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notesMasterIdLst>
    <p:notesMasterId r:id="rId47"/>
  </p:notesMasterIdLst>
  <p:sldIdLst>
    <p:sldId id="256" r:id="rId2"/>
    <p:sldId id="278" r:id="rId3"/>
    <p:sldId id="310" r:id="rId4"/>
    <p:sldId id="325" r:id="rId5"/>
    <p:sldId id="335" r:id="rId6"/>
    <p:sldId id="324" r:id="rId7"/>
    <p:sldId id="330" r:id="rId8"/>
    <p:sldId id="331" r:id="rId9"/>
    <p:sldId id="332" r:id="rId10"/>
    <p:sldId id="338" r:id="rId11"/>
    <p:sldId id="333" r:id="rId12"/>
    <p:sldId id="336" r:id="rId13"/>
    <p:sldId id="337" r:id="rId14"/>
    <p:sldId id="334" r:id="rId15"/>
    <p:sldId id="339" r:id="rId16"/>
    <p:sldId id="321" r:id="rId17"/>
    <p:sldId id="311" r:id="rId18"/>
    <p:sldId id="312" r:id="rId19"/>
    <p:sldId id="313" r:id="rId20"/>
    <p:sldId id="314" r:id="rId21"/>
    <p:sldId id="315" r:id="rId22"/>
    <p:sldId id="316" r:id="rId23"/>
    <p:sldId id="319" r:id="rId24"/>
    <p:sldId id="317" r:id="rId25"/>
    <p:sldId id="318" r:id="rId26"/>
    <p:sldId id="280" r:id="rId27"/>
    <p:sldId id="328" r:id="rId28"/>
    <p:sldId id="284" r:id="rId29"/>
    <p:sldId id="283" r:id="rId30"/>
    <p:sldId id="285" r:id="rId31"/>
    <p:sldId id="286" r:id="rId32"/>
    <p:sldId id="287" r:id="rId33"/>
    <p:sldId id="288" r:id="rId34"/>
    <p:sldId id="323" r:id="rId35"/>
    <p:sldId id="307" r:id="rId36"/>
    <p:sldId id="305" r:id="rId37"/>
    <p:sldId id="308" r:id="rId38"/>
    <p:sldId id="309" r:id="rId39"/>
    <p:sldId id="303" r:id="rId40"/>
    <p:sldId id="326" r:id="rId41"/>
    <p:sldId id="340" r:id="rId42"/>
    <p:sldId id="277" r:id="rId43"/>
    <p:sldId id="329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5914" autoAdjust="0"/>
  </p:normalViewPr>
  <p:slideViewPr>
    <p:cSldViewPr snapToGrid="0">
      <p:cViewPr varScale="1">
        <p:scale>
          <a:sx n="93" d="100"/>
          <a:sy n="93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CDE21-B055-4C93-8A30-9EFABA1D18A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6F24-6B20-4A8E-A801-B8A04613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3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6F24-6B20-4A8E-A801-B8A046139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AADD-D9BB-4037-847B-B4B903A616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EAADD-D9BB-4037-847B-B4B903A616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EB7E-E547-4AFC-996A-9856D05F8C73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A3C-08D0-490E-B4D8-FEA9B538A097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1CB-6409-4C70-8B74-4BF80AF4FC69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64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195C-ECFF-4716-A546-4A7999137229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3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9A23-80E5-41FC-9C4D-B859A227CDF4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2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A651-36ED-4D70-BC30-1BE670C70A01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0693-AA9D-48C0-9C51-9F22CEC541CC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3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6E3C-7F61-4851-BAEF-C78852AA5C8A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04A-68B3-41FB-B719-8545E3BFA299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5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BB82-119B-4873-9824-DCC5CCBD8E1C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8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3A8F-48A0-4295-AFCE-15236C7F6C50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6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6D2A-CFD8-40C7-BD64-0416F4568E68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DBD-1B3D-4D77-924B-43E11A02C047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A4-1C51-4BC1-9300-B614DB2E73C8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8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0B1-AFB0-4594-854F-FCFFC7D49A0E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8179-960B-437D-875B-38BF97CFA785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DFCE-8775-40EA-B30A-49A9E06D4E9F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476" y="476518"/>
            <a:ext cx="10041924" cy="3716541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>
                <a:latin typeface="Calibri" panose="020F0502020204030204" pitchFamily="34" charset="0"/>
              </a:rPr>
              <a:t>Automated Essay Evaluation </a:t>
            </a:r>
            <a:r>
              <a:rPr lang="en-US" altLang="zh-CN" sz="4000" b="1" dirty="0">
                <a:latin typeface="Calibri" panose="020F0502020204030204" pitchFamily="34" charset="0"/>
              </a:rPr>
              <a:t>and feedback systems:</a:t>
            </a:r>
            <a:r>
              <a:rPr lang="zh-CN" altLang="zh-CN" sz="4000" dirty="0">
                <a:latin typeface="Calibri" panose="020F0502020204030204" pitchFamily="34" charset="0"/>
              </a:rPr>
              <a:t/>
            </a:r>
            <a:br>
              <a:rPr lang="zh-CN" altLang="zh-CN" sz="4000" dirty="0">
                <a:latin typeface="Calibri" panose="020F0502020204030204" pitchFamily="34" charset="0"/>
              </a:rPr>
            </a:br>
            <a:r>
              <a:rPr lang="en-US" altLang="zh-CN" sz="3100" b="1" dirty="0"/>
              <a:t>Are they useful for ESL test takers and ESL teachers?</a:t>
            </a:r>
            <a:r>
              <a:rPr lang="zh-CN" altLang="zh-CN" sz="3100" dirty="0"/>
              <a:t/>
            </a:r>
            <a:br>
              <a:rPr lang="zh-CN" altLang="zh-CN" sz="3100" dirty="0"/>
            </a:br>
            <a:r>
              <a:rPr lang="en-US" altLang="zh-CN" sz="3100" b="1" dirty="0"/>
              <a:t> </a:t>
            </a:r>
            <a:r>
              <a:rPr lang="zh-CN" altLang="zh-CN" sz="3100" dirty="0"/>
              <a:t/>
            </a:r>
            <a:br>
              <a:rPr lang="zh-CN" altLang="zh-CN" sz="31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b="1" dirty="0"/>
              <a:t>Antony John Kunnan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476" y="5025081"/>
            <a:ext cx="9617974" cy="15789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Talk at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National China Conference on Computational Linguistics</a:t>
            </a:r>
          </a:p>
          <a:p>
            <a:r>
              <a:rPr lang="en-US" sz="2400" dirty="0" smtClean="0"/>
              <a:t>GDUFS, November, 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97" y="624110"/>
            <a:ext cx="9741716" cy="9246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Applications of E-rater, Bridgeman </a:t>
            </a:r>
            <a:r>
              <a:rPr lang="en-US" b="1" dirty="0"/>
              <a:t>(2013)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859" y="1392195"/>
            <a:ext cx="10247871" cy="54658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For all essays in GRE, GMAT, TOEFL/</a:t>
            </a:r>
            <a:r>
              <a:rPr lang="en-US" sz="3100" b="1" dirty="0" err="1" smtClean="0"/>
              <a:t>iBT</a:t>
            </a:r>
            <a:r>
              <a:rPr lang="en-US" sz="3100" b="1" dirty="0" smtClean="0"/>
              <a:t>: One </a:t>
            </a:r>
            <a:r>
              <a:rPr lang="en-US" sz="3100" b="1" dirty="0"/>
              <a:t>human rater + E-rater</a:t>
            </a:r>
            <a:endParaRPr lang="en-US" sz="3100" b="1" dirty="0" smtClean="0"/>
          </a:p>
          <a:p>
            <a:pPr marL="0" indent="0">
              <a:buNone/>
            </a:pPr>
            <a:r>
              <a:rPr lang="en-US" sz="2800" b="1" dirty="0" smtClean="0"/>
              <a:t>GRE example</a:t>
            </a:r>
            <a:r>
              <a:rPr lang="en-US" sz="2800" dirty="0" smtClean="0"/>
              <a:t>: Issue prompt type: difference between human and machine scores were quite small (d = .15) across the top 15 countries</a:t>
            </a:r>
          </a:p>
          <a:p>
            <a:r>
              <a:rPr lang="en-US" sz="2800" dirty="0" smtClean="0"/>
              <a:t>BUT the difference between human and machine scores for Chinese test takers were high (d= .60); higher scores from e-rater for 9000 cases</a:t>
            </a:r>
          </a:p>
          <a:p>
            <a:pPr lvl="1"/>
            <a:r>
              <a:rPr lang="en-US" sz="2800" b="1" dirty="0" smtClean="0"/>
              <a:t>Longer essays </a:t>
            </a:r>
            <a:r>
              <a:rPr lang="en-US" sz="2800" dirty="0" smtClean="0"/>
              <a:t>(they can get higher points from human and machine ratings</a:t>
            </a:r>
          </a:p>
          <a:p>
            <a:pPr lvl="1"/>
            <a:r>
              <a:rPr lang="en-US" sz="2800" b="1" dirty="0" smtClean="0"/>
              <a:t>Large chunks of memorized chunks</a:t>
            </a:r>
            <a:r>
              <a:rPr lang="en-US" sz="2800" dirty="0" smtClean="0"/>
              <a:t>; human raters see these as slightly off-topic but not completely off-topic and therefore will give low scores but machine scores cannot see the difference between off-topic and slightly off-topic</a:t>
            </a:r>
          </a:p>
          <a:p>
            <a:pPr marL="346075" lvl="1" indent="-346075"/>
            <a:r>
              <a:rPr lang="en-US" sz="2800" dirty="0" smtClean="0"/>
              <a:t>For argument prompt type: difference </a:t>
            </a:r>
            <a:r>
              <a:rPr lang="en-US" sz="2800" dirty="0"/>
              <a:t>between human and machine scores </a:t>
            </a:r>
            <a:r>
              <a:rPr lang="en-US" sz="2800" dirty="0" smtClean="0"/>
              <a:t>for Chinese test takers was high (d = .38)</a:t>
            </a:r>
          </a:p>
          <a:p>
            <a:pPr marL="0" lvl="1" indent="0">
              <a:buNone/>
            </a:pPr>
            <a:r>
              <a:rPr lang="en-US" sz="2800" b="1" dirty="0" smtClean="0"/>
              <a:t>TOEFL example</a:t>
            </a:r>
            <a:r>
              <a:rPr lang="en-US" sz="2800" dirty="0" smtClean="0"/>
              <a:t>: </a:t>
            </a:r>
            <a:r>
              <a:rPr lang="en-US" sz="2800" dirty="0"/>
              <a:t>the difference between human and machine scores for Chinese test takers </a:t>
            </a:r>
            <a:r>
              <a:rPr lang="en-US" sz="2800" dirty="0" smtClean="0"/>
              <a:t>was the highest for all countries </a:t>
            </a:r>
            <a:r>
              <a:rPr lang="en-US" sz="2800" dirty="0"/>
              <a:t>(d= </a:t>
            </a:r>
            <a:r>
              <a:rPr lang="en-US" sz="2800" dirty="0" smtClean="0"/>
              <a:t>.25)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470" y="624110"/>
            <a:ext cx="10017211" cy="8669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WriteToLearn: How LSA works (Foltz, Streeter, Lochbaum, &amp; Landauer, 2013)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35" y="1828799"/>
            <a:ext cx="10643287" cy="4881493"/>
          </a:xfrm>
        </p:spPr>
        <p:txBody>
          <a:bodyPr>
            <a:noAutofit/>
          </a:bodyPr>
          <a:lstStyle/>
          <a:p>
            <a:r>
              <a:rPr lang="en-US" sz="2000" dirty="0" smtClean="0"/>
              <a:t>Uses a Latent semantic model (LSA) as a basis for scoring features</a:t>
            </a:r>
          </a:p>
          <a:p>
            <a:r>
              <a:rPr lang="en-US" sz="2000" dirty="0" smtClean="0"/>
              <a:t>Co-occurrence matrix of words and their usage in paragraphs</a:t>
            </a:r>
          </a:p>
          <a:p>
            <a:r>
              <a:rPr lang="en-US" sz="2000" dirty="0" smtClean="0"/>
              <a:t>Then reduces the matrix by Singular Value Decomposition like factor analysis</a:t>
            </a:r>
          </a:p>
          <a:p>
            <a:r>
              <a:rPr lang="en-US" sz="2000" dirty="0" smtClean="0"/>
              <a:t>Output is several hundred dimensional sematic space in which every word, paragraph, essay or document is represented by a vector of rea number to represent its meaning</a:t>
            </a:r>
          </a:p>
          <a:p>
            <a:r>
              <a:rPr lang="en-US" sz="2000" dirty="0" smtClean="0"/>
              <a:t>LSA derives measures of content, organization, and development-based features of writing</a:t>
            </a:r>
          </a:p>
          <a:p>
            <a:r>
              <a:rPr lang="en-US" sz="2000" dirty="0" smtClean="0"/>
              <a:t>A content score is assigned to an essay based on the scores of the most similar essays on semantic similarity scale</a:t>
            </a:r>
          </a:p>
          <a:p>
            <a:r>
              <a:rPr lang="en-US" sz="2000" dirty="0" smtClean="0"/>
              <a:t>Lexical sophistication, grammatical, mechanic, stylistic, and organizational aspects of essays is also assessed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0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35" y="3174"/>
            <a:ext cx="10094258" cy="75303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WriteToLearn scoreboard</a:t>
            </a:r>
            <a:endParaRPr lang="zh-CN" altLang="en-US" sz="36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7730" y="756208"/>
            <a:ext cx="112096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Liu Sha\AppData\Roaming\Tencent\Users\85132963\QQ\WinTemp\RichOle\ILDNR(TCX28O04XAI5ZCU}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787781"/>
            <a:ext cx="9265805" cy="562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59962" y="6466703"/>
            <a:ext cx="6914782" cy="391297"/>
          </a:xfrm>
          <a:ln w="158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/>
              <a:t>F</a:t>
            </a:r>
            <a:r>
              <a:rPr lang="en-US" altLang="zh-CN" sz="2400" b="1" dirty="0" smtClean="0"/>
              <a:t>rom Liu (2014</a:t>
            </a:r>
            <a:r>
              <a:rPr lang="en-US" altLang="zh-CN" sz="2400" b="1" dirty="0"/>
              <a:t>)</a:t>
            </a:r>
            <a:endParaRPr lang="zh-CN" altLang="en-US" sz="2400" b="1" dirty="0"/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15" name="Oval 14"/>
          <p:cNvSpPr/>
          <p:nvPr/>
        </p:nvSpPr>
        <p:spPr>
          <a:xfrm>
            <a:off x="6275082" y="2124221"/>
            <a:ext cx="1701299" cy="2553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6530" y="4628089"/>
            <a:ext cx="2239751" cy="963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F4E-20C3-41F7-8FA3-8418C66E797D}" type="slidenum">
              <a:rPr lang="zh-CN" altLang="en-US" smtClean="0"/>
              <a:t>12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8"/>
    </mc:Choice>
    <mc:Fallback xmlns="">
      <p:transition spd="slow" advTm="7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35" y="3174"/>
            <a:ext cx="10094258" cy="75303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WriteToLearn feedback</a:t>
            </a:r>
            <a:endParaRPr lang="zh-CN" altLang="en-US" sz="36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7730" y="756208"/>
            <a:ext cx="112096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45920" y="6433751"/>
            <a:ext cx="8581292" cy="424249"/>
          </a:xfrm>
          <a:ln w="158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 smtClean="0"/>
              <a:t>From Liu (2014</a:t>
            </a:r>
            <a:r>
              <a:rPr lang="en-US" altLang="zh-CN" sz="2400" b="1" dirty="0"/>
              <a:t>)</a:t>
            </a:r>
            <a:endParaRPr lang="zh-CN" altLang="en-US" sz="2400" b="1" dirty="0"/>
          </a:p>
          <a:p>
            <a:pPr marL="0" indent="0">
              <a:buNone/>
            </a:pPr>
            <a:endParaRPr lang="en-US" altLang="zh-CN" sz="2400" dirty="0" smtClean="0"/>
          </a:p>
        </p:txBody>
      </p:sp>
      <p:pic>
        <p:nvPicPr>
          <p:cNvPr id="8" name="Picture 7" descr="C:\Users\Liu Sha\AppData\Roaming\Tencent\Users\85132963\QQ\WinTemp\RichOle\TPCKOJ}@0JX1DAB808)AI)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55" y="787782"/>
            <a:ext cx="9969078" cy="5645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F4E-20C3-41F7-8FA3-8418C66E79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"/>
    </mc:Choice>
    <mc:Fallback xmlns="">
      <p:transition spd="slow" advTm="32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84" y="624110"/>
            <a:ext cx="9926594" cy="10646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MyAccess: How IntelliMetric works (Schultz, 2013)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097" y="1441622"/>
            <a:ext cx="10519719" cy="523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Application of MyAccess on a Chinese essay prompt</a:t>
            </a:r>
          </a:p>
          <a:p>
            <a:r>
              <a:rPr lang="en-US" sz="2400" dirty="0" smtClean="0"/>
              <a:t>Data: 613 essays</a:t>
            </a:r>
          </a:p>
          <a:p>
            <a:r>
              <a:rPr lang="en-US" sz="2400" dirty="0" smtClean="0"/>
              <a:t>Topic: Environmental protection</a:t>
            </a:r>
          </a:p>
          <a:p>
            <a:r>
              <a:rPr lang="en-US" sz="2400" dirty="0" smtClean="0"/>
              <a:t>Sample essay: Shermis &amp; Burstein (2103), p. 95 </a:t>
            </a:r>
          </a:p>
          <a:p>
            <a:r>
              <a:rPr lang="en-US" sz="2400" dirty="0" smtClean="0"/>
              <a:t>Correlations on training sample, N=493</a:t>
            </a:r>
          </a:p>
          <a:p>
            <a:pPr lvl="1"/>
            <a:r>
              <a:rPr lang="en-US" sz="2400" dirty="0" smtClean="0"/>
              <a:t>Human-Human: r=.95</a:t>
            </a:r>
          </a:p>
          <a:p>
            <a:pPr lvl="1"/>
            <a:r>
              <a:rPr lang="en-US" sz="2400" dirty="0" smtClean="0"/>
              <a:t>Human-MyAccess: r=.86</a:t>
            </a:r>
          </a:p>
          <a:p>
            <a:pPr marL="461963" lvl="1" indent="-461963"/>
            <a:r>
              <a:rPr lang="en-US" sz="2400" dirty="0" smtClean="0"/>
              <a:t>Correlations on validation sample, N=120</a:t>
            </a:r>
          </a:p>
          <a:p>
            <a:pPr lvl="1"/>
            <a:r>
              <a:rPr lang="en-US" sz="2400" dirty="0"/>
              <a:t>Human-Human: r=.</a:t>
            </a:r>
            <a:r>
              <a:rPr lang="en-US" sz="2400" dirty="0" smtClean="0"/>
              <a:t>96</a:t>
            </a:r>
            <a:endParaRPr lang="en-US" sz="2400" dirty="0"/>
          </a:p>
          <a:p>
            <a:pPr lvl="1"/>
            <a:r>
              <a:rPr lang="en-US" sz="2400" dirty="0"/>
              <a:t>Human-MyAccess: r</a:t>
            </a:r>
            <a:r>
              <a:rPr lang="en-US" sz="2400" dirty="0" smtClean="0"/>
              <a:t>=.93</a:t>
            </a:r>
            <a:endParaRPr lang="en-US" sz="2400" dirty="0"/>
          </a:p>
          <a:p>
            <a:pPr marL="862013" lvl="2" indent="-461963"/>
            <a:endParaRPr lang="en-US" dirty="0" smtClean="0"/>
          </a:p>
          <a:p>
            <a:pPr marL="862013" lvl="2" indent="-46196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9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51" y="411892"/>
            <a:ext cx="9642862" cy="988540"/>
          </a:xfrm>
        </p:spPr>
        <p:txBody>
          <a:bodyPr/>
          <a:lstStyle/>
          <a:p>
            <a:r>
              <a:rPr lang="en-US" b="1" dirty="0" smtClean="0"/>
              <a:t>Examples of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281" y="1152907"/>
            <a:ext cx="9832331" cy="5569169"/>
          </a:xfrm>
        </p:spPr>
        <p:txBody>
          <a:bodyPr>
            <a:noAutofit/>
          </a:bodyPr>
          <a:lstStyle/>
          <a:p>
            <a:r>
              <a:rPr lang="en-US" sz="2400" dirty="0" smtClean="0"/>
              <a:t>Chodorow et al., (2010): “I fond car”</a:t>
            </a:r>
          </a:p>
          <a:p>
            <a:pPr lvl="1"/>
            <a:r>
              <a:rPr lang="en-US" sz="2200" dirty="0" smtClean="0"/>
              <a:t>Misspelling “found” and a missing article: “I found the car” or missing preposition copula, preposition and plural marking: “I am fond of cars”</a:t>
            </a:r>
          </a:p>
          <a:p>
            <a:r>
              <a:rPr lang="en-US" sz="2400" dirty="0" smtClean="0"/>
              <a:t>ETS (website materials):</a:t>
            </a:r>
          </a:p>
          <a:p>
            <a:pPr lvl="1"/>
            <a:r>
              <a:rPr lang="en-US" sz="2200" dirty="0" smtClean="0"/>
              <a:t>“Monkey see, monkey do” – subject/verb agreement errors but from a pragmatic perspective, the sentence is well formed evoking the world knowledge about monkey behavior and the use of provers in writing</a:t>
            </a:r>
          </a:p>
          <a:p>
            <a:r>
              <a:rPr lang="en-US" sz="2400" dirty="0" smtClean="0"/>
              <a:t>Weigle, 2013</a:t>
            </a:r>
          </a:p>
          <a:p>
            <a:pPr lvl="1"/>
            <a:r>
              <a:rPr lang="en-US" sz="2200" dirty="0" smtClean="0"/>
              <a:t>“He lead a good life” – subject/verb agreement error or a tense error</a:t>
            </a:r>
          </a:p>
          <a:p>
            <a:r>
              <a:rPr lang="en-US" sz="2400" dirty="0" smtClean="0"/>
              <a:t>“Major synt</a:t>
            </a:r>
            <a:r>
              <a:rPr lang="en-US" sz="2400" dirty="0"/>
              <a:t>a</a:t>
            </a:r>
            <a:r>
              <a:rPr lang="en-US" sz="2400" dirty="0" smtClean="0"/>
              <a:t>x error”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9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363" y="716692"/>
            <a:ext cx="9379250" cy="19194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Part 2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454" y="1944130"/>
            <a:ext cx="9272158" cy="3967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AEE concerns and </a:t>
            </a:r>
            <a:r>
              <a:rPr lang="en-US" sz="3600" b="1" dirty="0" smtClean="0"/>
              <a:t>issues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84" y="624110"/>
            <a:ext cx="10247869" cy="9905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Concerns about AEE (</a:t>
            </a:r>
            <a:r>
              <a:rPr lang="en-US" b="1" dirty="0" smtClean="0">
                <a:latin typeface="Calibri" panose="020F0502020204030204" pitchFamily="34" charset="0"/>
              </a:rPr>
              <a:t>Shermis</a:t>
            </a:r>
            <a:r>
              <a:rPr lang="en-US" b="1" dirty="0">
                <a:latin typeface="Calibri" panose="020F0502020204030204" pitchFamily="34" charset="0"/>
              </a:rPr>
              <a:t>, Burstein &amp; </a:t>
            </a:r>
            <a:r>
              <a:rPr lang="en-US" b="1" dirty="0" err="1">
                <a:latin typeface="Calibri" panose="020F0502020204030204" pitchFamily="34" charset="0"/>
              </a:rPr>
              <a:t>Bursky</a:t>
            </a:r>
            <a:r>
              <a:rPr lang="en-US" b="1" dirty="0">
                <a:latin typeface="Calibri" panose="020F0502020204030204" pitchFamily="34" charset="0"/>
              </a:rPr>
              <a:t> (</a:t>
            </a:r>
            <a:r>
              <a:rPr lang="en-US" b="1" dirty="0" smtClean="0">
                <a:latin typeface="Calibri" panose="020F0502020204030204" pitchFamily="34" charset="0"/>
              </a:rPr>
              <a:t>2013) and Xi (2010)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05" y="1754659"/>
            <a:ext cx="10458408" cy="481089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Can automated evaluation systems be gamed?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Will the use of AEE foster attention to formal aspects of writing excluding ri</a:t>
            </a:r>
            <a:r>
              <a:rPr lang="en-US" sz="2800" dirty="0">
                <a:latin typeface="Calibri" panose="020F0502020204030204" pitchFamily="34" charset="0"/>
              </a:rPr>
              <a:t>c</a:t>
            </a:r>
            <a:r>
              <a:rPr lang="en-US" sz="2800" dirty="0" smtClean="0">
                <a:latin typeface="Calibri" panose="020F0502020204030204" pitchFamily="34" charset="0"/>
              </a:rPr>
              <a:t>her aspects of the writing construct?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Will AEE subvert the writing act fundamentally depriving the writer from a true audience?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Are AEE/NLP systems/methods limited to superficial or literal linguistic analyses?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Does the use of assessment tasks constrained by AEE technologies lead to construct under- or misrepresentation? (Domain representation)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 the AEE features under- or misrepresent the construct of interest? (Explanation) 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0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8" y="477796"/>
            <a:ext cx="9817678" cy="972064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n automated scoring and validation (Xi, 2010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15" y="1293341"/>
            <a:ext cx="10445578" cy="538754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</a:rPr>
              <a:t>way </a:t>
            </a:r>
            <a:r>
              <a:rPr lang="en-US" sz="2400" dirty="0" smtClean="0">
                <a:latin typeface="Calibri" panose="020F0502020204030204" pitchFamily="34" charset="0"/>
              </a:rPr>
              <a:t>AEE features </a:t>
            </a:r>
            <a:r>
              <a:rPr lang="en-US" sz="2400" dirty="0">
                <a:latin typeface="Calibri" panose="020F0502020204030204" pitchFamily="34" charset="0"/>
              </a:rPr>
              <a:t>are combined to generate automated scores </a:t>
            </a:r>
            <a:r>
              <a:rPr lang="en-US" sz="2400" dirty="0" smtClean="0">
                <a:latin typeface="Calibri" panose="020F0502020204030204" pitchFamily="34" charset="0"/>
              </a:rPr>
              <a:t>– are they consistent </a:t>
            </a:r>
            <a:r>
              <a:rPr lang="en-US" sz="2400" dirty="0">
                <a:latin typeface="Calibri" panose="020F0502020204030204" pitchFamily="34" charset="0"/>
              </a:rPr>
              <a:t>with theoretical expectations of the relationships between the scoring features and the construct of interest? (Explanation) 	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Does </a:t>
            </a:r>
            <a:r>
              <a:rPr lang="en-US" sz="2400" dirty="0">
                <a:latin typeface="Calibri" panose="020F0502020204030204" pitchFamily="34" charset="0"/>
              </a:rPr>
              <a:t>the use of </a:t>
            </a:r>
            <a:r>
              <a:rPr lang="en-US" sz="2400" dirty="0" smtClean="0">
                <a:latin typeface="Calibri" panose="020F0502020204030204" pitchFamily="34" charset="0"/>
              </a:rPr>
              <a:t>AEE change </a:t>
            </a:r>
            <a:r>
              <a:rPr lang="en-US" sz="2400" dirty="0">
                <a:latin typeface="Calibri" panose="020F0502020204030204" pitchFamily="34" charset="0"/>
              </a:rPr>
              <a:t>the meaning and interpretation of scores provided by trained raters? </a:t>
            </a:r>
            <a:r>
              <a:rPr lang="en-US" sz="2400" dirty="0" smtClean="0">
                <a:latin typeface="Calibri" panose="020F0502020204030204" pitchFamily="34" charset="0"/>
              </a:rPr>
              <a:t>Are the scores accurate </a:t>
            </a:r>
            <a:r>
              <a:rPr lang="en-US" sz="2400" dirty="0">
                <a:latin typeface="Calibri" panose="020F0502020204030204" pitchFamily="34" charset="0"/>
              </a:rPr>
              <a:t>indicators of the quality of a test performance sample?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</a:rPr>
              <a:t>Explanation) 	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Would test taker’s knowledge of the scoring algorithms of an AEE system impact the way they interact with the test tasks, thus negatively affecting the accuracy of the scores? (Evaluation)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Does AEE yield scores that are sufficiently consistent across measurement contexts (e.g., across test forms, across tasks in the same form)? (Generalization) 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3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54" y="436605"/>
            <a:ext cx="9881759" cy="1046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</a:t>
            </a:r>
            <a:r>
              <a:rPr lang="en-US" dirty="0"/>
              <a:t>automated scoring and </a:t>
            </a:r>
            <a:r>
              <a:rPr lang="en-US" dirty="0" smtClean="0"/>
              <a:t>validation 2 (Xi, 2010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0" y="1408670"/>
            <a:ext cx="10305535" cy="53134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Does AEE yield </a:t>
            </a:r>
            <a:r>
              <a:rPr lang="en-US" sz="2800" dirty="0">
                <a:latin typeface="Calibri" panose="020F0502020204030204" pitchFamily="34" charset="0"/>
              </a:rPr>
              <a:t>scores that have expected relationships with other test or non-test indicators of the targeted language ability? (Extrapolation)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 </a:t>
            </a:r>
            <a:r>
              <a:rPr lang="en-US" sz="2800" dirty="0" smtClean="0">
                <a:latin typeface="Calibri" panose="020F0502020204030204" pitchFamily="34" charset="0"/>
              </a:rPr>
              <a:t>AEE lead </a:t>
            </a:r>
            <a:r>
              <a:rPr lang="en-US" sz="2800" dirty="0">
                <a:latin typeface="Calibri" panose="020F0502020204030204" pitchFamily="34" charset="0"/>
              </a:rPr>
              <a:t>to appropriate score-based decisions? (Utilization)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Does the use of </a:t>
            </a:r>
            <a:r>
              <a:rPr lang="en-US" sz="2800" dirty="0" smtClean="0">
                <a:latin typeface="Calibri" panose="020F0502020204030204" pitchFamily="34" charset="0"/>
              </a:rPr>
              <a:t>AEE have </a:t>
            </a:r>
            <a:r>
              <a:rPr lang="en-US" sz="2800" dirty="0">
                <a:latin typeface="Calibri" panose="020F0502020204030204" pitchFamily="34" charset="0"/>
              </a:rPr>
              <a:t>a positive impact on </a:t>
            </a:r>
            <a:r>
              <a:rPr lang="en-US" sz="2800" dirty="0" smtClean="0">
                <a:latin typeface="Calibri" panose="020F0502020204030204" pitchFamily="34" charset="0"/>
              </a:rPr>
              <a:t>test taker’s test </a:t>
            </a:r>
            <a:r>
              <a:rPr lang="en-US" sz="2800" dirty="0">
                <a:latin typeface="Calibri" panose="020F0502020204030204" pitchFamily="34" charset="0"/>
              </a:rPr>
              <a:t>preparation practices? (Utilization) 	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Does the use of </a:t>
            </a:r>
            <a:r>
              <a:rPr lang="en-US" sz="2800" dirty="0" smtClean="0">
                <a:latin typeface="Calibri" panose="020F0502020204030204" pitchFamily="34" charset="0"/>
              </a:rPr>
              <a:t>AEE have </a:t>
            </a:r>
            <a:r>
              <a:rPr lang="en-US" sz="2800" dirty="0">
                <a:latin typeface="Calibri" panose="020F0502020204030204" pitchFamily="34" charset="0"/>
              </a:rPr>
              <a:t>a positive impact on teaching and learning practices? (Utilization)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363" y="716692"/>
            <a:ext cx="9379250" cy="19194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Part 1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454" y="1944130"/>
            <a:ext cx="9272158" cy="3967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Introduction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2" y="420129"/>
            <a:ext cx="9832332" cy="1153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automated feedback </a:t>
            </a:r>
            <a:r>
              <a:rPr lang="en-US" dirty="0"/>
              <a:t>and </a:t>
            </a:r>
            <a:r>
              <a:rPr lang="en-US" dirty="0" smtClean="0"/>
              <a:t>validation (Xi</a:t>
            </a:r>
            <a:r>
              <a:rPr lang="en-US" dirty="0"/>
              <a:t>, 2010)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75" y="1573426"/>
            <a:ext cx="10030039" cy="50662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Does </a:t>
            </a:r>
            <a:r>
              <a:rPr lang="en-US" sz="2400" dirty="0" smtClean="0">
                <a:latin typeface="Calibri" panose="020F0502020204030204" pitchFamily="34" charset="0"/>
              </a:rPr>
              <a:t>the AEE system </a:t>
            </a:r>
            <a:r>
              <a:rPr lang="en-US" sz="2400" dirty="0">
                <a:latin typeface="Calibri" panose="020F0502020204030204" pitchFamily="34" charset="0"/>
              </a:rPr>
              <a:t>accurately identify learner performance characteristics or errors? (Evaluation)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Does </a:t>
            </a:r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</a:rPr>
              <a:t>AEE feedback </a:t>
            </a:r>
            <a:r>
              <a:rPr lang="en-US" sz="2400" dirty="0">
                <a:latin typeface="Calibri" panose="020F0502020204030204" pitchFamily="34" charset="0"/>
              </a:rPr>
              <a:t>system consistently identify learner performance characteristics or errors across performance samples? (Generalization)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Is AEE feedback </a:t>
            </a:r>
            <a:r>
              <a:rPr lang="en-US" sz="2400" dirty="0">
                <a:latin typeface="Calibri" panose="020F0502020204030204" pitchFamily="34" charset="0"/>
              </a:rPr>
              <a:t>meaningful to students’ learning? (Explanation)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Does AEE feedback </a:t>
            </a:r>
            <a:r>
              <a:rPr lang="en-US" sz="2400" dirty="0">
                <a:latin typeface="Calibri" panose="020F0502020204030204" pitchFamily="34" charset="0"/>
              </a:rPr>
              <a:t>lead to improvements in learners’ performances? (Utilization)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Does AEE feedback </a:t>
            </a:r>
            <a:r>
              <a:rPr lang="en-US" sz="2400" dirty="0">
                <a:latin typeface="Calibri" panose="020F0502020204030204" pitchFamily="34" charset="0"/>
              </a:rPr>
              <a:t>lead to gains in targeted areas of language ability that are sustainable in the long term? (Utilization)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Does AEE feedback </a:t>
            </a:r>
            <a:r>
              <a:rPr lang="en-US" sz="2400" dirty="0">
                <a:latin typeface="Calibri" panose="020F0502020204030204" pitchFamily="34" charset="0"/>
              </a:rPr>
              <a:t>have a positive impact on teaching and learning? (Utilization)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8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330" y="453081"/>
            <a:ext cx="9992497" cy="1136822"/>
          </a:xfrm>
        </p:spPr>
        <p:txBody>
          <a:bodyPr>
            <a:normAutofit/>
          </a:bodyPr>
          <a:lstStyle/>
          <a:p>
            <a:r>
              <a:rPr lang="en-US" sz="3200" b="1" dirty="0"/>
              <a:t>Some Common Human-Rater Errors and Biases</a:t>
            </a:r>
            <a:br>
              <a:rPr lang="en-US" sz="3200" b="1" dirty="0"/>
            </a:br>
            <a:r>
              <a:rPr lang="en-US" sz="3200" b="1" dirty="0" smtClean="0"/>
              <a:t>(</a:t>
            </a:r>
            <a:r>
              <a:rPr lang="en-US" sz="3200" dirty="0" smtClean="0"/>
              <a:t>Zhang, 2013</a:t>
            </a:r>
            <a:r>
              <a:rPr lang="en-US" sz="32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723" y="1672281"/>
            <a:ext cx="10527957" cy="5033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Severity/Leniency</a:t>
            </a:r>
            <a:r>
              <a:rPr lang="en-US" sz="2000" dirty="0" smtClean="0">
                <a:latin typeface="Calibri" panose="020F0502020204030204" pitchFamily="34" charset="0"/>
              </a:rPr>
              <a:t>: Refers </a:t>
            </a:r>
            <a:r>
              <a:rPr lang="en-US" sz="2000" dirty="0">
                <a:latin typeface="Calibri" panose="020F0502020204030204" pitchFamily="34" charset="0"/>
              </a:rPr>
              <a:t>to a phenomenon </a:t>
            </a:r>
            <a:r>
              <a:rPr lang="en-US" sz="2000" dirty="0" smtClean="0">
                <a:latin typeface="Calibri" panose="020F0502020204030204" pitchFamily="34" charset="0"/>
              </a:rPr>
              <a:t>when raters </a:t>
            </a:r>
            <a:r>
              <a:rPr lang="en-US" sz="2000" dirty="0">
                <a:latin typeface="Calibri" panose="020F0502020204030204" pitchFamily="34" charset="0"/>
              </a:rPr>
              <a:t>make judgments on a common </a:t>
            </a:r>
            <a:r>
              <a:rPr lang="en-US" sz="2000" dirty="0" smtClean="0">
                <a:latin typeface="Calibri" panose="020F0502020204030204" pitchFamily="34" charset="0"/>
              </a:rPr>
              <a:t>dimension</a:t>
            </a:r>
            <a:r>
              <a:rPr lang="en-US" sz="2000" dirty="0">
                <a:latin typeface="Calibri" panose="020F0502020204030204" pitchFamily="34" charset="0"/>
              </a:rPr>
              <a:t>, but some raters </a:t>
            </a:r>
            <a:r>
              <a:rPr lang="en-US" sz="2000" dirty="0" smtClean="0">
                <a:latin typeface="Calibri" panose="020F0502020204030204" pitchFamily="34" charset="0"/>
              </a:rPr>
              <a:t>consistently </a:t>
            </a:r>
            <a:r>
              <a:rPr lang="en-US" sz="2000" dirty="0">
                <a:latin typeface="Calibri" panose="020F0502020204030204" pitchFamily="34" charset="0"/>
              </a:rPr>
              <a:t>give high scores (leniency) while other raters </a:t>
            </a:r>
            <a:r>
              <a:rPr lang="en-US" sz="2000" dirty="0" smtClean="0">
                <a:latin typeface="Calibri" panose="020F0502020204030204" pitchFamily="34" charset="0"/>
              </a:rPr>
              <a:t>consistently </a:t>
            </a:r>
            <a:r>
              <a:rPr lang="en-US" sz="2000" dirty="0">
                <a:latin typeface="Calibri" panose="020F0502020204030204" pitchFamily="34" charset="0"/>
              </a:rPr>
              <a:t>give low scores (severity), thereby  introducing systematic biases.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Scale </a:t>
            </a:r>
            <a:r>
              <a:rPr lang="en-US" sz="2000" b="1" dirty="0" smtClean="0">
                <a:latin typeface="Calibri" panose="020F0502020204030204" pitchFamily="34" charset="0"/>
              </a:rPr>
              <a:t>Shrinkage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Occurs when human raters don’t use the </a:t>
            </a:r>
            <a:r>
              <a:rPr lang="en-US" sz="2000" dirty="0" smtClean="0">
                <a:latin typeface="Calibri" panose="020F0502020204030204" pitchFamily="34" charset="0"/>
              </a:rPr>
              <a:t>low and high ends </a:t>
            </a:r>
            <a:r>
              <a:rPr lang="en-US" sz="2000" dirty="0">
                <a:latin typeface="Calibri" panose="020F0502020204030204" pitchFamily="34" charset="0"/>
              </a:rPr>
              <a:t>on a scale. </a:t>
            </a: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Inconsistency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Occurs when raters are either judging erratically, or along different dimensions, because of their different understandings and interpretations of the rubric.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Halo </a:t>
            </a:r>
            <a:r>
              <a:rPr lang="en-US" sz="2000" b="1" dirty="0" smtClean="0">
                <a:latin typeface="Calibri" panose="020F0502020204030204" pitchFamily="34" charset="0"/>
              </a:rPr>
              <a:t>Effect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Occurs when the rater’s impression from one characteristic of an essay is  generalized to the essay as a whole.</a:t>
            </a: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Stereotyping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Refers to the predetermined impression that human raters may have formed about a particular group that can influence their judgment of individuals in  that group.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Perception </a:t>
            </a:r>
            <a:r>
              <a:rPr lang="en-US" sz="2000" b="1" dirty="0" smtClean="0">
                <a:latin typeface="Calibri" panose="020F0502020204030204" pitchFamily="34" charset="0"/>
              </a:rPr>
              <a:t>Difference</a:t>
            </a:r>
            <a:r>
              <a:rPr lang="en-US" sz="2000" dirty="0" smtClean="0">
                <a:latin typeface="Calibri" panose="020F0502020204030204" pitchFamily="34" charset="0"/>
              </a:rPr>
              <a:t>: Appears </a:t>
            </a:r>
            <a:r>
              <a:rPr lang="en-US" sz="2000" dirty="0">
                <a:latin typeface="Calibri" panose="020F0502020204030204" pitchFamily="34" charset="0"/>
              </a:rPr>
              <a:t>when immediately prior grading experiences influence a human rater’s current grading judgments.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Rater </a:t>
            </a:r>
            <a:r>
              <a:rPr lang="en-US" sz="2000" b="1" dirty="0" smtClean="0">
                <a:latin typeface="Calibri" panose="020F0502020204030204" pitchFamily="34" charset="0"/>
              </a:rPr>
              <a:t>Drift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Refers to the tendency for individual or groups of raters to apply inconsistent scoring criteria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55" y="624110"/>
            <a:ext cx="9881758" cy="924604"/>
          </a:xfrm>
        </p:spPr>
        <p:txBody>
          <a:bodyPr/>
          <a:lstStyle/>
          <a:p>
            <a:r>
              <a:rPr lang="en-US" dirty="0" smtClean="0"/>
              <a:t>Strengths and weaknesses (Zhang, 2013)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5" y="1309816"/>
            <a:ext cx="10214917" cy="5321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Human </a:t>
            </a:r>
            <a:r>
              <a:rPr lang="en-US" sz="2800" b="1" dirty="0">
                <a:latin typeface="Calibri" panose="020F0502020204030204" pitchFamily="34" charset="0"/>
              </a:rPr>
              <a:t>Raters  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Calibri" panose="020F0502020204030204" pitchFamily="34" charset="0"/>
              </a:rPr>
              <a:t>Potential Measurement Strengths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Are able to: Comprehend the meaning of the text being graded; Make reasonable and logical judgments on the overall quality of the essay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Are able to incorporate as part of a holistic judgment: Artistic/ironic/rhetorical styles; Audience awareness; Content relevance (in depth); 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Creativity</a:t>
            </a:r>
            <a:r>
              <a:rPr lang="en-US" sz="2800" dirty="0">
                <a:latin typeface="Calibri" panose="020F0502020204030204" pitchFamily="34" charset="0"/>
              </a:rPr>
              <a:t>; Critical thinking; Logic and argument quality; Factual correctness of content and claims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7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79" y="624110"/>
            <a:ext cx="9898234" cy="1280890"/>
          </a:xfrm>
        </p:spPr>
        <p:txBody>
          <a:bodyPr/>
          <a:lstStyle/>
          <a:p>
            <a:r>
              <a:rPr lang="en-US" dirty="0"/>
              <a:t>Strengths and weaknesses (Zhang, 2013)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78" y="1441622"/>
            <a:ext cx="9898234" cy="5280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</a:rPr>
              <a:t>Potential Measurement Weaknesses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Are subject to: Severity error; Scale shrinkage error; Inconsistency error</a:t>
            </a:r>
            <a:r>
              <a:rPr lang="en-US" sz="2400" dirty="0" smtClean="0">
                <a:latin typeface="Calibri" panose="020F0502020204030204" pitchFamily="34" charset="0"/>
              </a:rPr>
              <a:t>; </a:t>
            </a:r>
            <a:r>
              <a:rPr lang="en-US" sz="2400" dirty="0">
                <a:latin typeface="Calibri" panose="020F0502020204030204" pitchFamily="34" charset="0"/>
              </a:rPr>
              <a:t>Halo effect; </a:t>
            </a:r>
            <a:r>
              <a:rPr lang="en-US" sz="2400" dirty="0" smtClean="0">
                <a:latin typeface="Calibri" panose="020F0502020204030204" pitchFamily="34" charset="0"/>
              </a:rPr>
              <a:t>Stereotyping error; Perception </a:t>
            </a:r>
            <a:r>
              <a:rPr lang="en-US" sz="2400" dirty="0">
                <a:latin typeface="Calibri" panose="020F0502020204030204" pitchFamily="34" charset="0"/>
              </a:rPr>
              <a:t>difference </a:t>
            </a:r>
            <a:r>
              <a:rPr lang="en-US" sz="2400" dirty="0" smtClean="0">
                <a:latin typeface="Calibri" panose="020F0502020204030204" pitchFamily="34" charset="0"/>
              </a:rPr>
              <a:t>error; </a:t>
            </a:r>
            <a:r>
              <a:rPr lang="en-US" sz="2400" dirty="0">
                <a:latin typeface="Calibri" panose="020F0502020204030204" pitchFamily="34" charset="0"/>
              </a:rPr>
              <a:t>Drift error;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Subjectivity</a:t>
            </a: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Logistical </a:t>
            </a:r>
            <a:r>
              <a:rPr lang="en-US" sz="2400" i="1" dirty="0">
                <a:latin typeface="Calibri" panose="020F0502020204030204" pitchFamily="34" charset="0"/>
              </a:rPr>
              <a:t>Weaknesses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Will require: Attention to basic human needs  (e.g., housing, subsistence level);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Recruiting</a:t>
            </a:r>
            <a:r>
              <a:rPr lang="en-US" sz="2400" dirty="0">
                <a:latin typeface="Calibri" panose="020F0502020204030204" pitchFamily="34" charset="0"/>
              </a:rPr>
              <a:t>, training, calibration,  and monitoring; Intensive direct labor and time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9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84" y="624110"/>
            <a:ext cx="9766429" cy="784560"/>
          </a:xfrm>
        </p:spPr>
        <p:txBody>
          <a:bodyPr/>
          <a:lstStyle/>
          <a:p>
            <a:r>
              <a:rPr lang="en-US" dirty="0" smtClean="0"/>
              <a:t>Strengths </a:t>
            </a:r>
            <a:r>
              <a:rPr lang="en-US" dirty="0"/>
              <a:t>and </a:t>
            </a:r>
            <a:r>
              <a:rPr lang="en-US" dirty="0" smtClean="0"/>
              <a:t>weaknesses (Zhang, 2013)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5" y="1466335"/>
            <a:ext cx="10577384" cy="5272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Automated system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</a:rPr>
              <a:t>Potential Measurement Strengths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Are able to assess: Surface-level content relevance; Development; Grammar; Mechanics; Organization; Plagiarism; Limited aspects of style; Word usage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Are able to more efficiently (than humans) provide Granularity (evaluate essays with detailed specifications with precision); Objectivity (evaluate essays without being influenced by emotions and/or perceptions);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</a:rPr>
              <a:t>onsistency </a:t>
            </a:r>
            <a:r>
              <a:rPr lang="en-US" sz="2400" dirty="0">
                <a:latin typeface="Calibri" panose="020F0502020204030204" pitchFamily="34" charset="0"/>
              </a:rPr>
              <a:t>(apply exactly the same  grading criteria to all submissions);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Reproducibility </a:t>
            </a:r>
            <a:r>
              <a:rPr lang="en-US" sz="2400" dirty="0">
                <a:latin typeface="Calibri" panose="020F0502020204030204" pitchFamily="34" charset="0"/>
              </a:rPr>
              <a:t>(an essay would receive exactly the same score over time and across occasions from automated  scoring systems); Tractability (the basis and reasoning of automated essay scores are explainable)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709" y="624110"/>
            <a:ext cx="9782904" cy="1280890"/>
          </a:xfrm>
        </p:spPr>
        <p:txBody>
          <a:bodyPr/>
          <a:lstStyle/>
          <a:p>
            <a:r>
              <a:rPr lang="en-US" dirty="0" smtClean="0"/>
              <a:t>Strengths </a:t>
            </a:r>
            <a:r>
              <a:rPr lang="en-US" dirty="0"/>
              <a:t>and </a:t>
            </a:r>
            <a:r>
              <a:rPr lang="en-US" dirty="0" smtClean="0"/>
              <a:t>weaknesses (Zhang, 2013)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1425147"/>
            <a:ext cx="10511481" cy="520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</a:rPr>
              <a:t>Potential Measurement Weaknesses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Are unlikely to: Have background knowledge; Assess creativity, logic, quality of ideas, unquantifiable features; </a:t>
            </a:r>
            <a:r>
              <a:rPr lang="en-US" sz="2400" dirty="0" smtClean="0">
                <a:latin typeface="Calibri" panose="020F0502020204030204" pitchFamily="34" charset="0"/>
              </a:rPr>
              <a:t>directly </a:t>
            </a:r>
            <a:r>
              <a:rPr lang="en-US" sz="2400" dirty="0">
                <a:latin typeface="Calibri" panose="020F0502020204030204" pitchFamily="34" charset="0"/>
              </a:rPr>
              <a:t>assess cognitively demanding aspects of writing such as audience awareness, argumentation, critical thinking, and creativity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And: Inherit biases/errors from human raters</a:t>
            </a:r>
          </a:p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</a:rPr>
              <a:t>Logistical Strengths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Can allow: Quick re-scoring; reduced cost (particularly in large-scale assessments); Timely reporting including possibility of instantaneous feedback</a:t>
            </a:r>
          </a:p>
          <a:p>
            <a:r>
              <a:rPr lang="en-US" sz="2400" dirty="0">
                <a:latin typeface="Calibri" panose="020F0502020204030204" pitchFamily="34" charset="0"/>
              </a:rPr>
              <a:t>Will require: Expensive system development; System maintenance and enhancement (indirect labor and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6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5" y="624110"/>
            <a:ext cx="937997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635" y="199912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Empirical studies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8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089" y="624110"/>
            <a:ext cx="9657524" cy="857218"/>
          </a:xfrm>
        </p:spPr>
        <p:txBody>
          <a:bodyPr/>
          <a:lstStyle/>
          <a:p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96" y="1581664"/>
            <a:ext cx="9822116" cy="5038591"/>
          </a:xfrm>
        </p:spPr>
        <p:txBody>
          <a:bodyPr/>
          <a:lstStyle/>
          <a:p>
            <a:pPr marL="0" lvl="3" indent="0">
              <a:buNone/>
            </a:pPr>
            <a:r>
              <a:rPr lang="en-US" sz="3800" i="1" dirty="0">
                <a:latin typeface="Calibri" panose="020F0502020204030204" pitchFamily="34" charset="0"/>
              </a:rPr>
              <a:t>MyAccess</a:t>
            </a:r>
            <a:r>
              <a:rPr lang="en-US" sz="3800" dirty="0">
                <a:latin typeface="Calibri" panose="020F0502020204030204" pitchFamily="34" charset="0"/>
              </a:rPr>
              <a:t> – Vantage learning; </a:t>
            </a:r>
            <a:endParaRPr lang="en-US" sz="3800" dirty="0" smtClean="0">
              <a:latin typeface="Calibri" panose="020F0502020204030204" pitchFamily="34" charset="0"/>
            </a:endParaRPr>
          </a:p>
          <a:p>
            <a:pPr marL="0" lvl="3" indent="0">
              <a:buNone/>
            </a:pPr>
            <a:r>
              <a:rPr lang="en-US" sz="3800" i="1" dirty="0" smtClean="0">
                <a:latin typeface="Calibri" panose="020F0502020204030204" pitchFamily="34" charset="0"/>
              </a:rPr>
              <a:t>WriteToLearn</a:t>
            </a:r>
            <a:r>
              <a:rPr lang="en-US" sz="3800" dirty="0" smtClean="0">
                <a:latin typeface="Calibri" panose="020F0502020204030204" pitchFamily="34" charset="0"/>
              </a:rPr>
              <a:t>  </a:t>
            </a:r>
            <a:r>
              <a:rPr lang="en-US" sz="3800" dirty="0">
                <a:latin typeface="Calibri" panose="020F0502020204030204" pitchFamily="34" charset="0"/>
              </a:rPr>
              <a:t>- Pearson</a:t>
            </a:r>
          </a:p>
          <a:p>
            <a:pPr marL="0" lvl="3" indent="0">
              <a:buNone/>
            </a:pPr>
            <a:r>
              <a:rPr lang="en-US" sz="3800" dirty="0">
                <a:latin typeface="Calibri" panose="020F0502020204030204" pitchFamily="34" charset="0"/>
              </a:rPr>
              <a:t>Automated scoring of writing tools like </a:t>
            </a:r>
            <a:r>
              <a:rPr lang="en-US" sz="3800" i="1" dirty="0">
                <a:latin typeface="Calibri" panose="020F0502020204030204" pitchFamily="34" charset="0"/>
              </a:rPr>
              <a:t>MyAccess </a:t>
            </a:r>
            <a:r>
              <a:rPr lang="en-US" sz="3800" dirty="0">
                <a:latin typeface="Calibri" panose="020F0502020204030204" pitchFamily="34" charset="0"/>
              </a:rPr>
              <a:t>and </a:t>
            </a:r>
            <a:r>
              <a:rPr lang="en-US" sz="3800" i="1" dirty="0">
                <a:latin typeface="Calibri" panose="020F0502020204030204" pitchFamily="34" charset="0"/>
              </a:rPr>
              <a:t>WriteToLearn</a:t>
            </a:r>
            <a:r>
              <a:rPr lang="en-US" sz="3800" dirty="0">
                <a:latin typeface="Calibri" panose="020F0502020204030204" pitchFamily="34" charset="0"/>
              </a:rPr>
              <a:t> also claim to be </a:t>
            </a:r>
            <a:r>
              <a:rPr lang="en-US" sz="3800" b="1" dirty="0">
                <a:latin typeface="Calibri" panose="020F0502020204030204" pitchFamily="34" charset="0"/>
              </a:rPr>
              <a:t>instructional tools </a:t>
            </a:r>
            <a:r>
              <a:rPr lang="en-US" sz="3800" dirty="0">
                <a:latin typeface="Calibri" panose="020F0502020204030204" pitchFamily="34" charset="0"/>
              </a:rPr>
              <a:t>by providing automated diagnostic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6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758" y="381000"/>
            <a:ext cx="8369644" cy="838200"/>
          </a:xfrm>
        </p:spPr>
        <p:txBody>
          <a:bodyPr/>
          <a:lstStyle/>
          <a:p>
            <a:r>
              <a:rPr lang="en-US" b="1" dirty="0" smtClean="0"/>
              <a:t>Empirical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5" y="1295400"/>
            <a:ext cx="8892746" cy="5486400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1. </a:t>
            </a:r>
            <a:r>
              <a:rPr lang="en-US" sz="3200" b="1" dirty="0">
                <a:latin typeface="Calibri" panose="020F0502020204030204" pitchFamily="34" charset="0"/>
              </a:rPr>
              <a:t>Consistency of scores</a:t>
            </a:r>
            <a:endParaRPr lang="en-US" sz="3200" dirty="0">
              <a:latin typeface="Calibri" panose="020F0502020204030204" pitchFamily="34" charset="0"/>
            </a:endParaRPr>
          </a:p>
          <a:p>
            <a:pPr marL="457200" lvl="3" indent="-60325"/>
            <a:r>
              <a:rPr lang="en-US" sz="3200" dirty="0">
                <a:latin typeface="Calibri" panose="020F0502020204030204" pitchFamily="34" charset="0"/>
              </a:rPr>
              <a:t>	Consistency evidence: Automated </a:t>
            </a:r>
            <a:r>
              <a:rPr lang="en-US" sz="3200" dirty="0" smtClean="0">
                <a:latin typeface="Calibri" panose="020F0502020204030204" pitchFamily="34" charset="0"/>
              </a:rPr>
              <a:t>scoring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4" indent="-60325"/>
            <a:r>
              <a:rPr lang="en-US" sz="3200" dirty="0">
                <a:latin typeface="Calibri" panose="020F0502020204030204" pitchFamily="34" charset="0"/>
              </a:rPr>
              <a:t>   Hoang &amp; Kunnan (2015): </a:t>
            </a:r>
            <a:r>
              <a:rPr lang="en-US" sz="3200" i="1" dirty="0">
                <a:latin typeface="Calibri" panose="020F0502020204030204" pitchFamily="34" charset="0"/>
              </a:rPr>
              <a:t>MyAccess</a:t>
            </a:r>
          </a:p>
          <a:p>
            <a:pPr marL="914400" lvl="4" indent="-60325"/>
            <a:r>
              <a:rPr lang="en-US" sz="3200" i="1" dirty="0">
                <a:latin typeface="Calibri" panose="020F0502020204030204" pitchFamily="34" charset="0"/>
              </a:rPr>
              <a:t>   </a:t>
            </a:r>
            <a:r>
              <a:rPr lang="en-US" sz="3200" dirty="0">
                <a:latin typeface="Calibri" panose="020F0502020204030204" pitchFamily="34" charset="0"/>
              </a:rPr>
              <a:t>Liu &amp; Kunnan (2015): </a:t>
            </a:r>
            <a:r>
              <a:rPr lang="en-US" sz="3200" i="1" dirty="0" smtClean="0">
                <a:latin typeface="Calibri" panose="020F0502020204030204" pitchFamily="34" charset="0"/>
              </a:rPr>
              <a:t>WriteToLearn</a:t>
            </a:r>
            <a:endParaRPr lang="en-US" sz="32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</a:rPr>
              <a:t>Opportunity to Learn</a:t>
            </a:r>
            <a:endParaRPr lang="en-US" sz="3200" dirty="0">
              <a:latin typeface="Calibri" panose="020F0502020204030204" pitchFamily="34" charset="0"/>
            </a:endParaRPr>
          </a:p>
          <a:p>
            <a:pPr marL="854075" lvl="1" indent="-457200"/>
            <a:r>
              <a:rPr lang="en-US" sz="3200" dirty="0">
                <a:latin typeface="Calibri" panose="020F0502020204030204" pitchFamily="34" charset="0"/>
              </a:rPr>
              <a:t>OTL evidence: Automated </a:t>
            </a:r>
            <a:r>
              <a:rPr lang="en-US" sz="3200" dirty="0" smtClean="0">
                <a:latin typeface="Calibri" panose="020F0502020204030204" pitchFamily="34" charset="0"/>
              </a:rPr>
              <a:t>feedback </a:t>
            </a:r>
          </a:p>
          <a:p>
            <a:pPr marL="1254125" lvl="2" indent="-457200"/>
            <a:r>
              <a:rPr lang="en-US" sz="3200" dirty="0" smtClean="0">
                <a:latin typeface="Calibri" panose="020F0502020204030204" pitchFamily="34" charset="0"/>
              </a:rPr>
              <a:t>Hoang </a:t>
            </a:r>
            <a:r>
              <a:rPr lang="en-US" sz="3200" dirty="0">
                <a:latin typeface="Calibri" panose="020F0502020204030204" pitchFamily="34" charset="0"/>
              </a:rPr>
              <a:t>&amp; Kunnan (2015): </a:t>
            </a:r>
            <a:r>
              <a:rPr lang="en-US" sz="3200" i="1" dirty="0" smtClean="0">
                <a:latin typeface="Calibri" panose="020F0502020204030204" pitchFamily="34" charset="0"/>
              </a:rPr>
              <a:t>MyAccess</a:t>
            </a:r>
          </a:p>
          <a:p>
            <a:pPr marL="1254125" lvl="2" indent="-457200"/>
            <a:r>
              <a:rPr lang="en-US" sz="3200" dirty="0" smtClean="0">
                <a:latin typeface="Calibri" panose="020F0502020204030204" pitchFamily="34" charset="0"/>
              </a:rPr>
              <a:t>Liu &amp; Kunnan (2015): </a:t>
            </a:r>
            <a:r>
              <a:rPr lang="en-US" sz="3200" i="1" dirty="0" smtClean="0">
                <a:latin typeface="Calibri" panose="020F0502020204030204" pitchFamily="34" charset="0"/>
              </a:rPr>
              <a:t>WriteToLearn</a:t>
            </a:r>
            <a:endParaRPr lang="en-US" sz="3200" i="1" dirty="0">
              <a:latin typeface="Calibri" panose="020F0502020204030204" pitchFamily="34" charset="0"/>
            </a:endParaRPr>
          </a:p>
          <a:p>
            <a:pPr marL="0" lvl="4" indent="0">
              <a:buNone/>
            </a:pPr>
            <a:endParaRPr lang="en-US" sz="2400" i="1" dirty="0"/>
          </a:p>
          <a:p>
            <a:pPr marL="0" lvl="3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135" y="304801"/>
            <a:ext cx="10058399" cy="10542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Toulmin’s (1953) argumentation model (Kane, Bachman)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76600" y="3223812"/>
            <a:ext cx="3352800" cy="882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Warrants</a:t>
            </a:r>
          </a:p>
          <a:p>
            <a:pPr marL="0" indent="0">
              <a:buNone/>
            </a:pPr>
            <a:r>
              <a:rPr lang="en-US" dirty="0" smtClean="0"/>
              <a:t>relevant claims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4214" y="1716614"/>
            <a:ext cx="2057398" cy="157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Claim</a:t>
            </a:r>
          </a:p>
          <a:p>
            <a:r>
              <a:rPr lang="en-US" dirty="0" smtClean="0"/>
              <a:t>OTL</a:t>
            </a:r>
            <a:endParaRPr lang="en-US" dirty="0"/>
          </a:p>
          <a:p>
            <a:r>
              <a:rPr lang="en-US" dirty="0"/>
              <a:t>Meaningful</a:t>
            </a:r>
          </a:p>
          <a:p>
            <a:r>
              <a:rPr lang="en-US" dirty="0"/>
              <a:t>Consistent</a:t>
            </a:r>
          </a:p>
          <a:p>
            <a:r>
              <a:rPr lang="en-US" dirty="0"/>
              <a:t>Free of </a:t>
            </a:r>
            <a:r>
              <a:rPr lang="en-US" dirty="0" smtClean="0"/>
              <a:t>bias, etc.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3474" y="1648770"/>
            <a:ext cx="243644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Grounds</a:t>
            </a:r>
          </a:p>
          <a:p>
            <a:r>
              <a:rPr lang="en-US" dirty="0"/>
              <a:t>Fair and just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819400" y="4876800"/>
            <a:ext cx="3505200" cy="882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Backing evidence</a:t>
            </a:r>
          </a:p>
          <a:p>
            <a:pPr marL="0" indent="0">
              <a:buNone/>
            </a:pPr>
            <a:r>
              <a:rPr lang="en-US" dirty="0"/>
              <a:t>from empirical studies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629400" y="4843670"/>
            <a:ext cx="3505200" cy="882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Rebuttal evidence</a:t>
            </a:r>
          </a:p>
          <a:p>
            <a:pPr marL="0" indent="0">
              <a:buNone/>
            </a:pPr>
            <a:r>
              <a:rPr lang="en-US" dirty="0"/>
              <a:t>from empirical studies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04970" y="1752601"/>
            <a:ext cx="3400830" cy="70087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</a:t>
            </a:r>
          </a:p>
        </p:txBody>
      </p:sp>
      <p:sp>
        <p:nvSpPr>
          <p:cNvPr id="13" name="Up Arrow 12"/>
          <p:cNvSpPr/>
          <p:nvPr/>
        </p:nvSpPr>
        <p:spPr>
          <a:xfrm>
            <a:off x="5829869" y="2501851"/>
            <a:ext cx="389273" cy="579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904971" y="4197350"/>
            <a:ext cx="389273" cy="579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232905" y="2743200"/>
            <a:ext cx="389273" cy="2033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06366" y="3295650"/>
            <a:ext cx="2438398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Qualifier</a:t>
            </a:r>
          </a:p>
          <a:p>
            <a:r>
              <a:rPr lang="en-US" dirty="0"/>
              <a:t>presumably, possibly, etc.</a:t>
            </a:r>
          </a:p>
        </p:txBody>
      </p:sp>
      <p:sp>
        <p:nvSpPr>
          <p:cNvPr id="17" name="Up Arrow 16"/>
          <p:cNvSpPr/>
          <p:nvPr/>
        </p:nvSpPr>
        <p:spPr>
          <a:xfrm>
            <a:off x="7806367" y="2521729"/>
            <a:ext cx="389273" cy="579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7" y="591159"/>
            <a:ext cx="9642861" cy="1280890"/>
          </a:xfrm>
        </p:spPr>
        <p:txBody>
          <a:bodyPr/>
          <a:lstStyle/>
          <a:p>
            <a:r>
              <a:rPr lang="en-US" b="1" dirty="0" smtClean="0"/>
              <a:t>AES/AEE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47" y="1449859"/>
            <a:ext cx="9774666" cy="5247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Ware (2011, p. 769) defines </a:t>
            </a:r>
            <a:r>
              <a:rPr lang="en-US" altLang="zh-CN" sz="3200" dirty="0" smtClean="0">
                <a:latin typeface="Calibri" panose="020F0502020204030204" pitchFamily="34" charset="0"/>
              </a:rPr>
              <a:t>two </a:t>
            </a:r>
            <a:r>
              <a:rPr lang="en-US" altLang="zh-CN" sz="3200" dirty="0">
                <a:latin typeface="Calibri" panose="020F0502020204030204" pitchFamily="34" charset="0"/>
              </a:rPr>
              <a:t>aspects of AES as </a:t>
            </a:r>
            <a:endParaRPr lang="en-US" altLang="zh-CN" sz="320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>
                <a:latin typeface="Calibri" panose="020F0502020204030204" pitchFamily="34" charset="0"/>
              </a:rPr>
              <a:t>the </a:t>
            </a:r>
            <a:r>
              <a:rPr lang="en-US" altLang="zh-CN" sz="3200" dirty="0">
                <a:latin typeface="Calibri" panose="020F0502020204030204" pitchFamily="34" charset="0"/>
              </a:rPr>
              <a:t>provision of </a:t>
            </a:r>
            <a:r>
              <a:rPr lang="en-US" altLang="zh-CN" sz="3200" b="1" dirty="0">
                <a:latin typeface="Calibri" panose="020F0502020204030204" pitchFamily="34" charset="0"/>
              </a:rPr>
              <a:t>automated scores </a:t>
            </a:r>
            <a:r>
              <a:rPr lang="en-US" altLang="zh-CN" sz="3200" dirty="0">
                <a:latin typeface="Calibri" panose="020F0502020204030204" pitchFamily="34" charset="0"/>
              </a:rPr>
              <a:t>derived from mathematical models built on organizational, syntactic, and mechanical aspects of </a:t>
            </a:r>
            <a:r>
              <a:rPr lang="en-US" altLang="zh-CN" sz="3200" dirty="0" smtClean="0">
                <a:latin typeface="Calibri" panose="020F0502020204030204" pitchFamily="34" charset="0"/>
              </a:rPr>
              <a:t>writing </a:t>
            </a:r>
          </a:p>
          <a:p>
            <a:pPr marL="514350" indent="-514350">
              <a:buAutoNum type="arabicPeriod" startAt="2"/>
            </a:pPr>
            <a:r>
              <a:rPr lang="en-US" altLang="zh-CN" sz="3200" b="1" dirty="0" smtClean="0">
                <a:latin typeface="Calibri" panose="020F0502020204030204" pitchFamily="34" charset="0"/>
              </a:rPr>
              <a:t>automated </a:t>
            </a:r>
            <a:r>
              <a:rPr lang="en-US" altLang="zh-CN" sz="3200" b="1" dirty="0">
                <a:latin typeface="Calibri" panose="020F0502020204030204" pitchFamily="34" charset="0"/>
              </a:rPr>
              <a:t>feedback </a:t>
            </a:r>
            <a:r>
              <a:rPr lang="en-US" altLang="zh-CN" sz="3200" dirty="0">
                <a:latin typeface="Calibri" panose="020F0502020204030204" pitchFamily="34" charset="0"/>
              </a:rPr>
              <a:t>as </a:t>
            </a:r>
            <a:r>
              <a:rPr lang="en-US" altLang="zh-CN" sz="3200" dirty="0" smtClean="0">
                <a:latin typeface="Calibri" panose="020F0502020204030204" pitchFamily="34" charset="0"/>
              </a:rPr>
              <a:t>computer </a:t>
            </a:r>
            <a:r>
              <a:rPr lang="en-US" altLang="zh-CN" sz="3200" dirty="0">
                <a:latin typeface="Calibri" panose="020F0502020204030204" pitchFamily="34" charset="0"/>
              </a:rPr>
              <a:t>tools for writing 	</a:t>
            </a:r>
            <a:r>
              <a:rPr lang="en-US" altLang="zh-CN" sz="3200" dirty="0" smtClean="0">
                <a:latin typeface="Calibri" panose="020F0502020204030204" pitchFamily="34" charset="0"/>
              </a:rPr>
              <a:t>assistance</a:t>
            </a:r>
          </a:p>
          <a:p>
            <a:pPr marL="514350" indent="-514350">
              <a:buAutoNum type="arabicPeriod" startAt="2"/>
            </a:pPr>
            <a:r>
              <a:rPr lang="en-US" altLang="zh-CN" sz="3200" dirty="0" smtClean="0">
                <a:latin typeface="Calibri" panose="020F0502020204030204" pitchFamily="34" charset="0"/>
              </a:rPr>
              <a:t>A major shift from </a:t>
            </a:r>
            <a:r>
              <a:rPr lang="en-US" altLang="zh-CN" sz="3200" i="1" dirty="0" smtClean="0">
                <a:latin typeface="Calibri" panose="020F0502020204030204" pitchFamily="34" charset="0"/>
              </a:rPr>
              <a:t>essay scoring </a:t>
            </a:r>
            <a:r>
              <a:rPr lang="en-US" altLang="zh-CN" sz="3200" dirty="0" smtClean="0">
                <a:latin typeface="Calibri" panose="020F0502020204030204" pitchFamily="34" charset="0"/>
              </a:rPr>
              <a:t>to </a:t>
            </a:r>
            <a:r>
              <a:rPr lang="en-US" altLang="zh-CN" sz="3200" i="1" dirty="0" smtClean="0">
                <a:latin typeface="Calibri" panose="020F0502020204030204" pitchFamily="34" charset="0"/>
              </a:rPr>
              <a:t>essay evaluation; </a:t>
            </a:r>
          </a:p>
          <a:p>
            <a:pPr marL="514350" indent="-514350">
              <a:buAutoNum type="arabicPeriod" startAt="2"/>
            </a:pPr>
            <a:r>
              <a:rPr lang="en-US" altLang="zh-CN" sz="3200" dirty="0" smtClean="0">
                <a:latin typeface="Calibri" panose="020F0502020204030204" pitchFamily="34" charset="0"/>
              </a:rPr>
              <a:t>A long way from Ellis Page’s Project Essay Grade (PEG) developed in 1966 which was implemented in 1973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84" y="581407"/>
            <a:ext cx="870327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MyAccess (Hoang </a:t>
            </a:r>
            <a:r>
              <a:rPr lang="en-US" b="1" dirty="0"/>
              <a:t>&amp; Kunnan, </a:t>
            </a:r>
            <a:r>
              <a:rPr lang="en-US" b="1" dirty="0" smtClean="0"/>
              <a:t>2015)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532238"/>
            <a:ext cx="9900117" cy="5173361"/>
          </a:xfrm>
        </p:spPr>
        <p:txBody>
          <a:bodyPr>
            <a:noAutofit/>
          </a:bodyPr>
          <a:lstStyle/>
          <a:p>
            <a:pPr marL="461963" lvl="1" indent="-461963"/>
            <a:r>
              <a:rPr lang="en-US" sz="2800" dirty="0" smtClean="0">
                <a:latin typeface="Calibri" panose="020F0502020204030204" pitchFamily="34" charset="0"/>
              </a:rPr>
              <a:t>Agreement </a:t>
            </a:r>
            <a:r>
              <a:rPr lang="en-US" sz="2800" dirty="0">
                <a:latin typeface="Calibri" panose="020F0502020204030204" pitchFamily="34" charset="0"/>
              </a:rPr>
              <a:t>between human raters and automated scoring</a:t>
            </a:r>
          </a:p>
          <a:p>
            <a:pPr marL="461963" lvl="1" indent="-461963"/>
            <a:r>
              <a:rPr lang="en-US" sz="2800" dirty="0">
                <a:latin typeface="Calibri" panose="020F0502020204030204" pitchFamily="34" charset="0"/>
              </a:rPr>
              <a:t>Off-topic essays</a:t>
            </a:r>
          </a:p>
          <a:p>
            <a:pPr marL="461963" lvl="1" indent="-461963"/>
            <a:r>
              <a:rPr lang="en-US" sz="2800" dirty="0">
                <a:latin typeface="Calibri" panose="020F0502020204030204" pitchFamily="34" charset="0"/>
              </a:rPr>
              <a:t>Comparisons between human feedback and automated </a:t>
            </a:r>
            <a:r>
              <a:rPr lang="en-US" sz="2800" dirty="0" smtClean="0">
                <a:latin typeface="Calibri" panose="020F0502020204030204" pitchFamily="34" charset="0"/>
              </a:rPr>
              <a:t>feedback </a:t>
            </a: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  <a:p>
            <a:pPr marL="461963" lvl="1" indent="-461963"/>
            <a:r>
              <a:rPr lang="en-US" sz="2800" dirty="0" smtClean="0">
                <a:latin typeface="Calibri" panose="020F0502020204030204" pitchFamily="34" charset="0"/>
              </a:rPr>
              <a:t>Data: ESL writers from Vietnam and California (N=105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50" y="370702"/>
            <a:ext cx="9300518" cy="1229497"/>
          </a:xfrm>
        </p:spPr>
        <p:txBody>
          <a:bodyPr>
            <a:normAutofit fontScale="90000"/>
          </a:bodyPr>
          <a:lstStyle/>
          <a:p>
            <a:r>
              <a:rPr lang="en-SG" sz="3100" b="1" dirty="0" smtClean="0"/>
              <a:t>Human-</a:t>
            </a:r>
            <a:r>
              <a:rPr lang="en-SG" sz="3100" b="1" i="1" dirty="0" smtClean="0"/>
              <a:t>MyAccess </a:t>
            </a:r>
            <a:r>
              <a:rPr lang="en-SG" sz="3100" b="1" i="1" dirty="0"/>
              <a:t>rating agreements, correlation, and difference; </a:t>
            </a:r>
            <a:r>
              <a:rPr lang="en-SG" sz="3100" b="1" dirty="0"/>
              <a:t>Hoang &amp; Kunnan (</a:t>
            </a:r>
            <a:r>
              <a:rPr lang="en-SG" sz="3100" b="1" dirty="0" smtClean="0"/>
              <a:t>2015)</a:t>
            </a:r>
            <a:r>
              <a:rPr lang="en-SG" i="1" dirty="0"/>
              <a:t/>
            </a:r>
            <a:br>
              <a:rPr lang="en-SG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6868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SG" sz="5000" b="1" i="1" dirty="0"/>
              <a:t>_____________________________________________________________________________________________________</a:t>
            </a:r>
            <a:endParaRPr lang="en-US" sz="5000" b="1" dirty="0"/>
          </a:p>
          <a:p>
            <a:pPr marL="0" indent="0">
              <a:buNone/>
            </a:pPr>
            <a:r>
              <a:rPr lang="en-SG" sz="5000" b="1" dirty="0"/>
              <a:t>					</a:t>
            </a:r>
            <a:r>
              <a:rPr lang="en-SG" sz="7200" b="1" dirty="0"/>
              <a:t>Human Rating 1 vs.		Human Rating Average 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					Human Rating 2 			vs. </a:t>
            </a:r>
            <a:r>
              <a:rPr lang="en-SG" sz="7200" b="1" i="1" dirty="0"/>
              <a:t>MyAccess (MA)</a:t>
            </a:r>
          </a:p>
          <a:p>
            <a:pPr marL="0" indent="0">
              <a:buNone/>
            </a:pPr>
            <a:r>
              <a:rPr lang="en-SG" sz="7200" b="1" i="1" dirty="0"/>
              <a:t>_________________________________________________________________________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 							Cases   %			Cases   %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	Exact agreement 		10 	  9.5	 	  		  2 	  1.9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	Adjacent agreement	80 	76.2 			73 	69.5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	Disparate ratings		15	14.3				30 	28.6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_________________________________________________________________________</a:t>
            </a: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	Correlation							Mean difference</a:t>
            </a:r>
          </a:p>
          <a:p>
            <a:pPr marL="457200" lvl="1" indent="0">
              <a:buNone/>
            </a:pPr>
            <a:r>
              <a:rPr lang="en-SG" sz="7200" b="1" dirty="0"/>
              <a:t>			</a:t>
            </a:r>
            <a:r>
              <a:rPr lang="en-SG" sz="7200" b="1" i="1" dirty="0"/>
              <a:t> MyAccess </a:t>
            </a:r>
            <a:r>
              <a:rPr lang="en-SG" sz="7200" b="1" dirty="0"/>
              <a:t>				HR AVE		</a:t>
            </a:r>
            <a:r>
              <a:rPr lang="en-SG" sz="7200" b="1" i="1" dirty="0"/>
              <a:t> </a:t>
            </a:r>
            <a:r>
              <a:rPr lang="en-SG" sz="7200" b="1" i="1" dirty="0" smtClean="0"/>
              <a:t>	MyAccess</a:t>
            </a:r>
            <a:endParaRPr lang="en-US" sz="7200" b="1" dirty="0"/>
          </a:p>
          <a:p>
            <a:pPr marL="0" indent="0">
              <a:buNone/>
            </a:pPr>
            <a:r>
              <a:rPr lang="en-SG" sz="7200" b="1" dirty="0"/>
              <a:t>	HRAVE	 	.688						Mean	3.76			4.09*</a:t>
            </a: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										SD		1.18			1.19</a:t>
            </a:r>
          </a:p>
          <a:p>
            <a:pPr marL="0" indent="0">
              <a:buNone/>
            </a:pPr>
            <a:r>
              <a:rPr lang="en-US" sz="7200" b="1" dirty="0"/>
              <a:t>_________________________________________________________________________</a:t>
            </a:r>
          </a:p>
          <a:p>
            <a:pPr marL="0" indent="0">
              <a:buNone/>
            </a:pPr>
            <a:r>
              <a:rPr lang="en-US" sz="7200" b="1" dirty="0"/>
              <a:t>		 								</a:t>
            </a:r>
            <a:r>
              <a:rPr lang="en-US" sz="7200" b="1" dirty="0" smtClean="0"/>
              <a:t>N=105; * </a:t>
            </a:r>
            <a:r>
              <a:rPr lang="en-US" sz="7200" b="1" dirty="0"/>
              <a:t>= p.&lt;.05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51" y="363729"/>
            <a:ext cx="9852454" cy="1388871"/>
          </a:xfrm>
        </p:spPr>
        <p:txBody>
          <a:bodyPr>
            <a:normAutofit/>
          </a:bodyPr>
          <a:lstStyle/>
          <a:p>
            <a:r>
              <a:rPr lang="en-SG" b="1" dirty="0" smtClean="0"/>
              <a:t>Off-topic essays: Comparison of human and </a:t>
            </a:r>
            <a:r>
              <a:rPr lang="en-SG" b="1" i="1" dirty="0" smtClean="0"/>
              <a:t>MyAccess </a:t>
            </a:r>
            <a:r>
              <a:rPr lang="en-SG" b="1" dirty="0" smtClean="0"/>
              <a:t>ratings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751" y="1524000"/>
            <a:ext cx="8577649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2400" b="1" i="1" dirty="0"/>
              <a:t>_________________________________________________</a:t>
            </a:r>
            <a:endParaRPr lang="en-US" sz="2400" b="1" dirty="0"/>
          </a:p>
          <a:p>
            <a:pPr marL="0" indent="0">
              <a:buNone/>
            </a:pPr>
            <a:r>
              <a:rPr lang="en-SG" sz="2400" b="1" dirty="0"/>
              <a:t>Essay 				HR 1 		HR 2  	     </a:t>
            </a:r>
            <a:r>
              <a:rPr lang="en-SG" sz="2400" b="1" i="1" dirty="0"/>
              <a:t>MyAccess _________________________________________________</a:t>
            </a:r>
            <a:endParaRPr lang="en-US" sz="2400" b="1" dirty="0"/>
          </a:p>
          <a:p>
            <a:pPr marL="0" indent="0">
              <a:buNone/>
            </a:pPr>
            <a:r>
              <a:rPr lang="fr-FR" sz="2400" b="1" dirty="0"/>
              <a:t>ESL1-4 			2.5 		1.0 		4.9</a:t>
            </a:r>
            <a:endParaRPr lang="en-US" sz="2400" b="1" dirty="0"/>
          </a:p>
          <a:p>
            <a:pPr marL="0" indent="0">
              <a:buNone/>
            </a:pPr>
            <a:r>
              <a:rPr lang="fr-FR" sz="2400" b="1" dirty="0"/>
              <a:t>ESL1-5 			2.0 		2.5 		4.2</a:t>
            </a:r>
            <a:endParaRPr lang="en-US" sz="2400" b="1" dirty="0"/>
          </a:p>
          <a:p>
            <a:pPr marL="0" indent="0">
              <a:buNone/>
            </a:pPr>
            <a:r>
              <a:rPr lang="en-SG" sz="2400" b="1" dirty="0"/>
              <a:t>EFL1-37 			2.3 		3.5 		4.0</a:t>
            </a:r>
            <a:endParaRPr lang="en-US" sz="2400" b="1" dirty="0"/>
          </a:p>
          <a:p>
            <a:pPr marL="0" indent="0">
              <a:buNone/>
            </a:pPr>
            <a:r>
              <a:rPr lang="en-SG" sz="2400" b="1" dirty="0"/>
              <a:t>EFL2-27 			3.8 		4.0 		4.6</a:t>
            </a:r>
            <a:endParaRPr lang="en-US" sz="2400" b="1" dirty="0"/>
          </a:p>
          <a:p>
            <a:pPr marL="0" indent="0">
              <a:buNone/>
            </a:pPr>
            <a:r>
              <a:rPr lang="en-SG" sz="2400" b="1" dirty="0"/>
              <a:t>__________________________________________________</a:t>
            </a:r>
          </a:p>
          <a:p>
            <a:pPr marL="0" indent="0">
              <a:buNone/>
            </a:pPr>
            <a:r>
              <a:rPr lang="en-SG" sz="2400" b="1" dirty="0"/>
              <a:t>Notes: HR = Human </a:t>
            </a:r>
            <a:r>
              <a:rPr lang="en-SG" sz="2400" b="1" dirty="0" smtClean="0"/>
              <a:t>Rating; </a:t>
            </a:r>
            <a:r>
              <a:rPr lang="en-SG" sz="2400" b="1" dirty="0"/>
              <a:t>scale is 0-6 points 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313037"/>
            <a:ext cx="9638270" cy="83986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Comparison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between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human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MyAccess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feedback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08669" y="531567"/>
            <a:ext cx="9201665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defTabSz="914400">
              <a:buClrTx/>
              <a:buNone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defTabSz="914400">
              <a:buClrTx/>
              <a:buNone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______________________________________________________________________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defTabSz="914400">
              <a:buClrTx/>
              <a:buNone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Error type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Human 	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MyAccess 	MyAccess	MyAccess</a:t>
            </a:r>
            <a:endParaRPr kumimoji="0" lang="en-US" altLang="en-US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defTabSz="914400">
              <a:buClrTx/>
              <a:buNone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alt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feedback	feedback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 	Precision		Recall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defTabSz="914400">
              <a:buClrTx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	Hits 	%	%</a:t>
            </a:r>
          </a:p>
          <a:p>
            <a:pPr marL="0" defTabSz="914400">
              <a:buClrTx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______________________________________________________________________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Spelling	  	 7 	  2 	  	2      	100 	28.6</a:t>
            </a: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Articles 	</a:t>
            </a:r>
            <a:r>
              <a:rPr lang="en-US" altLang="en-US" sz="20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124 	32 		31 	96.9 	25.0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Capitalization  	38 	19 		17 	89.5 	44.7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Spelling 	 	26 	24 		20 	83.3 	76.9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Run-ons 	 	39 	27 		22 	81.5 	56.4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Preposition		36	  9		 7	77.8	19.4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Contractions	 	18	  9		 7	77.8	38.9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Punctuation	 	39	26		20	76.9	51.3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Fragments	 	25	16		12	75.0	48.0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S-V agreement 	37	25		18	72.0	48.6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 form		24	11		  4	36.4	16.7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Mass/Count Ns  	  5	10		  3	30.0	60.0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Wrong words    	18	  7		  2	28.6	11.1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Comparatives   	  5	  0		  0 	   0	  0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defTabSz="914400">
              <a:buClrTx/>
              <a:buNone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Total	          465</a:t>
            </a:r>
            <a:r>
              <a:rPr lang="en-US" altLang="en-US" sz="2400" b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252	           184	72.4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39.6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_________________________________________________________________________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defTabSz="914400">
              <a:buClrTx/>
              <a:buNone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15" y="624110"/>
            <a:ext cx="9651098" cy="128089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</a:rPr>
              <a:t>WriteToLearn: </a:t>
            </a:r>
            <a:r>
              <a:rPr lang="en-US" b="1" dirty="0" smtClean="0">
                <a:latin typeface="Calibri" panose="020F0502020204030204" pitchFamily="34" charset="0"/>
              </a:rPr>
              <a:t>Liu </a:t>
            </a:r>
            <a:r>
              <a:rPr lang="en-US" b="1" dirty="0">
                <a:latin typeface="Calibri" panose="020F0502020204030204" pitchFamily="34" charset="0"/>
              </a:rPr>
              <a:t>&amp; Kunnan </a:t>
            </a:r>
            <a:r>
              <a:rPr lang="en-US" b="1" dirty="0" smtClean="0">
                <a:latin typeface="Calibri" panose="020F0502020204030204" pitchFamily="34" charset="0"/>
              </a:rPr>
              <a:t>(2015)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238" y="1408670"/>
            <a:ext cx="9972374" cy="5263979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800" dirty="0" smtClean="0">
                <a:latin typeface="Calibri" panose="020F0502020204030204" pitchFamily="34" charset="0"/>
              </a:rPr>
              <a:t>Human </a:t>
            </a:r>
            <a:r>
              <a:rPr lang="en-US" sz="2800" dirty="0">
                <a:latin typeface="Calibri" panose="020F0502020204030204" pitchFamily="34" charset="0"/>
              </a:rPr>
              <a:t>raters and automated </a:t>
            </a:r>
            <a:r>
              <a:rPr lang="en-US" sz="2800" dirty="0" smtClean="0">
                <a:latin typeface="Calibri" panose="020F0502020204030204" pitchFamily="34" charset="0"/>
              </a:rPr>
              <a:t>ratings on analytic scoring system</a:t>
            </a:r>
          </a:p>
          <a:p>
            <a:pPr marL="457200" lvl="1" indent="-457200"/>
            <a:r>
              <a:rPr lang="en-US" sz="2800" dirty="0" smtClean="0">
                <a:latin typeface="Calibri" panose="020F0502020204030204" pitchFamily="34" charset="0"/>
              </a:rPr>
              <a:t>Comparisons </a:t>
            </a:r>
            <a:r>
              <a:rPr lang="en-US" sz="2800" dirty="0">
                <a:latin typeface="Calibri" panose="020F0502020204030204" pitchFamily="34" charset="0"/>
              </a:rPr>
              <a:t>between human feedback and automated </a:t>
            </a:r>
            <a:r>
              <a:rPr lang="en-US" sz="2800" dirty="0" smtClean="0">
                <a:latin typeface="Calibri" panose="020F0502020204030204" pitchFamily="34" charset="0"/>
              </a:rPr>
              <a:t>feedback</a:t>
            </a:r>
          </a:p>
          <a:p>
            <a:pPr marL="457200" lvl="1" indent="-457200"/>
            <a:endParaRPr lang="en-US" sz="2800" dirty="0">
              <a:latin typeface="Calibri" panose="020F0502020204030204" pitchFamily="34" charset="0"/>
            </a:endParaRPr>
          </a:p>
          <a:p>
            <a:pPr marL="457200" lvl="1" indent="-457200"/>
            <a:r>
              <a:rPr lang="en-US" sz="2800" dirty="0" smtClean="0">
                <a:latin typeface="Calibri" panose="020F0502020204030204" pitchFamily="34" charset="0"/>
              </a:rPr>
              <a:t>Data: ESL writers from Sichuan province (N=186)</a:t>
            </a:r>
          </a:p>
          <a:p>
            <a:pPr marL="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342900" lvl="2" indent="-342900"/>
            <a:r>
              <a:rPr lang="en-US" sz="2000" dirty="0"/>
              <a:t>Precision = Hits divided by software’s total (For example, the precision of capitalization: 96÷104 = 92.3); </a:t>
            </a:r>
            <a:endParaRPr lang="en-US" sz="2000" dirty="0" smtClean="0"/>
          </a:p>
          <a:p>
            <a:pPr marL="342900" lvl="2" indent="-342900"/>
            <a:r>
              <a:rPr lang="en-US" sz="2000" dirty="0" smtClean="0"/>
              <a:t>Recall </a:t>
            </a:r>
            <a:r>
              <a:rPr lang="en-US" sz="2000" dirty="0"/>
              <a:t>= Hits divided by human feedback’s total (For example, the recall of capitalization: 96 ÷115 = 83.5).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6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101982"/>
            <a:ext cx="10093411" cy="1371600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3100" b="1" i="1" dirty="0" smtClean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Descriptive </a:t>
            </a:r>
            <a:r>
              <a:rPr lang="en-US" altLang="zh-CN" sz="3100" b="1" i="1" dirty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statistics for human ratings and WriteToLearn; </a:t>
            </a:r>
            <a:r>
              <a:rPr lang="en-US" altLang="zh-CN" sz="3100" b="1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  <a:cs typeface="Times New Roman" panose="02020603050405020304" pitchFamily="18" charset="0"/>
              </a:rPr>
              <a:t>Liu &amp; Kunnan (2015)</a:t>
            </a:r>
            <a:r>
              <a:rPr lang="en-US" altLang="zh-CN" sz="2700" b="1" i="1" dirty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2700" b="1" i="1" dirty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569940"/>
              </p:ext>
            </p:extLst>
          </p:nvPr>
        </p:nvGraphicFramePr>
        <p:xfrm>
          <a:off x="1752600" y="1152904"/>
          <a:ext cx="8915400" cy="555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290"/>
                <a:gridCol w="739977"/>
                <a:gridCol w="604465"/>
                <a:gridCol w="295992"/>
                <a:gridCol w="591982"/>
                <a:gridCol w="591982"/>
                <a:gridCol w="295992"/>
                <a:gridCol w="593767"/>
                <a:gridCol w="593767"/>
                <a:gridCol w="295992"/>
                <a:gridCol w="595548"/>
                <a:gridCol w="595548"/>
                <a:gridCol w="290640"/>
                <a:gridCol w="645476"/>
                <a:gridCol w="591982"/>
              </a:tblGrid>
              <a:tr h="694087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</a:rPr>
                        <a:t>HR1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</a:rPr>
                        <a:t>HR2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</a:rPr>
                        <a:t>HR3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</a:rPr>
                        <a:t>HR4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</a:rPr>
                        <a:t>WTL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4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Ideas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3.77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0.67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4.01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3.77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0.78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4.05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2.92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Organization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3.91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0.45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4.33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3.95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3.96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2.93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Conventions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4.02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4.03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1.06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3.66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3.80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0.85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</a:rPr>
                        <a:t>3.74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Sentence Fluency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3.52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0.64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4.06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0.99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3.62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3.92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3.63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Word Choice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3.34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0.58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3.87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3.48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0.76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3.88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3.40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94087"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Voice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3.80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0.51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3.96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3.70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0.77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3.75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>
                          <a:effectLst/>
                        </a:rPr>
                        <a:t>0.91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</a:rPr>
                        <a:t>3.04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>
                          <a:effectLst/>
                        </a:rPr>
                        <a:t>0.63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218" y="304801"/>
            <a:ext cx="10206841" cy="72493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Comparison between human and </a:t>
            </a:r>
            <a:r>
              <a:rPr lang="en-US" altLang="zh-CN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WriteToLearn f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eedback</a:t>
            </a:r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36685"/>
              </p:ext>
            </p:extLst>
          </p:nvPr>
        </p:nvGraphicFramePr>
        <p:xfrm>
          <a:off x="1219199" y="1268626"/>
          <a:ext cx="10363200" cy="5525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561"/>
                <a:gridCol w="1673144"/>
                <a:gridCol w="1525254"/>
                <a:gridCol w="1894393"/>
                <a:gridCol w="1958646"/>
                <a:gridCol w="1204202"/>
              </a:tblGrid>
              <a:tr h="65351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Error type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Human </a:t>
                      </a:r>
                      <a:r>
                        <a:rPr lang="en-US" sz="1600" kern="0" dirty="0" smtClean="0">
                          <a:effectLst/>
                        </a:rPr>
                        <a:t>rater’s feedback 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Total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</a:rPr>
                        <a:t>WriteToLearn’s feedback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Total   </a:t>
                      </a:r>
                      <a:r>
                        <a:rPr lang="en-US" sz="1600" b="1" kern="0" dirty="0" smtClean="0">
                          <a:effectLst/>
                        </a:rPr>
                        <a:t>                              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effectLst/>
                        </a:rPr>
                        <a:t>Precision Hits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Precision </a:t>
                      </a:r>
                      <a:r>
                        <a:rPr lang="en-US" sz="1600" b="1" kern="0" dirty="0" smtClean="0">
                          <a:effectLst/>
                        </a:rPr>
                        <a:t>%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Recall </a:t>
                      </a:r>
                      <a:r>
                        <a:rPr lang="en-US" sz="1600" b="1" kern="0" dirty="0" smtClean="0">
                          <a:effectLst/>
                        </a:rPr>
                        <a:t>%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Connecting words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18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1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100.0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  5.6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Capitalization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115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104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96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92.3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83.5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Subject-verb agreement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42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19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15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79.0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35.7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Comma splice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8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6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75.0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60.0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Singular/plural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86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12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9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75.0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10.5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Article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115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7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70.0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  6.1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Run-on sentences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8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14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6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42.9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75.0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Punctuation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54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92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34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37.0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63.0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Spelling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52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93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18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19.4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34.7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Pronoun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60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7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1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</a:rPr>
                        <a:t>14.3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</a:rPr>
                        <a:t>  1.7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439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Other categories…….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Total 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Calibri" panose="020F0502020204030204" pitchFamily="34" charset="0"/>
                        </a:rPr>
                        <a:t>394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Calibri" panose="020F0502020204030204" pitchFamily="34" charset="0"/>
                        </a:rPr>
                        <a:t>193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5232" y="383893"/>
            <a:ext cx="10264347" cy="753445"/>
          </a:xfrm>
        </p:spPr>
        <p:txBody>
          <a:bodyPr>
            <a:normAutofit fontScale="90000"/>
          </a:bodyPr>
          <a:lstStyle/>
          <a:p>
            <a:r>
              <a:rPr lang="en-SG" b="1" dirty="0" smtClean="0"/>
              <a:t>Consistency: </a:t>
            </a:r>
            <a:r>
              <a:rPr lang="en-SG" sz="3100" b="1" dirty="0" smtClean="0"/>
              <a:t>Hoang &amp; Kunnan, 2015; Liu &amp; Kunnan, 2015)</a:t>
            </a:r>
            <a:endParaRPr lang="en-US" sz="31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35228" y="1371600"/>
            <a:ext cx="299397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Grounds</a:t>
            </a:r>
            <a:endParaRPr lang="en-US" dirty="0"/>
          </a:p>
          <a:p>
            <a:r>
              <a:rPr lang="en-SG" dirty="0"/>
              <a:t>An assessment </a:t>
            </a:r>
            <a:r>
              <a:rPr lang="en-SG" i="1" dirty="0"/>
              <a:t>ought </a:t>
            </a:r>
            <a:r>
              <a:rPr lang="en-SG" dirty="0"/>
              <a:t>to be fair to all test takers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25782" y="1414925"/>
            <a:ext cx="1975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1295400"/>
            <a:ext cx="312419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Sub-claim </a:t>
            </a:r>
            <a:r>
              <a:rPr lang="en-SG" b="1" dirty="0" smtClean="0"/>
              <a:t>1</a:t>
            </a:r>
            <a:r>
              <a:rPr lang="en-SG" dirty="0" smtClean="0"/>
              <a:t> </a:t>
            </a:r>
            <a:endParaRPr lang="en-US" dirty="0"/>
          </a:p>
          <a:p>
            <a:r>
              <a:rPr lang="en-SG" i="1" dirty="0" smtClean="0"/>
              <a:t>MyAccess</a:t>
            </a:r>
            <a:r>
              <a:rPr lang="en-SG" dirty="0" smtClean="0"/>
              <a:t> and </a:t>
            </a:r>
            <a:r>
              <a:rPr lang="en-SG" i="1" dirty="0" smtClean="0"/>
              <a:t>WriteLearn</a:t>
            </a:r>
            <a:r>
              <a:rPr lang="en-SG" dirty="0" smtClean="0"/>
              <a:t> are consistent in scoring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35229" y="2811063"/>
            <a:ext cx="4450044" cy="1251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/>
          </a:p>
          <a:p>
            <a:r>
              <a:rPr lang="en-US" b="1" dirty="0" smtClean="0"/>
              <a:t>Warrants</a:t>
            </a:r>
            <a:endParaRPr lang="en-US" dirty="0"/>
          </a:p>
          <a:p>
            <a:r>
              <a:rPr lang="en-SG" i="1" dirty="0" smtClean="0"/>
              <a:t>MyAccess</a:t>
            </a:r>
            <a:r>
              <a:rPr lang="en-SG" dirty="0" smtClean="0"/>
              <a:t> </a:t>
            </a:r>
            <a:r>
              <a:rPr lang="en-SG" dirty="0"/>
              <a:t>and </a:t>
            </a:r>
            <a:r>
              <a:rPr lang="en-SG" i="1" dirty="0"/>
              <a:t>WriteLearn</a:t>
            </a:r>
            <a:r>
              <a:rPr lang="en-SG" dirty="0" smtClean="0"/>
              <a:t> have </a:t>
            </a:r>
            <a:r>
              <a:rPr lang="en-SG" dirty="0"/>
              <a:t>high inter-rater consistency between human ratings and automated ratings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35228" y="4648201"/>
            <a:ext cx="4213172" cy="2292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Backing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Liu &amp; Kunnan: Reliability 1.00; </a:t>
            </a:r>
            <a:r>
              <a:rPr lang="en-SG" dirty="0" err="1"/>
              <a:t>infit</a:t>
            </a:r>
            <a:r>
              <a:rPr lang="en-SG" dirty="0"/>
              <a:t> and outfit (1.01 and 1.02 logits)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Observed exact agreement among raters (37.8%); expected agreement (37.7%). 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5378197" y="1858562"/>
            <a:ext cx="389273" cy="952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378197" y="4062405"/>
            <a:ext cx="389273" cy="7233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80205" y="3575244"/>
            <a:ext cx="4267198" cy="3037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Rebuttal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Hoang &amp; Kunnan: Exact and adj. agreement were only 71.4%; r = .688; mean diff between HR and MA ratings (sig.)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Liu &amp; Kunnan: WTL severe in ratings on ideas, organization and voice; and overall (+0.95 logits); separation between severe </a:t>
            </a:r>
            <a:r>
              <a:rPr lang="en-SG" dirty="0" err="1"/>
              <a:t>raters</a:t>
            </a:r>
            <a:r>
              <a:rPr lang="en-SG" dirty="0"/>
              <a:t> is 18.42 (sig.)</a:t>
            </a:r>
          </a:p>
          <a:p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6821099" y="2177143"/>
            <a:ext cx="389273" cy="1288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5228" y="116834"/>
            <a:ext cx="9464794" cy="793454"/>
          </a:xfrm>
        </p:spPr>
        <p:txBody>
          <a:bodyPr>
            <a:normAutofit fontScale="90000"/>
          </a:bodyPr>
          <a:lstStyle/>
          <a:p>
            <a:r>
              <a:rPr lang="en-SG" b="1" dirty="0" smtClean="0"/>
              <a:t>Opportunity to Learn: </a:t>
            </a:r>
            <a:r>
              <a:rPr lang="en-SG" sz="3100" b="1" dirty="0" smtClean="0"/>
              <a:t>Hoang &amp; Kunnan, 2015; </a:t>
            </a:r>
            <a:br>
              <a:rPr lang="en-SG" sz="3100" b="1" dirty="0" smtClean="0"/>
            </a:br>
            <a:r>
              <a:rPr lang="en-SG" sz="3100" b="1" dirty="0" smtClean="0"/>
              <a:t>Liu &amp; Kunnan, 2015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38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35228" y="1152908"/>
            <a:ext cx="2993972" cy="1133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Grounds</a:t>
            </a:r>
            <a:endParaRPr lang="en-US" dirty="0"/>
          </a:p>
          <a:p>
            <a:r>
              <a:rPr lang="en-SG" dirty="0"/>
              <a:t>An assessment </a:t>
            </a:r>
            <a:r>
              <a:rPr lang="en-SG" i="1" dirty="0"/>
              <a:t>ought </a:t>
            </a:r>
            <a:r>
              <a:rPr lang="en-SG" dirty="0"/>
              <a:t>to be fair to all test takers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25782" y="1414925"/>
            <a:ext cx="1975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18529" y="1128200"/>
            <a:ext cx="3176612" cy="1269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Sub-claim 2</a:t>
            </a:r>
            <a:r>
              <a:rPr lang="en-SG" dirty="0" smtClean="0"/>
              <a:t> </a:t>
            </a:r>
            <a:endParaRPr lang="en-US" dirty="0"/>
          </a:p>
          <a:p>
            <a:r>
              <a:rPr lang="en-SG" i="1" dirty="0"/>
              <a:t>MyAccess</a:t>
            </a:r>
            <a:r>
              <a:rPr lang="en-SG" dirty="0"/>
              <a:t> and </a:t>
            </a:r>
            <a:r>
              <a:rPr lang="en-SG" i="1" dirty="0"/>
              <a:t>WriteLearn</a:t>
            </a:r>
            <a:r>
              <a:rPr lang="en-SG" dirty="0" smtClean="0"/>
              <a:t> provide </a:t>
            </a:r>
            <a:r>
              <a:rPr lang="en-SG" dirty="0"/>
              <a:t>adequate opportunity to learn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35229" y="2528620"/>
            <a:ext cx="4450044" cy="1808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Warrants</a:t>
            </a:r>
            <a:endParaRPr lang="en-US" dirty="0"/>
          </a:p>
          <a:p>
            <a:r>
              <a:rPr lang="en-SG" dirty="0" smtClean="0"/>
              <a:t>Automated </a:t>
            </a:r>
            <a:r>
              <a:rPr lang="en-SG" dirty="0"/>
              <a:t>scoring systems (My Access and WritetoLearn) provide comparable diagnostic feedback to human diagnostic feedback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35228" y="5264244"/>
            <a:ext cx="4213172" cy="1593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Backing</a:t>
            </a:r>
            <a:endParaRPr lang="en-SG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Precision hits and %s are moderately high (73%) although it does not meet the threshold of 90%.</a:t>
            </a:r>
          </a:p>
        </p:txBody>
      </p:sp>
      <p:sp>
        <p:nvSpPr>
          <p:cNvPr id="21" name="Up Arrow 20"/>
          <p:cNvSpPr/>
          <p:nvPr/>
        </p:nvSpPr>
        <p:spPr>
          <a:xfrm>
            <a:off x="5378197" y="1817978"/>
            <a:ext cx="389273" cy="579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141815" y="4387943"/>
            <a:ext cx="389273" cy="7233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48400" y="3102604"/>
            <a:ext cx="4267198" cy="3755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b="1" dirty="0"/>
              <a:t>Rebuttal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Off topic essays consistently receive high ratings (over 4.0) from My Access compared to human ratings (1.0 to 4.0).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of human annotations and </a:t>
            </a:r>
            <a:r>
              <a:rPr lang="en-US" i="1" dirty="0"/>
              <a:t>My Access’s </a:t>
            </a:r>
            <a:r>
              <a:rPr lang="en-US" dirty="0"/>
              <a:t>shows 73% in precision and 39.6% in recall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of human annotations and </a:t>
            </a:r>
            <a:r>
              <a:rPr lang="en-US" i="1" dirty="0" err="1"/>
              <a:t>WritetoLearn’s</a:t>
            </a:r>
            <a:r>
              <a:rPr lang="en-US" dirty="0"/>
              <a:t> shows 49% in precision and 18.7% in recall.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62235" y="1829661"/>
            <a:ext cx="389273" cy="1180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9" y="624110"/>
            <a:ext cx="9552244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369" y="2133600"/>
            <a:ext cx="955224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Summary, conclusion &amp; references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8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038" y="624110"/>
            <a:ext cx="9667575" cy="801036"/>
          </a:xfrm>
        </p:spPr>
        <p:txBody>
          <a:bodyPr/>
          <a:lstStyle/>
          <a:p>
            <a:r>
              <a:rPr lang="en-US" b="1" dirty="0" smtClean="0"/>
              <a:t>AEE and related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049" y="1482811"/>
            <a:ext cx="10272583" cy="515688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Educational Testing Service, Princeton: </a:t>
            </a:r>
            <a:r>
              <a:rPr lang="en-US" sz="2400" b="1" i="1" dirty="0"/>
              <a:t>E-rater</a:t>
            </a:r>
            <a:r>
              <a:rPr lang="en-US" sz="2400" b="1" dirty="0"/>
              <a:t> and </a:t>
            </a:r>
            <a:r>
              <a:rPr lang="en-US" sz="2400" b="1" i="1" dirty="0"/>
              <a:t>Criterion</a:t>
            </a:r>
          </a:p>
          <a:p>
            <a:r>
              <a:rPr lang="en-US" sz="2400" dirty="0"/>
              <a:t>Pearson’s Intelligent Essay </a:t>
            </a:r>
            <a:r>
              <a:rPr lang="en-US" sz="2400" dirty="0" smtClean="0"/>
              <a:t>Assessor;  </a:t>
            </a:r>
            <a:r>
              <a:rPr lang="en-US" sz="2400" b="1" i="1" dirty="0" smtClean="0"/>
              <a:t>IEA</a:t>
            </a:r>
            <a:r>
              <a:rPr lang="en-US" sz="2400" b="1" dirty="0" smtClean="0"/>
              <a:t> and </a:t>
            </a:r>
            <a:r>
              <a:rPr lang="en-US" sz="2400" b="1" i="1" dirty="0" smtClean="0"/>
              <a:t>WriteToLearn</a:t>
            </a:r>
            <a:endParaRPr lang="en-US" sz="2400" b="1" i="1" dirty="0"/>
          </a:p>
          <a:p>
            <a:r>
              <a:rPr lang="en-US" sz="2400" dirty="0"/>
              <a:t>Vantage’s </a:t>
            </a:r>
            <a:r>
              <a:rPr lang="en-US" sz="2400" dirty="0" smtClean="0"/>
              <a:t>Intellimetric; </a:t>
            </a:r>
            <a:r>
              <a:rPr lang="en-US" sz="2400" b="1" i="1" dirty="0" smtClean="0"/>
              <a:t>IntelliMetric</a:t>
            </a:r>
            <a:r>
              <a:rPr lang="en-US" sz="2400" b="1" dirty="0" smtClean="0"/>
              <a:t> and </a:t>
            </a:r>
            <a:r>
              <a:rPr lang="en-US" sz="2400" b="1" i="1" dirty="0" smtClean="0"/>
              <a:t>MyAccess!</a:t>
            </a:r>
            <a:endParaRPr lang="en-US" sz="2400" b="1" i="1" dirty="0"/>
          </a:p>
          <a:p>
            <a:r>
              <a:rPr lang="en-US" sz="2400" dirty="0" smtClean="0"/>
              <a:t>William and Flora Hewlett’s </a:t>
            </a:r>
            <a:r>
              <a:rPr lang="en-US" sz="2400" i="1" dirty="0" smtClean="0"/>
              <a:t>LightSIDE, Carnegie Mellon</a:t>
            </a:r>
            <a:r>
              <a:rPr lang="en-US" sz="2400" dirty="0" smtClean="0"/>
              <a:t> (Open source)</a:t>
            </a:r>
          </a:p>
          <a:p>
            <a:r>
              <a:rPr lang="en-US" sz="2400" i="1" dirty="0" smtClean="0"/>
              <a:t>BETSY</a:t>
            </a:r>
            <a:r>
              <a:rPr lang="en-US" sz="2400" dirty="0" smtClean="0"/>
              <a:t> (Open source)</a:t>
            </a:r>
          </a:p>
          <a:p>
            <a:r>
              <a:rPr lang="en-US" sz="2400" i="1" dirty="0"/>
              <a:t>Autoscore</a:t>
            </a:r>
            <a:r>
              <a:rPr lang="en-US" sz="2400" dirty="0"/>
              <a:t>, American Institutes of </a:t>
            </a:r>
            <a:r>
              <a:rPr lang="en-US" sz="2400" dirty="0" smtClean="0"/>
              <a:t>Research</a:t>
            </a:r>
          </a:p>
          <a:p>
            <a:r>
              <a:rPr lang="en-US" sz="2400" i="1" dirty="0"/>
              <a:t>Bookette</a:t>
            </a:r>
            <a:r>
              <a:rPr lang="en-US" sz="2400" dirty="0"/>
              <a:t>, CTB </a:t>
            </a:r>
            <a:r>
              <a:rPr lang="en-US" sz="2400" dirty="0" err="1"/>
              <a:t>McGrawHill</a:t>
            </a:r>
            <a:endParaRPr lang="en-US" sz="2400" dirty="0"/>
          </a:p>
          <a:p>
            <a:r>
              <a:rPr lang="en-US" sz="2400" i="1" dirty="0" smtClean="0"/>
              <a:t>Intelligent Academic Discourse Evaluator </a:t>
            </a:r>
            <a:r>
              <a:rPr lang="en-US" sz="2400" dirty="0" smtClean="0"/>
              <a:t>(IADE)</a:t>
            </a:r>
          </a:p>
          <a:p>
            <a:r>
              <a:rPr lang="en-US" sz="2400" i="1" dirty="0" smtClean="0"/>
              <a:t>Lexile, </a:t>
            </a:r>
            <a:r>
              <a:rPr lang="en-US" sz="2400" dirty="0" smtClean="0"/>
              <a:t>MetaMetrics</a:t>
            </a:r>
          </a:p>
          <a:p>
            <a:r>
              <a:rPr lang="en-US" sz="2400" i="1" dirty="0" smtClean="0"/>
              <a:t>Coh-Metrix</a:t>
            </a:r>
            <a:r>
              <a:rPr lang="en-US" sz="2400" dirty="0" smtClean="0"/>
              <a:t>, Univ. of Tennessee (Open source): identifies  textual features</a:t>
            </a:r>
          </a:p>
          <a:p>
            <a:r>
              <a:rPr lang="en-US" sz="2400" i="1" dirty="0" smtClean="0"/>
              <a:t>SourceRater</a:t>
            </a:r>
            <a:r>
              <a:rPr lang="en-US" sz="2400" dirty="0" smtClean="0"/>
              <a:t>: identifies the grade level of a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24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3" y="395415"/>
            <a:ext cx="9567307" cy="955395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80" y="1350810"/>
            <a:ext cx="10287296" cy="5313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What AEE can do</a:t>
            </a:r>
          </a:p>
          <a:p>
            <a:r>
              <a:rPr lang="en-US" sz="2400" dirty="0" smtClean="0"/>
              <a:t>Parse sentences</a:t>
            </a:r>
          </a:p>
          <a:p>
            <a:r>
              <a:rPr lang="en-US" sz="2400" dirty="0" smtClean="0"/>
              <a:t>Identify propositions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What AEE cannot do</a:t>
            </a:r>
          </a:p>
          <a:p>
            <a:r>
              <a:rPr lang="en-US" sz="2400" dirty="0" smtClean="0"/>
              <a:t>Relate propositions to world knowledge</a:t>
            </a:r>
          </a:p>
          <a:p>
            <a:r>
              <a:rPr lang="en-US" sz="2400" dirty="0" smtClean="0"/>
              <a:t>Judge the strength or reasonableness of support for an argument</a:t>
            </a:r>
          </a:p>
          <a:p>
            <a:r>
              <a:rPr lang="en-US" sz="2400" dirty="0" smtClean="0"/>
              <a:t>Evaluate authorial voice </a:t>
            </a:r>
          </a:p>
          <a:p>
            <a:r>
              <a:rPr lang="en-US" sz="2400" dirty="0" smtClean="0"/>
              <a:t>Assumptions shared between author and reader </a:t>
            </a:r>
          </a:p>
          <a:p>
            <a:r>
              <a:rPr lang="en-US" sz="2400" dirty="0" smtClean="0"/>
              <a:t>Allusions to literature, people or events</a:t>
            </a:r>
          </a:p>
          <a:p>
            <a:r>
              <a:rPr lang="en-US" sz="2400" dirty="0" smtClean="0"/>
              <a:t>Relate to humor or irony or general pragmatics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59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486031"/>
            <a:ext cx="9749954" cy="689911"/>
          </a:xfrm>
        </p:spPr>
        <p:txBody>
          <a:bodyPr/>
          <a:lstStyle/>
          <a:p>
            <a:r>
              <a:rPr lang="en-US" dirty="0" smtClean="0"/>
              <a:t>Practical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659" y="1589903"/>
            <a:ext cx="9749953" cy="5066270"/>
          </a:xfrm>
        </p:spPr>
        <p:txBody>
          <a:bodyPr/>
          <a:lstStyle/>
          <a:p>
            <a:r>
              <a:rPr lang="en-US" sz="2800" dirty="0" smtClean="0"/>
              <a:t>In terms of </a:t>
            </a:r>
            <a:r>
              <a:rPr lang="en-US" sz="2800" b="1" dirty="0" smtClean="0"/>
              <a:t>scoring</a:t>
            </a:r>
            <a:r>
              <a:rPr lang="en-US" sz="2800" dirty="0" smtClean="0"/>
              <a:t>, use human scoring along with automated scoring </a:t>
            </a:r>
            <a:r>
              <a:rPr lang="en-US" sz="2800" dirty="0" smtClean="0"/>
              <a:t>software; not to use automated scoring all by itself </a:t>
            </a:r>
            <a:endParaRPr lang="en-US" sz="2800" dirty="0" smtClean="0"/>
          </a:p>
          <a:p>
            <a:r>
              <a:rPr lang="en-US" sz="2800" dirty="0" smtClean="0"/>
              <a:t>Provide transparent lists of features and algorithms </a:t>
            </a:r>
            <a:r>
              <a:rPr lang="en-US" sz="2800" dirty="0"/>
              <a:t>for scoring </a:t>
            </a:r>
            <a:r>
              <a:rPr lang="en-US" sz="2800" dirty="0" smtClean="0"/>
              <a:t>to stakeholders</a:t>
            </a:r>
            <a:endParaRPr lang="en-US" sz="2800" dirty="0"/>
          </a:p>
          <a:p>
            <a:r>
              <a:rPr lang="en-US" sz="2800" dirty="0" smtClean="0"/>
              <a:t>In terms of </a:t>
            </a:r>
            <a:r>
              <a:rPr lang="en-US" sz="2800" b="1" dirty="0" smtClean="0"/>
              <a:t>feedback</a:t>
            </a:r>
            <a:r>
              <a:rPr lang="en-US" sz="2800" dirty="0" smtClean="0"/>
              <a:t>, human assessors (teachers) should re-interpret or restate error feedback from the automated </a:t>
            </a:r>
            <a:r>
              <a:rPr lang="en-US" sz="2800" dirty="0" smtClean="0"/>
              <a:t>feedback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7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470" y="601361"/>
            <a:ext cx="9844215" cy="7825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Evaluating systems: Arguments </a:t>
            </a:r>
            <a:r>
              <a:rPr lang="en-US" b="1" dirty="0" smtClean="0"/>
              <a:t>from </a:t>
            </a:r>
            <a:r>
              <a:rPr lang="en-US" b="1" dirty="0" smtClean="0"/>
              <a:t>philosophy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447800"/>
            <a:ext cx="10485005" cy="52578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Main theoretical perspectives and proponents: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Utilitarianism </a:t>
            </a:r>
            <a:r>
              <a:rPr lang="en-US" sz="2600" dirty="0" smtClean="0">
                <a:latin typeface="Calibri" panose="020F0502020204030204" pitchFamily="34" charset="0"/>
              </a:rPr>
              <a:t>(outcomes-based; Bentham</a:t>
            </a:r>
            <a:r>
              <a:rPr lang="en-US" sz="2600" dirty="0">
                <a:latin typeface="Calibri" panose="020F0502020204030204" pitchFamily="34" charset="0"/>
              </a:rPr>
              <a:t>, Mill)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Social contract/deontology </a:t>
            </a:r>
            <a:r>
              <a:rPr lang="en-US" sz="2600" dirty="0" smtClean="0">
                <a:latin typeface="Calibri" panose="020F0502020204030204" pitchFamily="34" charset="0"/>
              </a:rPr>
              <a:t>(duty-based; Kant</a:t>
            </a:r>
            <a:r>
              <a:rPr lang="en-US" sz="2600" dirty="0">
                <a:latin typeface="Calibri" panose="020F0502020204030204" pitchFamily="34" charset="0"/>
              </a:rPr>
              <a:t>, Rawls, Sen</a:t>
            </a:r>
            <a:r>
              <a:rPr lang="en-US" sz="2600" dirty="0" smtClean="0">
                <a:latin typeface="Calibri" panose="020F0502020204030204" pitchFamily="34" charset="0"/>
              </a:rPr>
              <a:t>)</a:t>
            </a:r>
            <a:endParaRPr lang="en-US" sz="2600" dirty="0">
              <a:latin typeface="Calibri" panose="020F0502020204030204" pitchFamily="34" charset="0"/>
            </a:endParaRP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pPr marL="461963" lvl="1" indent="-461963"/>
            <a:endParaRPr lang="en-US" sz="2600" dirty="0" smtClean="0">
              <a:latin typeface="Calibri" panose="020F0502020204030204" pitchFamily="34" charset="0"/>
            </a:endParaRPr>
          </a:p>
          <a:p>
            <a:pPr marL="461963" lvl="1" indent="-461963"/>
            <a:r>
              <a:rPr lang="en-US" sz="2600" dirty="0" smtClean="0">
                <a:latin typeface="Calibri" panose="020F0502020204030204" pitchFamily="34" charset="0"/>
              </a:rPr>
              <a:t>The Trolley </a:t>
            </a:r>
            <a:r>
              <a:rPr lang="en-US" sz="2600" dirty="0">
                <a:latin typeface="Calibri" panose="020F0502020204030204" pitchFamily="34" charset="0"/>
              </a:rPr>
              <a:t>problem (Foot, </a:t>
            </a:r>
            <a:r>
              <a:rPr lang="en-US" sz="2600" dirty="0" smtClean="0">
                <a:latin typeface="Calibri" panose="020F0502020204030204" pitchFamily="34" charset="0"/>
              </a:rPr>
              <a:t>1967) </a:t>
            </a:r>
          </a:p>
          <a:p>
            <a:pPr marL="0" lvl="1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	</a:t>
            </a:r>
            <a:r>
              <a:rPr lang="en-US" sz="2600" dirty="0" smtClean="0">
                <a:latin typeface="Calibri" panose="020F0502020204030204" pitchFamily="34" charset="0"/>
              </a:rPr>
              <a:t>illustration</a:t>
            </a:r>
            <a:r>
              <a:rPr lang="en-US" sz="2600" dirty="0">
                <a:latin typeface="Calibri" panose="020F0502020204030204" pitchFamily="34" charset="0"/>
              </a:rPr>
              <a:t>:</a:t>
            </a:r>
          </a:p>
          <a:p>
            <a:pPr lvl="2" indent="-681038"/>
            <a:r>
              <a:rPr lang="en-US" sz="2600" dirty="0">
                <a:latin typeface="Calibri" panose="020F0502020204030204" pitchFamily="34" charset="0"/>
              </a:rPr>
              <a:t>5 v. 1: two different tracks</a:t>
            </a:r>
          </a:p>
          <a:p>
            <a:pPr lvl="2" indent="-681038"/>
            <a:r>
              <a:rPr lang="en-US" sz="2600" dirty="0">
                <a:latin typeface="Calibri" panose="020F0502020204030204" pitchFamily="34" charset="0"/>
              </a:rPr>
              <a:t>5 v. 1: 1 fat man </a:t>
            </a:r>
            <a:r>
              <a:rPr lang="en-US" sz="2600" dirty="0" smtClean="0">
                <a:latin typeface="Calibri" panose="020F0502020204030204" pitchFamily="34" charset="0"/>
              </a:rPr>
              <a:t>on the track</a:t>
            </a:r>
            <a:endParaRPr lang="en-US" sz="2600" dirty="0">
              <a:latin typeface="Calibri" panose="020F0502020204030204" pitchFamily="34" charset="0"/>
            </a:endParaRPr>
          </a:p>
          <a:p>
            <a:pPr lvl="2" indent="-681038"/>
            <a:r>
              <a:rPr lang="en-US" sz="2600" dirty="0">
                <a:latin typeface="Calibri" panose="020F0502020204030204" pitchFamily="34" charset="0"/>
              </a:rPr>
              <a:t>5 v. 1: 5 transplants v. 1 healthy person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51" y="3493744"/>
            <a:ext cx="3810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44" y="512462"/>
            <a:ext cx="9692288" cy="1280890"/>
          </a:xfrm>
        </p:spPr>
        <p:txBody>
          <a:bodyPr/>
          <a:lstStyle/>
          <a:p>
            <a:r>
              <a:rPr lang="en-US" b="1" dirty="0" smtClean="0"/>
              <a:t>Final thought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044" y="2042983"/>
            <a:ext cx="96922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Once a new technology rolls over you,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if </a:t>
            </a:r>
            <a:r>
              <a:rPr lang="en-US" sz="3200" b="1" dirty="0" smtClean="0"/>
              <a:t>you are not part of the steamroller,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you </a:t>
            </a:r>
            <a:r>
              <a:rPr lang="en-US" sz="3200" b="1" dirty="0" smtClean="0"/>
              <a:t>are part of the </a:t>
            </a:r>
            <a:r>
              <a:rPr lang="en-US" sz="3200" b="1" dirty="0" smtClean="0"/>
              <a:t>road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		- Stewart Brand, in </a:t>
            </a:r>
            <a:r>
              <a:rPr lang="en-US" sz="3200" i="1" dirty="0" smtClean="0"/>
              <a:t>Whole Earth</a:t>
            </a:r>
            <a:r>
              <a:rPr lang="en-US" sz="3200" dirty="0" smtClean="0"/>
              <a:t>, 2012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68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21" y="457200"/>
            <a:ext cx="8169479" cy="695708"/>
          </a:xfrm>
        </p:spPr>
        <p:txBody>
          <a:bodyPr>
            <a:normAutofit/>
          </a:bodyPr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99" y="1705230"/>
            <a:ext cx="9848675" cy="4992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Hoang</a:t>
            </a:r>
            <a:r>
              <a:rPr lang="en-US" sz="2800" dirty="0">
                <a:latin typeface="Calibri" panose="020F0502020204030204" pitchFamily="34" charset="0"/>
              </a:rPr>
              <a:t>, G., &amp; Kunnan, A. J. </a:t>
            </a:r>
            <a:r>
              <a:rPr lang="en-US" sz="2800" dirty="0" smtClean="0">
                <a:latin typeface="Calibri" panose="020F0502020204030204" pitchFamily="34" charset="0"/>
              </a:rPr>
              <a:t>(in press). </a:t>
            </a:r>
            <a:r>
              <a:rPr lang="en-US" sz="2800" dirty="0">
                <a:latin typeface="Calibri" panose="020F0502020204030204" pitchFamily="34" charset="0"/>
              </a:rPr>
              <a:t>Automated writing instructional tool for English language learners: A case study of </a:t>
            </a:r>
            <a:r>
              <a:rPr lang="en-US" sz="2800" i="1" dirty="0">
                <a:latin typeface="Calibri" panose="020F0502020204030204" pitchFamily="34" charset="0"/>
              </a:rPr>
              <a:t>MyAccess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r>
              <a:rPr lang="en-US" sz="2800" i="1" dirty="0">
                <a:latin typeface="Calibri" panose="020F0502020204030204" pitchFamily="34" charset="0"/>
              </a:rPr>
              <a:t> Language Assessment </a:t>
            </a:r>
            <a:r>
              <a:rPr lang="en-US" sz="2800" i="1" dirty="0" smtClean="0">
                <a:latin typeface="Calibri" panose="020F0502020204030204" pitchFamily="34" charset="0"/>
              </a:rPr>
              <a:t>Quarterly</a:t>
            </a:r>
            <a:r>
              <a:rPr lang="en-US" sz="2800" i="1" dirty="0">
                <a:latin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Liu, S. &amp; Kunnan, A. J. (in press). Automated scoring of writing: A case study of </a:t>
            </a:r>
            <a:r>
              <a:rPr lang="en-US" sz="2800" i="1" dirty="0" smtClean="0">
                <a:latin typeface="Calibri" panose="020F0502020204030204" pitchFamily="34" charset="0"/>
              </a:rPr>
              <a:t>WriteToLearn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  <a:r>
              <a:rPr lang="en-US" sz="2800" i="1" dirty="0" smtClean="0">
                <a:latin typeface="Calibri" panose="020F0502020204030204" pitchFamily="34" charset="0"/>
              </a:rPr>
              <a:t>CALICO journal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Shermis, M. &amp; Burstein, J. (2013). </a:t>
            </a:r>
            <a:r>
              <a:rPr lang="en-US" sz="2800" i="1" dirty="0" smtClean="0">
                <a:latin typeface="Calibri" panose="020F0502020204030204" pitchFamily="34" charset="0"/>
              </a:rPr>
              <a:t>Handbook of automated </a:t>
            </a:r>
            <a:r>
              <a:rPr lang="en-US" sz="2800" i="1" dirty="0" smtClean="0">
                <a:latin typeface="Calibri" panose="020F0502020204030204" pitchFamily="34" charset="0"/>
              </a:rPr>
              <a:t>essay evaluation.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Mahwah, NJ: Routledge.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609600"/>
            <a:ext cx="7010400" cy="1828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356" y="787782"/>
            <a:ext cx="7982466" cy="51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</a:rPr>
              <a:t>The end</a:t>
            </a:r>
          </a:p>
          <a:p>
            <a:pPr marL="0" indent="0">
              <a:buNone/>
            </a:pPr>
            <a:endParaRPr lang="en-US" sz="3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>Thank </a:t>
            </a:r>
            <a:r>
              <a:rPr lang="en-US" sz="3600" b="1" dirty="0">
                <a:latin typeface="Calibri" panose="020F0502020204030204" pitchFamily="34" charset="0"/>
              </a:rPr>
              <a:t>You!</a:t>
            </a:r>
          </a:p>
          <a:p>
            <a:pPr marL="0" indent="0">
              <a:buNone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For more details, see: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www.antonykunnan.com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3E54-BDCD-4E6F-90DE-6C4027AFC8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9" y="624110"/>
            <a:ext cx="9857044" cy="1280890"/>
          </a:xfrm>
        </p:spPr>
        <p:txBody>
          <a:bodyPr/>
          <a:lstStyle/>
          <a:p>
            <a:r>
              <a:rPr lang="en-US" b="1" dirty="0" smtClean="0"/>
              <a:t>Research reports of applications of AEE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556951"/>
            <a:ext cx="10305534" cy="5082746"/>
          </a:xfrm>
        </p:spPr>
        <p:txBody>
          <a:bodyPr>
            <a:normAutofit/>
          </a:bodyPr>
          <a:lstStyle/>
          <a:p>
            <a:r>
              <a:rPr lang="en-US" sz="2400" dirty="0"/>
              <a:t>Chen and Cheng (2008) in Taiwan</a:t>
            </a:r>
          </a:p>
          <a:p>
            <a:r>
              <a:rPr lang="en-US" sz="2400" dirty="0"/>
              <a:t>Grimes and </a:t>
            </a:r>
            <a:r>
              <a:rPr lang="en-US" sz="2400" dirty="0" err="1" smtClean="0"/>
              <a:t>Warshauer</a:t>
            </a:r>
            <a:r>
              <a:rPr lang="en-US" sz="2400" dirty="0" smtClean="0"/>
              <a:t> </a:t>
            </a:r>
            <a:r>
              <a:rPr lang="en-US" sz="2400" dirty="0"/>
              <a:t>(2010) in southern </a:t>
            </a:r>
            <a:r>
              <a:rPr lang="en-US" sz="2400" dirty="0" smtClean="0"/>
              <a:t>California</a:t>
            </a:r>
          </a:p>
          <a:p>
            <a:pPr lvl="1"/>
            <a:r>
              <a:rPr lang="en-US" sz="2200" dirty="0" smtClean="0"/>
              <a:t>Helps motivation</a:t>
            </a:r>
          </a:p>
          <a:p>
            <a:r>
              <a:rPr lang="en-US" sz="2400" dirty="0" smtClean="0"/>
              <a:t>WriteToLearn in South Dakota in school system</a:t>
            </a:r>
          </a:p>
          <a:p>
            <a:r>
              <a:rPr lang="en-US" sz="2400" dirty="0" smtClean="0"/>
              <a:t>Schultz in China</a:t>
            </a:r>
          </a:p>
          <a:p>
            <a:r>
              <a:rPr lang="en-US" sz="2400" dirty="0" smtClean="0"/>
              <a:t>West Virginia Writes (customized version of CTB’s Writing Road Map, 2010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8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1" y="599397"/>
            <a:ext cx="9115641" cy="768084"/>
          </a:xfrm>
        </p:spPr>
        <p:txBody>
          <a:bodyPr/>
          <a:lstStyle/>
          <a:p>
            <a:r>
              <a:rPr lang="en-US" b="1" dirty="0" smtClean="0"/>
              <a:t>Example of AEE: E-rater (ETS)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75" y="1450853"/>
            <a:ext cx="10611897" cy="52959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E-rater uses NLP methods to identify construct-relevant linguistic properties in text.</a:t>
            </a:r>
          </a:p>
          <a:p>
            <a:r>
              <a:rPr lang="en-US" sz="2400" dirty="0" smtClean="0"/>
              <a:t>Statistical and rule-based methods are two approaches that are used with NLP tools to analyze texts. </a:t>
            </a:r>
          </a:p>
          <a:p>
            <a:r>
              <a:rPr lang="en-US" sz="2400" dirty="0" smtClean="0"/>
              <a:t>Statistical methods can be supervised (human annotated data human-scores essays) and unsupervised modeling (content vector analysis; for example, word frequency to evaluate similarity between two documents; example, Safe Assignment or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Machine translation &amp; Automated </a:t>
            </a:r>
            <a:r>
              <a:rPr lang="en-US" sz="2400" dirty="0"/>
              <a:t>summarization (Columbia Univ.’s </a:t>
            </a:r>
            <a:r>
              <a:rPr lang="en-US" sz="2400" i="1" dirty="0" smtClean="0"/>
              <a:t>NewsBlaster </a:t>
            </a:r>
          </a:p>
          <a:p>
            <a:r>
              <a:rPr lang="en-US" sz="2400" dirty="0" smtClean="0"/>
              <a:t>Internet search engines: </a:t>
            </a:r>
            <a:r>
              <a:rPr lang="en-US" sz="2400" dirty="0"/>
              <a:t>Google, Yahoo!, </a:t>
            </a:r>
            <a:r>
              <a:rPr lang="en-US" sz="2400" dirty="0" smtClean="0"/>
              <a:t>Bing</a:t>
            </a:r>
          </a:p>
          <a:p>
            <a:r>
              <a:rPr lang="en-US" sz="2400" dirty="0" smtClean="0"/>
              <a:t>Automated question-answering: IBM’s </a:t>
            </a:r>
            <a:r>
              <a:rPr lang="en-US" sz="2400" i="1" dirty="0" smtClean="0"/>
              <a:t>Watson</a:t>
            </a:r>
            <a:r>
              <a:rPr lang="en-US" sz="2400" dirty="0" smtClean="0"/>
              <a:t> for Jeopardy; S</a:t>
            </a:r>
            <a:r>
              <a:rPr lang="en-US" sz="2400" i="1" dirty="0" smtClean="0"/>
              <a:t>iri</a:t>
            </a:r>
            <a:r>
              <a:rPr lang="en-US" sz="2400" dirty="0" smtClean="0"/>
              <a:t>, </a:t>
            </a:r>
            <a:r>
              <a:rPr lang="en-US" sz="2400" i="1" dirty="0" smtClean="0"/>
              <a:t>Iris, </a:t>
            </a:r>
            <a:r>
              <a:rPr lang="en-US" sz="2400" dirty="0" smtClean="0"/>
              <a:t>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624110"/>
            <a:ext cx="9644281" cy="1280890"/>
          </a:xfrm>
        </p:spPr>
        <p:txBody>
          <a:bodyPr/>
          <a:lstStyle/>
          <a:p>
            <a:r>
              <a:rPr lang="en-US" b="1" dirty="0" smtClean="0"/>
              <a:t>E-rater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2" y="1458097"/>
            <a:ext cx="10420863" cy="532164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Grammatical errors </a:t>
            </a:r>
            <a:r>
              <a:rPr lang="en-US" sz="2400" dirty="0" smtClean="0"/>
              <a:t>(e.g., Subject-verb agreement; their for there) using syntactic parsers; sentence fragments, determiner, preposition, etc.; statistical methods: parts of speech pairs, adjacent pairs</a:t>
            </a:r>
          </a:p>
          <a:p>
            <a:r>
              <a:rPr lang="en-US" sz="2400" b="1" dirty="0" smtClean="0"/>
              <a:t>Discourse structures/Organizational development </a:t>
            </a:r>
            <a:r>
              <a:rPr lang="en-US" sz="2400" dirty="0" smtClean="0"/>
              <a:t>(thesis, main points, supporting details, conclusions); presence of thesis idea, three longer main ideas more developed than only main idea</a:t>
            </a:r>
          </a:p>
          <a:p>
            <a:r>
              <a:rPr lang="en-US" sz="2400" b="1" dirty="0" smtClean="0"/>
              <a:t>Topic-relevant word u</a:t>
            </a:r>
            <a:r>
              <a:rPr lang="en-US" sz="2400" dirty="0" smtClean="0"/>
              <a:t>sage (specialized topic vocabulary better than less specific words</a:t>
            </a:r>
          </a:p>
          <a:p>
            <a:r>
              <a:rPr lang="en-US" sz="2400" b="1" dirty="0" smtClean="0"/>
              <a:t>Style-related word us</a:t>
            </a:r>
            <a:r>
              <a:rPr lang="en-US" sz="2400" dirty="0" smtClean="0"/>
              <a:t>age (repeating words): collocations; </a:t>
            </a:r>
            <a:r>
              <a:rPr lang="en-US" sz="2400" dirty="0" err="1" smtClean="0"/>
              <a:t>NofN</a:t>
            </a:r>
            <a:r>
              <a:rPr lang="en-US" sz="2400" dirty="0" smtClean="0"/>
              <a:t> swarm of bees, </a:t>
            </a:r>
            <a:r>
              <a:rPr lang="en-US" sz="2400" dirty="0" err="1" smtClean="0"/>
              <a:t>Adj+N</a:t>
            </a:r>
            <a:r>
              <a:rPr lang="en-US" sz="2400" dirty="0" smtClean="0"/>
              <a:t> strong tea, N+N house arrest</a:t>
            </a:r>
          </a:p>
          <a:p>
            <a:r>
              <a:rPr lang="en-US" sz="2400" b="1" dirty="0" smtClean="0"/>
              <a:t>Register and word usage </a:t>
            </a:r>
            <a:r>
              <a:rPr lang="en-US" sz="2400" dirty="0" smtClean="0"/>
              <a:t>(powerful computer vs. strong computer)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5" y="624110"/>
            <a:ext cx="9692288" cy="784560"/>
          </a:xfrm>
        </p:spPr>
        <p:txBody>
          <a:bodyPr/>
          <a:lstStyle/>
          <a:p>
            <a:r>
              <a:rPr lang="en-US" b="1" dirty="0" smtClean="0"/>
              <a:t>E-rater Model building </a:t>
            </a:r>
            <a:r>
              <a:rPr lang="en-US" b="1" dirty="0"/>
              <a:t>a</a:t>
            </a:r>
            <a:r>
              <a:rPr lang="en-US" b="1" dirty="0" smtClean="0"/>
              <a:t>nd advisories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845" y="1485900"/>
            <a:ext cx="9376267" cy="50945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Topic-specific models </a:t>
            </a:r>
            <a:r>
              <a:rPr lang="en-US" sz="2800" dirty="0" smtClean="0"/>
              <a:t>based on human score essays on a particular topic; need to have this data from hundreds of essays</a:t>
            </a:r>
          </a:p>
          <a:p>
            <a:r>
              <a:rPr lang="en-US" sz="2800" b="1" dirty="0" smtClean="0"/>
              <a:t>Generic models</a:t>
            </a:r>
            <a:r>
              <a:rPr lang="en-US" sz="2800" dirty="0" smtClean="0"/>
              <a:t>: based on human-scored essays written by test takers from the same populations from a number of essays; need data from thousands of essays</a:t>
            </a:r>
          </a:p>
          <a:p>
            <a:r>
              <a:rPr lang="en-US" sz="2800" b="1" dirty="0" smtClean="0"/>
              <a:t>Hybrid model </a:t>
            </a:r>
            <a:r>
              <a:rPr lang="en-US" sz="2800" dirty="0" smtClean="0"/>
              <a:t>like the generic model but across multiple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1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49" y="624110"/>
            <a:ext cx="9708764" cy="908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E-rater advisories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719" y="1408671"/>
            <a:ext cx="10462054" cy="5247502"/>
          </a:xfrm>
        </p:spPr>
        <p:txBody>
          <a:bodyPr>
            <a:normAutofit/>
          </a:bodyPr>
          <a:lstStyle/>
          <a:p>
            <a:pPr marL="511175" lvl="1" indent="-454025"/>
            <a:r>
              <a:rPr lang="en-US" sz="2400" b="1" dirty="0" smtClean="0"/>
              <a:t>Off-topic </a:t>
            </a:r>
            <a:r>
              <a:rPr lang="en-US" sz="2400" b="1" dirty="0"/>
              <a:t>essays</a:t>
            </a:r>
          </a:p>
          <a:p>
            <a:pPr lvl="2"/>
            <a:r>
              <a:rPr lang="en-US" sz="2400" dirty="0"/>
              <a:t>Keyboard banging essays; </a:t>
            </a:r>
            <a:r>
              <a:rPr lang="en-US" sz="2400" dirty="0" err="1"/>
              <a:t>aljsdhfeu</a:t>
            </a:r>
            <a:r>
              <a:rPr lang="en-US" sz="2400" dirty="0"/>
              <a:t> </a:t>
            </a:r>
            <a:r>
              <a:rPr lang="en-US" sz="2400" dirty="0" err="1"/>
              <a:t>aojfoerue</a:t>
            </a:r>
            <a:r>
              <a:rPr lang="en-US" sz="2400" dirty="0"/>
              <a:t>  </a:t>
            </a:r>
            <a:r>
              <a:rPr lang="en-US" sz="2400" dirty="0" err="1"/>
              <a:t>aofjdajfjda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Copied-prompt essays</a:t>
            </a:r>
          </a:p>
          <a:p>
            <a:pPr lvl="2"/>
            <a:r>
              <a:rPr lang="en-US" sz="2400" dirty="0"/>
              <a:t>Unexpected-topic essays: misunderstood prompt or wrong question response: CVA method</a:t>
            </a:r>
          </a:p>
          <a:p>
            <a:pPr lvl="2"/>
            <a:r>
              <a:rPr lang="en-US" sz="2400" dirty="0"/>
              <a:t>Bad-faith essays: chunks of text not related to the topic: CVA method</a:t>
            </a:r>
          </a:p>
          <a:p>
            <a:pPr marL="461963" lvl="2" indent="-461963"/>
            <a:r>
              <a:rPr lang="en-US" sz="2400" b="1" dirty="0"/>
              <a:t>Essay similarity</a:t>
            </a:r>
            <a:r>
              <a:rPr lang="en-US" sz="2400" dirty="0"/>
              <a:t>: </a:t>
            </a:r>
            <a:endParaRPr lang="en-US" sz="2400" dirty="0" smtClean="0"/>
          </a:p>
          <a:p>
            <a:pPr marL="919163" lvl="3" indent="-461963"/>
            <a:r>
              <a:rPr lang="en-US" sz="2200" dirty="0" smtClean="0"/>
              <a:t>Chunks </a:t>
            </a:r>
            <a:r>
              <a:rPr lang="en-US" sz="2200" dirty="0"/>
              <a:t>of text are unusual amounts of texts that are similar across prompts; maybe memorized chunks; checked with Essay Similarity Detector using NLP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05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8"/>
</p:tagLst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4328</TotalTime>
  <Words>2938</Words>
  <Application>Microsoft Office PowerPoint</Application>
  <PresentationFormat>Widescreen</PresentationFormat>
  <Paragraphs>540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SimSun</vt:lpstr>
      <vt:lpstr>Arial</vt:lpstr>
      <vt:lpstr>Calibri</vt:lpstr>
      <vt:lpstr>Century Gothic</vt:lpstr>
      <vt:lpstr>SimHei</vt:lpstr>
      <vt:lpstr>Times New Roman</vt:lpstr>
      <vt:lpstr>Wingdings 3</vt:lpstr>
      <vt:lpstr>幼圆</vt:lpstr>
      <vt:lpstr>Wisp</vt:lpstr>
      <vt:lpstr>         Automated Essay Evaluation and feedback systems: Are they useful for ESL test takers and ESL teachers?    Antony John Kunnan  </vt:lpstr>
      <vt:lpstr>Part 1  </vt:lpstr>
      <vt:lpstr>AES/AEE definition</vt:lpstr>
      <vt:lpstr>AEE and related software</vt:lpstr>
      <vt:lpstr>Research reports of applications of AEE</vt:lpstr>
      <vt:lpstr>Example of AEE: E-rater (ETS)</vt:lpstr>
      <vt:lpstr>E-rater features</vt:lpstr>
      <vt:lpstr>E-rater Model building and advisories</vt:lpstr>
      <vt:lpstr>E-rater advisories </vt:lpstr>
      <vt:lpstr>Applications of E-rater, Bridgeman (2013) </vt:lpstr>
      <vt:lpstr>WriteToLearn: How LSA works (Foltz, Streeter, Lochbaum, &amp; Landauer, 2013)</vt:lpstr>
      <vt:lpstr>WriteToLearn scoreboard</vt:lpstr>
      <vt:lpstr>WriteToLearn feedback</vt:lpstr>
      <vt:lpstr>MyAccess: How IntelliMetric works (Schultz, 2013)</vt:lpstr>
      <vt:lpstr>Examples of problems</vt:lpstr>
      <vt:lpstr>Part 2  </vt:lpstr>
      <vt:lpstr>Concerns about AEE (Shermis, Burstein &amp; Bursky (2013) and Xi (2010) </vt:lpstr>
      <vt:lpstr>On automated scoring and validation (Xi, 2010)  </vt:lpstr>
      <vt:lpstr>On automated scoring and validation 2 (Xi, 2010) </vt:lpstr>
      <vt:lpstr>On automated feedback and validation (Xi, 2010)  </vt:lpstr>
      <vt:lpstr>Some Common Human-Rater Errors and Biases (Zhang, 2013) </vt:lpstr>
      <vt:lpstr>Strengths and weaknesses (Zhang, 2013) </vt:lpstr>
      <vt:lpstr>Strengths and weaknesses (Zhang, 2013) </vt:lpstr>
      <vt:lpstr>Strengths and weaknesses (Zhang, 2013) </vt:lpstr>
      <vt:lpstr>Strengths and weaknesses (Zhang, 2013) </vt:lpstr>
      <vt:lpstr>Part 3</vt:lpstr>
      <vt:lpstr>Applications</vt:lpstr>
      <vt:lpstr>Empirical studies</vt:lpstr>
      <vt:lpstr>Toulmin’s (1953) argumentation model (Kane, Bachman)</vt:lpstr>
      <vt:lpstr>MyAccess (Hoang &amp; Kunnan, 2015) </vt:lpstr>
      <vt:lpstr>Human-MyAccess rating agreements, correlation, and difference; Hoang &amp; Kunnan (2015) </vt:lpstr>
      <vt:lpstr>Off-topic essays: Comparison of human and MyAccess ratings </vt:lpstr>
      <vt:lpstr>Comparison between human and MyAccess feedback </vt:lpstr>
      <vt:lpstr>WriteToLearn: Liu &amp; Kunnan (2015)</vt:lpstr>
      <vt:lpstr>Descriptive statistics for human ratings and WriteToLearn; Liu &amp; Kunnan (2015)  </vt:lpstr>
      <vt:lpstr>Comparison between human and WriteToLearn feedback </vt:lpstr>
      <vt:lpstr>Consistency: Hoang &amp; Kunnan, 2015; Liu &amp; Kunnan, 2015)</vt:lpstr>
      <vt:lpstr>Opportunity to Learn: Hoang &amp; Kunnan, 2015;  Liu &amp; Kunnan, 2015</vt:lpstr>
      <vt:lpstr>Part 4</vt:lpstr>
      <vt:lpstr>Summary</vt:lpstr>
      <vt:lpstr>Practical findings</vt:lpstr>
      <vt:lpstr>Evaluating systems: Arguments from philosophy</vt:lpstr>
      <vt:lpstr>Final thought</vt:lpstr>
      <vt:lpstr>Selected references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Fairness of tests and testing in practice    Antony John Kunnan</dc:title>
  <dc:creator>A Kunnan</dc:creator>
  <cp:lastModifiedBy>A Kunnan</cp:lastModifiedBy>
  <cp:revision>139</cp:revision>
  <dcterms:created xsi:type="dcterms:W3CDTF">2015-10-05T04:16:44Z</dcterms:created>
  <dcterms:modified xsi:type="dcterms:W3CDTF">2015-11-13T15:38:21Z</dcterms:modified>
</cp:coreProperties>
</file>