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jpe"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368" r:id="rId3"/>
    <p:sldId id="350" r:id="rId4"/>
    <p:sldId id="276" r:id="rId5"/>
    <p:sldId id="288" r:id="rId6"/>
    <p:sldId id="329" r:id="rId7"/>
    <p:sldId id="280" r:id="rId8"/>
    <p:sldId id="277" r:id="rId9"/>
    <p:sldId id="279" r:id="rId10"/>
    <p:sldId id="281" r:id="rId11"/>
    <p:sldId id="287" r:id="rId12"/>
    <p:sldId id="284" r:id="rId13"/>
    <p:sldId id="304" r:id="rId14"/>
    <p:sldId id="302" r:id="rId15"/>
    <p:sldId id="318" r:id="rId16"/>
    <p:sldId id="290" r:id="rId17"/>
    <p:sldId id="331" r:id="rId18"/>
    <p:sldId id="330" r:id="rId19"/>
    <p:sldId id="301" r:id="rId20"/>
    <p:sldId id="300" r:id="rId21"/>
    <p:sldId id="312" r:id="rId22"/>
    <p:sldId id="332" r:id="rId23"/>
    <p:sldId id="333" r:id="rId24"/>
    <p:sldId id="334" r:id="rId25"/>
    <p:sldId id="336" r:id="rId26"/>
    <p:sldId id="335" r:id="rId27"/>
    <p:sldId id="342" r:id="rId28"/>
    <p:sldId id="356" r:id="rId29"/>
    <p:sldId id="357" r:id="rId30"/>
    <p:sldId id="358" r:id="rId31"/>
    <p:sldId id="359" r:id="rId32"/>
    <p:sldId id="340" r:id="rId33"/>
    <p:sldId id="369" r:id="rId34"/>
    <p:sldId id="315" r:id="rId35"/>
    <p:sldId id="321" r:id="rId36"/>
    <p:sldId id="313" r:id="rId37"/>
    <p:sldId id="314" r:id="rId38"/>
    <p:sldId id="316" r:id="rId39"/>
    <p:sldId id="292" r:id="rId40"/>
    <p:sldId id="294" r:id="rId41"/>
    <p:sldId id="296" r:id="rId42"/>
    <p:sldId id="295" r:id="rId43"/>
    <p:sldId id="297" r:id="rId44"/>
    <p:sldId id="298" r:id="rId45"/>
    <p:sldId id="346" r:id="rId46"/>
    <p:sldId id="341" r:id="rId47"/>
    <p:sldId id="338" r:id="rId48"/>
    <p:sldId id="352" r:id="rId49"/>
    <p:sldId id="353" r:id="rId50"/>
    <p:sldId id="289" r:id="rId51"/>
    <p:sldId id="291" r:id="rId52"/>
    <p:sldId id="310" r:id="rId53"/>
    <p:sldId id="366" r:id="rId54"/>
    <p:sldId id="306" r:id="rId55"/>
    <p:sldId id="307" r:id="rId56"/>
    <p:sldId id="309" r:id="rId57"/>
    <p:sldId id="311" r:id="rId58"/>
    <p:sldId id="363" r:id="rId59"/>
    <p:sldId id="364" r:id="rId60"/>
    <p:sldId id="354" r:id="rId61"/>
    <p:sldId id="365" r:id="rId62"/>
    <p:sldId id="337" r:id="rId63"/>
    <p:sldId id="317" r:id="rId64"/>
    <p:sldId id="303" r:id="rId65"/>
    <p:sldId id="339" r:id="rId66"/>
    <p:sldId id="360" r:id="rId67"/>
    <p:sldId id="361" r:id="rId68"/>
    <p:sldId id="308" r:id="rId69"/>
    <p:sldId id="362" r:id="rId70"/>
    <p:sldId id="293" r:id="rId71"/>
  </p:sldIdLst>
  <p:sldSz cx="12192000" cy="6858000"/>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p:scale>
          <a:sx n="71" d="100"/>
          <a:sy n="71" d="100"/>
        </p:scale>
        <p:origin x="408" y="288"/>
      </p:cViewPr>
      <p:guideLst/>
    </p:cSldViewPr>
  </p:slideViewPr>
  <p:notesTextViewPr>
    <p:cViewPr>
      <p:scale>
        <a:sx n="1" d="1"/>
        <a:sy n="1" d="1"/>
      </p:scale>
      <p:origin x="0" y="0"/>
    </p:cViewPr>
  </p:notesTextViewPr>
  <p:sorterViewPr>
    <p:cViewPr>
      <p:scale>
        <a:sx n="63" d="100"/>
        <a:sy n="63" d="100"/>
      </p:scale>
      <p:origin x="0" y="-104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HK"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AAEFA-E1E9-4063-8080-88A291BA0E94}" type="datetimeFigureOut">
              <a:rPr lang="zh-HK" altLang="en-US" smtClean="0"/>
              <a:t>12/11/2015</a:t>
            </a:fld>
            <a:endParaRPr lang="zh-HK"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HK"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E32EA8-77C0-44CF-B29C-7D600742E004}" type="slidenum">
              <a:rPr lang="zh-HK" altLang="en-US" smtClean="0"/>
              <a:t>‹#›</a:t>
            </a:fld>
            <a:endParaRPr lang="zh-HK" altLang="en-US"/>
          </a:p>
        </p:txBody>
      </p:sp>
    </p:spTree>
    <p:extLst>
      <p:ext uri="{BB962C8B-B14F-4D97-AF65-F5344CB8AC3E}">
        <p14:creationId xmlns:p14="http://schemas.microsoft.com/office/powerpoint/2010/main" val="1251663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9954" name="Rectangle 32"/>
          <p:cNvSpPr>
            <a:spLocks noGrp="1" noChangeArrowheads="1"/>
          </p:cNvSpPr>
          <p:nvPr>
            <p:ph type="sldNum" sz="quarter"/>
          </p:nvPr>
        </p:nvSpPr>
        <p:spPr>
          <a:noFill/>
        </p:spPr>
        <p:txBody>
          <a:bodyPr/>
          <a:lstStyle/>
          <a:p>
            <a:fld id="{58C10110-1BAA-4DE9-BA0D-5A5F79651C0F}" type="slidenum">
              <a:rPr lang="en-GB" smtClean="0">
                <a:latin typeface="Times New Roman" pitchFamily="18" charset="0"/>
                <a:cs typeface="Arial" charset="0"/>
              </a:rPr>
              <a:pPr/>
              <a:t>5</a:t>
            </a:fld>
            <a:endParaRPr lang="en-GB" smtClean="0">
              <a:latin typeface="Times New Roman" pitchFamily="18" charset="0"/>
              <a:cs typeface="Arial" charset="0"/>
            </a:endParaRPr>
          </a:p>
        </p:txBody>
      </p:sp>
      <p:sp>
        <p:nvSpPr>
          <p:cNvPr id="509955" name="Rectangle 1"/>
          <p:cNvSpPr>
            <a:spLocks noGrp="1" noRot="1" noChangeAspect="1" noChangeArrowheads="1" noTextEdit="1"/>
          </p:cNvSpPr>
          <p:nvPr>
            <p:ph type="sldImg"/>
          </p:nvPr>
        </p:nvSpPr>
        <p:spPr>
          <a:xfrm>
            <a:off x="674688" y="630238"/>
            <a:ext cx="5607050" cy="3154362"/>
          </a:xfrm>
          <a:ln/>
        </p:spPr>
      </p:sp>
      <p:sp>
        <p:nvSpPr>
          <p:cNvPr id="509956" name="Rectangle 2"/>
          <p:cNvSpPr>
            <a:spLocks noGrp="1" noChangeArrowheads="1"/>
          </p:cNvSpPr>
          <p:nvPr>
            <p:ph type="body" idx="1"/>
          </p:nvPr>
        </p:nvSpPr>
        <p:spPr>
          <a:xfrm>
            <a:off x="913005" y="4343510"/>
            <a:ext cx="4993345" cy="4077788"/>
          </a:xfrm>
          <a:noFill/>
          <a:ln/>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732818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62" name="Rectangle 32"/>
          <p:cNvSpPr>
            <a:spLocks noGrp="1" noChangeArrowheads="1"/>
          </p:cNvSpPr>
          <p:nvPr>
            <p:ph type="sldNum" sz="quarter"/>
          </p:nvPr>
        </p:nvSpPr>
        <p:spPr>
          <a:noFill/>
        </p:spPr>
        <p:txBody>
          <a:bodyPr/>
          <a:lstStyle/>
          <a:p>
            <a:fld id="{843C6E74-B3B9-4E6C-814F-1408D993EFA3}" type="slidenum">
              <a:rPr lang="en-GB" smtClean="0">
                <a:latin typeface="Times New Roman" pitchFamily="18" charset="0"/>
                <a:cs typeface="Arial" charset="0"/>
              </a:rPr>
              <a:pPr/>
              <a:t>48</a:t>
            </a:fld>
            <a:endParaRPr lang="en-GB" smtClean="0">
              <a:latin typeface="Times New Roman" pitchFamily="18" charset="0"/>
              <a:cs typeface="Arial" charset="0"/>
            </a:endParaRPr>
          </a:p>
        </p:txBody>
      </p:sp>
      <p:sp>
        <p:nvSpPr>
          <p:cNvPr id="348163" name="Rectangle 1"/>
          <p:cNvSpPr>
            <a:spLocks noGrp="1" noRot="1" noChangeAspect="1" noChangeArrowheads="1" noTextEdit="1"/>
          </p:cNvSpPr>
          <p:nvPr>
            <p:ph type="sldImg"/>
          </p:nvPr>
        </p:nvSpPr>
        <p:spPr>
          <a:xfrm>
            <a:off x="404813" y="684213"/>
            <a:ext cx="6084887" cy="3424237"/>
          </a:xfrm>
          <a:ln/>
        </p:spPr>
      </p:sp>
      <p:sp>
        <p:nvSpPr>
          <p:cNvPr id="348164" name="Rectangle 2"/>
          <p:cNvSpPr>
            <a:spLocks noGrp="1" noChangeArrowheads="1"/>
          </p:cNvSpPr>
          <p:nvPr>
            <p:ph type="body" idx="1"/>
          </p:nvPr>
        </p:nvSpPr>
        <p:spPr>
          <a:xfrm>
            <a:off x="904975" y="4716027"/>
            <a:ext cx="4949422" cy="4427515"/>
          </a:xfrm>
          <a:noFill/>
          <a:ln/>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2774980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Arial" charset="0"/>
                <a:ea typeface="+mn-ea"/>
                <a:cs typeface="Arial" charset="0"/>
              </a:rPr>
              <a:t>FIGURE 6. Syntactic complexity effect in the IFG. Activation in </a:t>
            </a:r>
            <a:r>
              <a:rPr lang="en-US" sz="1200" b="1" kern="1200" baseline="0" dirty="0" err="1" smtClean="0">
                <a:solidFill>
                  <a:schemeClr val="tx1"/>
                </a:solidFill>
                <a:latin typeface="Arial" charset="0"/>
                <a:ea typeface="+mn-ea"/>
                <a:cs typeface="Arial" charset="0"/>
              </a:rPr>
              <a:t>Broca’s</a:t>
            </a:r>
            <a:r>
              <a:rPr lang="en-US" sz="1200" b="1" kern="1200" baseline="0" dirty="0" smtClean="0">
                <a:solidFill>
                  <a:schemeClr val="tx1"/>
                </a:solidFill>
                <a:latin typeface="Arial" charset="0"/>
                <a:ea typeface="+mn-ea"/>
                <a:cs typeface="Arial" charset="0"/>
              </a:rPr>
              <a:t> area (BA 44) increases systematically</a:t>
            </a:r>
          </a:p>
          <a:p>
            <a:r>
              <a:rPr lang="en-US" sz="1200" kern="1200" baseline="0" dirty="0" smtClean="0">
                <a:solidFill>
                  <a:schemeClr val="tx1"/>
                </a:solidFill>
                <a:latin typeface="Arial" charset="0"/>
                <a:ea typeface="+mn-ea"/>
                <a:cs typeface="Arial" charset="0"/>
              </a:rPr>
              <a:t>as the syntactic complexity of the structure of scrambled sentences increases. Plotted are the results of a</a:t>
            </a:r>
          </a:p>
          <a:p>
            <a:r>
              <a:rPr lang="en-US" sz="1200" kern="1200" baseline="0" dirty="0" smtClean="0">
                <a:solidFill>
                  <a:schemeClr val="tx1"/>
                </a:solidFill>
                <a:latin typeface="Arial" charset="0"/>
                <a:ea typeface="+mn-ea"/>
                <a:cs typeface="Arial" charset="0"/>
              </a:rPr>
              <a:t>region of interest analysis for BA 44. </a:t>
            </a:r>
            <a:r>
              <a:rPr lang="en-US" sz="1200" i="1" kern="1200" baseline="0" dirty="0" smtClean="0">
                <a:solidFill>
                  <a:schemeClr val="tx1"/>
                </a:solidFill>
                <a:latin typeface="Arial" charset="0"/>
                <a:ea typeface="+mn-ea"/>
                <a:cs typeface="Arial" charset="0"/>
              </a:rPr>
              <a:t>A: activation location. B: activation over time for low, medium, and highly</a:t>
            </a:r>
          </a:p>
          <a:p>
            <a:r>
              <a:rPr lang="en-US" sz="1200" kern="1200" baseline="0" dirty="0" smtClean="0">
                <a:solidFill>
                  <a:schemeClr val="tx1"/>
                </a:solidFill>
                <a:latin typeface="Arial" charset="0"/>
                <a:ea typeface="+mn-ea"/>
                <a:cs typeface="Arial" charset="0"/>
              </a:rPr>
              <a:t>complex sentences. [Adapted from </a:t>
            </a:r>
            <a:r>
              <a:rPr lang="en-US" sz="1200" kern="1200" baseline="0" dirty="0" err="1" smtClean="0">
                <a:solidFill>
                  <a:schemeClr val="tx1"/>
                </a:solidFill>
                <a:latin typeface="Arial" charset="0"/>
                <a:ea typeface="+mn-ea"/>
                <a:cs typeface="Arial" charset="0"/>
              </a:rPr>
              <a:t>Friederici</a:t>
            </a:r>
            <a:r>
              <a:rPr lang="en-US" sz="1200" kern="1200" baseline="0" dirty="0" smtClean="0">
                <a:solidFill>
                  <a:schemeClr val="tx1"/>
                </a:solidFill>
                <a:latin typeface="Arial" charset="0"/>
                <a:ea typeface="+mn-ea"/>
                <a:cs typeface="Arial" charset="0"/>
              </a:rPr>
              <a:t> et al. (69).]</a:t>
            </a:r>
            <a:endParaRPr lang="en-US" dirty="0"/>
          </a:p>
        </p:txBody>
      </p:sp>
      <p:sp>
        <p:nvSpPr>
          <p:cNvPr id="4" name="Slide Number Placeholder 3"/>
          <p:cNvSpPr>
            <a:spLocks noGrp="1"/>
          </p:cNvSpPr>
          <p:nvPr>
            <p:ph type="sldNum" sz="quarter" idx="10"/>
          </p:nvPr>
        </p:nvSpPr>
        <p:spPr/>
        <p:txBody>
          <a:bodyPr/>
          <a:lstStyle/>
          <a:p>
            <a:fld id="{C5537429-D16A-4361-9647-9DD343C69D61}" type="slidenum">
              <a:rPr lang="en-US" smtClean="0"/>
              <a:pPr/>
              <a:t>50</a:t>
            </a:fld>
            <a:endParaRPr lang="en-US"/>
          </a:p>
        </p:txBody>
      </p:sp>
    </p:spTree>
    <p:extLst>
      <p:ext uri="{BB962C8B-B14F-4D97-AF65-F5344CB8AC3E}">
        <p14:creationId xmlns:p14="http://schemas.microsoft.com/office/powerpoint/2010/main" val="2400656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C8E17A-9334-4D55-98B4-436D1AF18305}" type="slidenum">
              <a:rPr lang="zh-TW" altLang="en-US"/>
              <a:pPr/>
              <a:t>65</a:t>
            </a:fld>
            <a:endParaRPr lang="en-US" altLang="zh-TW"/>
          </a:p>
        </p:txBody>
      </p:sp>
      <p:sp>
        <p:nvSpPr>
          <p:cNvPr id="492546" name="Rectangle 2"/>
          <p:cNvSpPr>
            <a:spLocks noGrp="1" noRot="1" noChangeAspect="1" noChangeArrowheads="1" noTextEdit="1"/>
          </p:cNvSpPr>
          <p:nvPr>
            <p:ph type="sldImg"/>
          </p:nvPr>
        </p:nvSpPr>
        <p:spPr>
          <a:ln/>
        </p:spPr>
      </p:sp>
      <p:sp>
        <p:nvSpPr>
          <p:cNvPr id="492547" name="Rectangle 3"/>
          <p:cNvSpPr>
            <a:spLocks noGrp="1" noChangeArrowheads="1"/>
          </p:cNvSpPr>
          <p:nvPr>
            <p:ph type="body" idx="1"/>
          </p:nvPr>
        </p:nvSpPr>
        <p:spPr>
          <a:xfrm>
            <a:off x="765175" y="8027988"/>
            <a:ext cx="5486400" cy="874712"/>
          </a:xfrm>
        </p:spPr>
        <p:txBody>
          <a:bodyPr/>
          <a:lstStyle/>
          <a:p>
            <a:r>
              <a:rPr lang="en-US" altLang="zh-CN"/>
              <a:t>Hawkins and Blakeslee 2004, p. 161</a:t>
            </a:r>
            <a:endParaRPr lang="en-US" altLang="zh-TW"/>
          </a:p>
        </p:txBody>
      </p:sp>
    </p:spTree>
    <p:extLst>
      <p:ext uri="{BB962C8B-B14F-4D97-AF65-F5344CB8AC3E}">
        <p14:creationId xmlns:p14="http://schemas.microsoft.com/office/powerpoint/2010/main" val="4214703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13. Different life histories. Humans have a more prolonged life history with an added stage of childhood and a longer period of being a juvenile prior to adulthood. </a:t>
            </a:r>
            <a:r>
              <a:rPr lang="en-US" sz="1200" b="0" i="0" u="none" strike="noStrike" kern="1200" baseline="0" dirty="0" err="1" smtClean="0">
                <a:solidFill>
                  <a:schemeClr val="tx1"/>
                </a:solidFill>
                <a:latin typeface="+mn-lt"/>
                <a:ea typeface="+mn-ea"/>
                <a:cs typeface="+mn-cs"/>
              </a:rPr>
              <a:t>Australopiths</a:t>
            </a:r>
            <a:r>
              <a:rPr lang="en-US" sz="1200" b="0" i="0" u="none" strike="noStrike" kern="1200" baseline="0" dirty="0" smtClean="0">
                <a:solidFill>
                  <a:schemeClr val="tx1"/>
                </a:solidFill>
                <a:latin typeface="+mn-lt"/>
                <a:ea typeface="+mn-ea"/>
                <a:cs typeface="+mn-cs"/>
              </a:rPr>
              <a:t> and early </a:t>
            </a:r>
            <a:r>
              <a:rPr lang="en-US" sz="1200" b="0" i="1" u="none" strike="noStrike" kern="1200" baseline="0" dirty="0" smtClean="0">
                <a:solidFill>
                  <a:schemeClr val="tx1"/>
                </a:solidFill>
                <a:latin typeface="+mn-lt"/>
                <a:ea typeface="+mn-ea"/>
                <a:cs typeface="+mn-cs"/>
              </a:rPr>
              <a:t>Homo erectus </a:t>
            </a:r>
            <a:r>
              <a:rPr lang="en-US" sz="1200" b="0" i="0" u="none" strike="noStrike" kern="1200" baseline="0" dirty="0" smtClean="0">
                <a:solidFill>
                  <a:schemeClr val="tx1"/>
                </a:solidFill>
                <a:latin typeface="+mn-lt"/>
                <a:ea typeface="+mn-ea"/>
                <a:cs typeface="+mn-cs"/>
              </a:rPr>
              <a:t>had a generally </a:t>
            </a:r>
            <a:r>
              <a:rPr lang="en-US" sz="1200" b="0" i="0" u="none" strike="noStrike" kern="1200" baseline="0" dirty="0" err="1" smtClean="0">
                <a:solidFill>
                  <a:schemeClr val="tx1"/>
                </a:solidFill>
                <a:latin typeface="+mn-lt"/>
                <a:ea typeface="+mn-ea"/>
                <a:cs typeface="+mn-cs"/>
              </a:rPr>
              <a:t>chimplike</a:t>
            </a:r>
            <a:r>
              <a:rPr lang="en-US" sz="1200" b="0" i="0" u="none" strike="noStrike" kern="1200" baseline="0" dirty="0" smtClean="0">
                <a:solidFill>
                  <a:schemeClr val="tx1"/>
                </a:solidFill>
                <a:latin typeface="+mn-lt"/>
                <a:ea typeface="+mn-ea"/>
                <a:cs typeface="+mn-cs"/>
              </a:rPr>
              <a:t> life history. Life history probably slowed down in species of archaic </a:t>
            </a:r>
            <a:r>
              <a:rPr lang="en-US" sz="1200" b="0" i="1" u="none" strike="noStrike" kern="1200" baseline="0" dirty="0" smtClean="0">
                <a:solidFill>
                  <a:schemeClr val="tx1"/>
                </a:solidFill>
                <a:latin typeface="+mn-lt"/>
                <a:ea typeface="+mn-ea"/>
                <a:cs typeface="+mn-cs"/>
              </a:rPr>
              <a:t>Homo, </a:t>
            </a:r>
            <a:r>
              <a:rPr lang="en-US" sz="1200" b="0" i="0" u="none" strike="noStrike" kern="1200" baseline="0" dirty="0" smtClean="0">
                <a:solidFill>
                  <a:schemeClr val="tx1"/>
                </a:solidFill>
                <a:latin typeface="+mn-lt"/>
                <a:ea typeface="+mn-ea"/>
                <a:cs typeface="+mn-cs"/>
              </a:rPr>
              <a:t>but exactly when and how much is still unclear.</a:t>
            </a:r>
            <a:endParaRPr lang="en-US" dirty="0"/>
          </a:p>
        </p:txBody>
      </p:sp>
      <p:sp>
        <p:nvSpPr>
          <p:cNvPr id="4" name="Slide Number Placeholder 3"/>
          <p:cNvSpPr>
            <a:spLocks noGrp="1"/>
          </p:cNvSpPr>
          <p:nvPr>
            <p:ph type="sldNum" sz="quarter" idx="10"/>
          </p:nvPr>
        </p:nvSpPr>
        <p:spPr/>
        <p:txBody>
          <a:bodyPr/>
          <a:lstStyle/>
          <a:p>
            <a:fld id="{3F8EBAE2-A4A2-4C59-B754-21BB2D6DAF2B}" type="slidenum">
              <a:rPr lang="en-US" smtClean="0"/>
              <a:pPr/>
              <a:t>6</a:t>
            </a:fld>
            <a:endParaRPr lang="en-US"/>
          </a:p>
        </p:txBody>
      </p:sp>
    </p:spTree>
    <p:extLst>
      <p:ext uri="{BB962C8B-B14F-4D97-AF65-F5344CB8AC3E}">
        <p14:creationId xmlns:p14="http://schemas.microsoft.com/office/powerpoint/2010/main" val="314968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3586" name="Rectangle 32"/>
          <p:cNvSpPr>
            <a:spLocks noGrp="1" noChangeArrowheads="1"/>
          </p:cNvSpPr>
          <p:nvPr>
            <p:ph type="sldNum" sz="quarter"/>
          </p:nvPr>
        </p:nvSpPr>
        <p:spPr>
          <a:noFill/>
        </p:spPr>
        <p:txBody>
          <a:bodyPr/>
          <a:lstStyle/>
          <a:p>
            <a:fld id="{3CFA095A-9641-476B-81F2-4C70AD6D6BA4}" type="slidenum">
              <a:rPr lang="en-GB" smtClean="0">
                <a:latin typeface="Times New Roman" pitchFamily="18" charset="0"/>
                <a:cs typeface="Arial" charset="0"/>
              </a:rPr>
              <a:pPr/>
              <a:t>19</a:t>
            </a:fld>
            <a:endParaRPr lang="en-GB" smtClean="0">
              <a:latin typeface="Times New Roman" pitchFamily="18" charset="0"/>
              <a:cs typeface="Arial" charset="0"/>
            </a:endParaRPr>
          </a:p>
        </p:txBody>
      </p:sp>
      <p:sp>
        <p:nvSpPr>
          <p:cNvPr id="323587" name="Rectangle 1"/>
          <p:cNvSpPr>
            <a:spLocks noGrp="1" noRot="1" noChangeAspect="1" noChangeArrowheads="1" noTextEdit="1"/>
          </p:cNvSpPr>
          <p:nvPr>
            <p:ph type="sldImg"/>
          </p:nvPr>
        </p:nvSpPr>
        <p:spPr>
          <a:xfrm>
            <a:off x="676275" y="639763"/>
            <a:ext cx="5603875" cy="3152775"/>
          </a:xfrm>
          <a:ln/>
        </p:spPr>
      </p:sp>
      <p:sp>
        <p:nvSpPr>
          <p:cNvPr id="323588" name="Rectangle 2"/>
          <p:cNvSpPr>
            <a:spLocks noGrp="1" noChangeArrowheads="1"/>
          </p:cNvSpPr>
          <p:nvPr>
            <p:ph type="body" idx="1"/>
          </p:nvPr>
        </p:nvSpPr>
        <p:spPr>
          <a:xfrm>
            <a:off x="913005" y="4343510"/>
            <a:ext cx="4993345" cy="4077788"/>
          </a:xfrm>
          <a:noFill/>
          <a:ln/>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3722472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4610" name="Rectangle 32"/>
          <p:cNvSpPr>
            <a:spLocks noGrp="1" noChangeArrowheads="1"/>
          </p:cNvSpPr>
          <p:nvPr>
            <p:ph type="sldNum" sz="quarter"/>
          </p:nvPr>
        </p:nvSpPr>
        <p:spPr>
          <a:noFill/>
        </p:spPr>
        <p:txBody>
          <a:bodyPr/>
          <a:lstStyle/>
          <a:p>
            <a:fld id="{2C268466-ECD1-4B4A-9D8E-CD1DC15C7115}" type="slidenum">
              <a:rPr lang="en-GB" smtClean="0">
                <a:latin typeface="Times New Roman" pitchFamily="18" charset="0"/>
                <a:cs typeface="Arial" charset="0"/>
              </a:rPr>
              <a:pPr/>
              <a:t>20</a:t>
            </a:fld>
            <a:endParaRPr lang="en-GB" smtClean="0">
              <a:latin typeface="Times New Roman" pitchFamily="18" charset="0"/>
              <a:cs typeface="Arial" charset="0"/>
            </a:endParaRPr>
          </a:p>
        </p:txBody>
      </p:sp>
      <p:sp>
        <p:nvSpPr>
          <p:cNvPr id="324611" name="Rectangle 1"/>
          <p:cNvSpPr>
            <a:spLocks noGrp="1" noRot="1" noChangeAspect="1" noChangeArrowheads="1" noTextEdit="1"/>
          </p:cNvSpPr>
          <p:nvPr>
            <p:ph type="sldImg"/>
          </p:nvPr>
        </p:nvSpPr>
        <p:spPr>
          <a:xfrm>
            <a:off x="676275" y="639763"/>
            <a:ext cx="5603875" cy="3152775"/>
          </a:xfrm>
          <a:ln/>
        </p:spPr>
      </p:sp>
      <p:sp>
        <p:nvSpPr>
          <p:cNvPr id="324612" name="Rectangle 2"/>
          <p:cNvSpPr>
            <a:spLocks noGrp="1" noChangeArrowheads="1"/>
          </p:cNvSpPr>
          <p:nvPr>
            <p:ph type="body" idx="1"/>
          </p:nvPr>
        </p:nvSpPr>
        <p:spPr>
          <a:xfrm>
            <a:off x="913005" y="4343510"/>
            <a:ext cx="4993345" cy="4077788"/>
          </a:xfrm>
          <a:noFill/>
          <a:ln/>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1449126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5218" name="Rectangle 32"/>
          <p:cNvSpPr>
            <a:spLocks noGrp="1" noChangeArrowheads="1"/>
          </p:cNvSpPr>
          <p:nvPr>
            <p:ph type="sldNum" sz="quarter"/>
          </p:nvPr>
        </p:nvSpPr>
        <p:spPr>
          <a:noFill/>
        </p:spPr>
        <p:txBody>
          <a:bodyPr/>
          <a:lstStyle/>
          <a:p>
            <a:fld id="{2ADF7873-FA2A-4FAF-B2A6-5829BDFC3E1E}" type="slidenum">
              <a:rPr lang="en-GB" smtClean="0">
                <a:latin typeface="Times New Roman" pitchFamily="18" charset="0"/>
                <a:cs typeface="Arial" charset="0"/>
              </a:rPr>
              <a:pPr/>
              <a:t>34</a:t>
            </a:fld>
            <a:endParaRPr lang="en-GB" smtClean="0">
              <a:latin typeface="Times New Roman" pitchFamily="18" charset="0"/>
              <a:cs typeface="Arial" charset="0"/>
            </a:endParaRPr>
          </a:p>
        </p:txBody>
      </p:sp>
      <p:sp>
        <p:nvSpPr>
          <p:cNvPr id="265219" name="Rectangle 1"/>
          <p:cNvSpPr>
            <a:spLocks noGrp="1" noRot="1" noChangeAspect="1" noChangeArrowheads="1" noTextEdit="1"/>
          </p:cNvSpPr>
          <p:nvPr>
            <p:ph type="sldImg"/>
          </p:nvPr>
        </p:nvSpPr>
        <p:spPr>
          <a:xfrm>
            <a:off x="777875" y="661988"/>
            <a:ext cx="5829300" cy="3279775"/>
          </a:xfrm>
          <a:ln/>
        </p:spPr>
      </p:sp>
      <p:sp>
        <p:nvSpPr>
          <p:cNvPr id="265220" name="Rectangle 2"/>
          <p:cNvSpPr>
            <a:spLocks noGrp="1" noChangeArrowheads="1"/>
          </p:cNvSpPr>
          <p:nvPr>
            <p:ph type="body" idx="1"/>
          </p:nvPr>
        </p:nvSpPr>
        <p:spPr>
          <a:xfrm>
            <a:off x="913005" y="4343510"/>
            <a:ext cx="4993345" cy="4077788"/>
          </a:xfrm>
          <a:noFill/>
          <a:ln/>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52595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D3EE6335-A3FF-4767-B794-7E5406A0AF0A}" type="slidenum">
              <a:rPr lang="en-US" altLang="zh-TW"/>
              <a:pPr/>
              <a:t>35</a:t>
            </a:fld>
            <a:endParaRPr lang="en-US" altLang="zh-TW"/>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r>
              <a:rPr lang="en-US" smtClean="0">
                <a:latin typeface="Arial" charset="0"/>
              </a:rPr>
              <a:t>Kuhl, Patricia K., Barbara T. Conboy, Sharon Coffey-Corina, Denise Padden, Maritza Rivera-Gaxiola &amp; Tobey Nelson. 2008. Phonetic learning as a pathway to language: new data and native language magnet theory expanded (NLM-e). Phil. Trans. R. Soc. B 363.979–1000.</a:t>
            </a:r>
          </a:p>
        </p:txBody>
      </p:sp>
    </p:spTree>
    <p:extLst>
      <p:ext uri="{BB962C8B-B14F-4D97-AF65-F5344CB8AC3E}">
        <p14:creationId xmlns:p14="http://schemas.microsoft.com/office/powerpoint/2010/main" val="1039069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CB280E-CF73-45E7-A1BB-CE66F112B056}" type="slidenum">
              <a:rPr lang="en-US" altLang="zh-CN"/>
              <a:pPr/>
              <a:t>41</a:t>
            </a:fld>
            <a:endParaRPr lang="en-US" altLang="zh-CN"/>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r>
              <a:rPr lang="en-US" altLang="zh-CN"/>
              <a:t>Gazzaniga et al. 2002, p. 82</a:t>
            </a:r>
            <a:endParaRPr lang="en-US"/>
          </a:p>
        </p:txBody>
      </p:sp>
    </p:spTree>
    <p:extLst>
      <p:ext uri="{BB962C8B-B14F-4D97-AF65-F5344CB8AC3E}">
        <p14:creationId xmlns:p14="http://schemas.microsoft.com/office/powerpoint/2010/main" val="2985050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69615F-4632-4A8A-9704-232264257BEB}" type="slidenum">
              <a:rPr lang="en-US" altLang="zh-CN"/>
              <a:pPr/>
              <a:t>44</a:t>
            </a:fld>
            <a:endParaRPr lang="en-US" altLang="zh-CN"/>
          </a:p>
        </p:txBody>
      </p:sp>
      <p:sp>
        <p:nvSpPr>
          <p:cNvPr id="402434" name="Text Box 2"/>
          <p:cNvSpPr txBox="1">
            <a:spLocks noChangeArrowheads="1"/>
          </p:cNvSpPr>
          <p:nvPr/>
        </p:nvSpPr>
        <p:spPr bwMode="auto">
          <a:xfrm>
            <a:off x="1185428" y="683637"/>
            <a:ext cx="4439604" cy="3382727"/>
          </a:xfrm>
          <a:prstGeom prst="rect">
            <a:avLst/>
          </a:prstGeom>
          <a:solidFill>
            <a:srgbClr val="FFFFFF"/>
          </a:solidFill>
          <a:ln w="9360">
            <a:solidFill>
              <a:srgbClr val="000000"/>
            </a:solidFill>
            <a:miter lim="800000"/>
            <a:headEnd/>
            <a:tailEnd/>
          </a:ln>
          <a:effectLst/>
        </p:spPr>
        <p:txBody>
          <a:bodyPr wrap="none" lIns="84408" tIns="42204" rIns="84408" bIns="42204" anchor="ctr"/>
          <a:lstStyle/>
          <a:p>
            <a:endParaRPr lang="en-US"/>
          </a:p>
        </p:txBody>
      </p:sp>
      <p:sp>
        <p:nvSpPr>
          <p:cNvPr id="402435" name="Rectangle 3"/>
          <p:cNvSpPr txBox="1">
            <a:spLocks noGrp="1" noChangeArrowheads="1"/>
          </p:cNvSpPr>
          <p:nvPr>
            <p:ph type="body"/>
          </p:nvPr>
        </p:nvSpPr>
        <p:spPr>
          <a:xfrm>
            <a:off x="915526" y="4344358"/>
            <a:ext cx="4977877" cy="4066363"/>
          </a:xfrm>
          <a:ln/>
        </p:spPr>
        <p:txBody>
          <a:bodyPr wrap="none" anchor="ctr"/>
          <a:lstStyle/>
          <a:p>
            <a:endParaRPr lang="en-US"/>
          </a:p>
        </p:txBody>
      </p:sp>
    </p:spTree>
    <p:extLst>
      <p:ext uri="{BB962C8B-B14F-4D97-AF65-F5344CB8AC3E}">
        <p14:creationId xmlns:p14="http://schemas.microsoft.com/office/powerpoint/2010/main" val="1787890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509FCD-2C39-466C-A768-0F1D857AB2A4}" type="slidenum">
              <a:rPr lang="en-US"/>
              <a:pPr/>
              <a:t>46</a:t>
            </a:fld>
            <a:endParaRPr lang="en-US"/>
          </a:p>
        </p:txBody>
      </p:sp>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p:txBody>
          <a:bodyPr/>
          <a:lstStyle/>
          <a:p>
            <a:r>
              <a:rPr lang="en-GB"/>
              <a:t>1, 2, 3, 4, 5, 6, 7, 8, 9, 10, 15, 20, 25</a:t>
            </a:r>
            <a:endParaRPr lang="en-GB" altLang="zh-HK"/>
          </a:p>
          <a:p>
            <a:endParaRPr lang="en-GB" altLang="zh-HK"/>
          </a:p>
          <a:p>
            <a:r>
              <a:rPr lang="en-US"/>
              <a:t>The EEGs/ERPs in p.14 and 15 are from my P200/N400 reading  </a:t>
            </a:r>
          </a:p>
          <a:p>
            <a:r>
              <a:rPr lang="en-US"/>
              <a:t>experiment.  They are brain waves to congruent critical words.   </a:t>
            </a:r>
          </a:p>
          <a:p>
            <a:r>
              <a:rPr lang="en-US"/>
              <a:t>Therefore, the last panel of p.15, ERP from 20 subjects, is identical  </a:t>
            </a:r>
          </a:p>
          <a:p>
            <a:r>
              <a:rPr lang="en-US"/>
              <a:t>to the blue curve in p.21 @ Cz.</a:t>
            </a:r>
          </a:p>
          <a:p>
            <a:endParaRPr lang="en-US"/>
          </a:p>
          <a:p>
            <a:r>
              <a:rPr lang="en-US"/>
              <a:t>The EEGs/ERPs in p.14 and 15 are from my P200/N400 reading  </a:t>
            </a:r>
          </a:p>
          <a:p>
            <a:r>
              <a:rPr lang="en-US"/>
              <a:t>experiment.  They are brain waves to congruent critical words.   </a:t>
            </a:r>
          </a:p>
          <a:p>
            <a:r>
              <a:rPr lang="en-US"/>
              <a:t>Therefore, the last panel of p.15, ERP from 20 subjects, is identical  </a:t>
            </a:r>
          </a:p>
          <a:p>
            <a:r>
              <a:rPr lang="en-US"/>
              <a:t>to the blue curve in p.21 @ Cz.</a:t>
            </a:r>
          </a:p>
          <a:p>
            <a:endParaRPr lang="en-GB"/>
          </a:p>
        </p:txBody>
      </p:sp>
    </p:spTree>
    <p:extLst>
      <p:ext uri="{BB962C8B-B14F-4D97-AF65-F5344CB8AC3E}">
        <p14:creationId xmlns:p14="http://schemas.microsoft.com/office/powerpoint/2010/main" val="2394823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HK" smtClean="0"/>
              <a:t>Click to edit Master title style</a:t>
            </a:r>
            <a:endParaRPr lang="zh-HK"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HK" smtClean="0"/>
              <a:t>Click to edit Master subtitle style</a:t>
            </a:r>
            <a:endParaRPr lang="zh-HK" altLang="en-US"/>
          </a:p>
        </p:txBody>
      </p:sp>
      <p:sp>
        <p:nvSpPr>
          <p:cNvPr id="4" name="Date Placeholder 3"/>
          <p:cNvSpPr>
            <a:spLocks noGrp="1"/>
          </p:cNvSpPr>
          <p:nvPr>
            <p:ph type="dt" sz="half" idx="10"/>
          </p:nvPr>
        </p:nvSpPr>
        <p:spPr/>
        <p:txBody>
          <a:bodyPr/>
          <a:lstStyle/>
          <a:p>
            <a:fld id="{E7B3814B-9039-4473-8AF0-0516E5C67EC3}" type="datetimeFigureOut">
              <a:rPr lang="zh-HK" altLang="en-US" smtClean="0"/>
              <a:t>12/11/2015</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38F45C51-8B7B-46C2-8F07-0FF4F8C04319}" type="slidenum">
              <a:rPr lang="zh-HK" altLang="en-US" smtClean="0"/>
              <a:t>‹#›</a:t>
            </a:fld>
            <a:endParaRPr lang="zh-HK" altLang="en-US"/>
          </a:p>
        </p:txBody>
      </p:sp>
    </p:spTree>
    <p:extLst>
      <p:ext uri="{BB962C8B-B14F-4D97-AF65-F5344CB8AC3E}">
        <p14:creationId xmlns:p14="http://schemas.microsoft.com/office/powerpoint/2010/main" val="135089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zh-HK" altLang="en-US"/>
          </a:p>
        </p:txBody>
      </p:sp>
      <p:sp>
        <p:nvSpPr>
          <p:cNvPr id="3" name="Vertical Text Placeholder 2"/>
          <p:cNvSpPr>
            <a:spLocks noGrp="1"/>
          </p:cNvSpPr>
          <p:nvPr>
            <p:ph type="body" orient="vert" idx="1"/>
          </p:nvPr>
        </p:nvSpPr>
        <p:spPr/>
        <p:txBody>
          <a:bodyPr vert="eaVert"/>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4" name="Date Placeholder 3"/>
          <p:cNvSpPr>
            <a:spLocks noGrp="1"/>
          </p:cNvSpPr>
          <p:nvPr>
            <p:ph type="dt" sz="half" idx="10"/>
          </p:nvPr>
        </p:nvSpPr>
        <p:spPr/>
        <p:txBody>
          <a:bodyPr/>
          <a:lstStyle/>
          <a:p>
            <a:fld id="{E7B3814B-9039-4473-8AF0-0516E5C67EC3}" type="datetimeFigureOut">
              <a:rPr lang="zh-HK" altLang="en-US" smtClean="0"/>
              <a:t>12/11/2015</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38F45C51-8B7B-46C2-8F07-0FF4F8C04319}" type="slidenum">
              <a:rPr lang="zh-HK" altLang="en-US" smtClean="0"/>
              <a:t>‹#›</a:t>
            </a:fld>
            <a:endParaRPr lang="zh-HK" altLang="en-US"/>
          </a:p>
        </p:txBody>
      </p:sp>
    </p:spTree>
    <p:extLst>
      <p:ext uri="{BB962C8B-B14F-4D97-AF65-F5344CB8AC3E}">
        <p14:creationId xmlns:p14="http://schemas.microsoft.com/office/powerpoint/2010/main" val="96163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HK" smtClean="0"/>
              <a:t>Click to edit Master title style</a:t>
            </a:r>
            <a:endParaRPr lang="zh-HK"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4" name="Date Placeholder 3"/>
          <p:cNvSpPr>
            <a:spLocks noGrp="1"/>
          </p:cNvSpPr>
          <p:nvPr>
            <p:ph type="dt" sz="half" idx="10"/>
          </p:nvPr>
        </p:nvSpPr>
        <p:spPr/>
        <p:txBody>
          <a:bodyPr/>
          <a:lstStyle/>
          <a:p>
            <a:fld id="{E7B3814B-9039-4473-8AF0-0516E5C67EC3}" type="datetimeFigureOut">
              <a:rPr lang="zh-HK" altLang="en-US" smtClean="0"/>
              <a:t>12/11/2015</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38F45C51-8B7B-46C2-8F07-0FF4F8C04319}" type="slidenum">
              <a:rPr lang="zh-HK" altLang="en-US" smtClean="0"/>
              <a:t>‹#›</a:t>
            </a:fld>
            <a:endParaRPr lang="zh-HK" altLang="en-US"/>
          </a:p>
        </p:txBody>
      </p:sp>
    </p:spTree>
    <p:extLst>
      <p:ext uri="{BB962C8B-B14F-4D97-AF65-F5344CB8AC3E}">
        <p14:creationId xmlns:p14="http://schemas.microsoft.com/office/powerpoint/2010/main" val="4096813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8000" y="1371600"/>
            <a:ext cx="5486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371600"/>
            <a:ext cx="5486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34156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zh-HK" altLang="en-US"/>
          </a:p>
        </p:txBody>
      </p:sp>
      <p:sp>
        <p:nvSpPr>
          <p:cNvPr id="3" name="Content Placeholder 2"/>
          <p:cNvSpPr>
            <a:spLocks noGrp="1"/>
          </p:cNvSpPr>
          <p:nvPr>
            <p:ph idx="1"/>
          </p:nvPr>
        </p:nvSpPr>
        <p:spPr/>
        <p:txBody>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4" name="Date Placeholder 3"/>
          <p:cNvSpPr>
            <a:spLocks noGrp="1"/>
          </p:cNvSpPr>
          <p:nvPr>
            <p:ph type="dt" sz="half" idx="10"/>
          </p:nvPr>
        </p:nvSpPr>
        <p:spPr/>
        <p:txBody>
          <a:bodyPr/>
          <a:lstStyle/>
          <a:p>
            <a:fld id="{E7B3814B-9039-4473-8AF0-0516E5C67EC3}" type="datetimeFigureOut">
              <a:rPr lang="zh-HK" altLang="en-US" smtClean="0"/>
              <a:t>12/11/2015</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38F45C51-8B7B-46C2-8F07-0FF4F8C04319}" type="slidenum">
              <a:rPr lang="zh-HK" altLang="en-US" smtClean="0"/>
              <a:t>‹#›</a:t>
            </a:fld>
            <a:endParaRPr lang="zh-HK" altLang="en-US"/>
          </a:p>
        </p:txBody>
      </p:sp>
    </p:spTree>
    <p:extLst>
      <p:ext uri="{BB962C8B-B14F-4D97-AF65-F5344CB8AC3E}">
        <p14:creationId xmlns:p14="http://schemas.microsoft.com/office/powerpoint/2010/main" val="1061283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HK" smtClean="0"/>
              <a:t>Click to edit Master title style</a:t>
            </a:r>
            <a:endParaRPr lang="zh-HK"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HK" smtClean="0"/>
              <a:t>Click to edit Master text styles</a:t>
            </a:r>
          </a:p>
        </p:txBody>
      </p:sp>
      <p:sp>
        <p:nvSpPr>
          <p:cNvPr id="4" name="Date Placeholder 3"/>
          <p:cNvSpPr>
            <a:spLocks noGrp="1"/>
          </p:cNvSpPr>
          <p:nvPr>
            <p:ph type="dt" sz="half" idx="10"/>
          </p:nvPr>
        </p:nvSpPr>
        <p:spPr/>
        <p:txBody>
          <a:bodyPr/>
          <a:lstStyle/>
          <a:p>
            <a:fld id="{E7B3814B-9039-4473-8AF0-0516E5C67EC3}" type="datetimeFigureOut">
              <a:rPr lang="zh-HK" altLang="en-US" smtClean="0"/>
              <a:t>12/11/2015</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38F45C51-8B7B-46C2-8F07-0FF4F8C04319}" type="slidenum">
              <a:rPr lang="zh-HK" altLang="en-US" smtClean="0"/>
              <a:t>‹#›</a:t>
            </a:fld>
            <a:endParaRPr lang="zh-HK" altLang="en-US"/>
          </a:p>
        </p:txBody>
      </p:sp>
    </p:spTree>
    <p:extLst>
      <p:ext uri="{BB962C8B-B14F-4D97-AF65-F5344CB8AC3E}">
        <p14:creationId xmlns:p14="http://schemas.microsoft.com/office/powerpoint/2010/main" val="835666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zh-HK" altLang="en-US"/>
          </a:p>
        </p:txBody>
      </p:sp>
      <p:sp>
        <p:nvSpPr>
          <p:cNvPr id="3" name="Content Placeholder 2"/>
          <p:cNvSpPr>
            <a:spLocks noGrp="1"/>
          </p:cNvSpPr>
          <p:nvPr>
            <p:ph sz="half" idx="1"/>
          </p:nvPr>
        </p:nvSpPr>
        <p:spPr>
          <a:xfrm>
            <a:off x="838200" y="1825625"/>
            <a:ext cx="5181600" cy="4351338"/>
          </a:xfrm>
        </p:spPr>
        <p:txBody>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4" name="Content Placeholder 3"/>
          <p:cNvSpPr>
            <a:spLocks noGrp="1"/>
          </p:cNvSpPr>
          <p:nvPr>
            <p:ph sz="half" idx="2"/>
          </p:nvPr>
        </p:nvSpPr>
        <p:spPr>
          <a:xfrm>
            <a:off x="6172200" y="1825625"/>
            <a:ext cx="5181600" cy="4351338"/>
          </a:xfrm>
        </p:spPr>
        <p:txBody>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5" name="Date Placeholder 4"/>
          <p:cNvSpPr>
            <a:spLocks noGrp="1"/>
          </p:cNvSpPr>
          <p:nvPr>
            <p:ph type="dt" sz="half" idx="10"/>
          </p:nvPr>
        </p:nvSpPr>
        <p:spPr/>
        <p:txBody>
          <a:bodyPr/>
          <a:lstStyle/>
          <a:p>
            <a:fld id="{E7B3814B-9039-4473-8AF0-0516E5C67EC3}" type="datetimeFigureOut">
              <a:rPr lang="zh-HK" altLang="en-US" smtClean="0"/>
              <a:t>12/11/2015</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38F45C51-8B7B-46C2-8F07-0FF4F8C04319}" type="slidenum">
              <a:rPr lang="zh-HK" altLang="en-US" smtClean="0"/>
              <a:t>‹#›</a:t>
            </a:fld>
            <a:endParaRPr lang="zh-HK" altLang="en-US"/>
          </a:p>
        </p:txBody>
      </p:sp>
    </p:spTree>
    <p:extLst>
      <p:ext uri="{BB962C8B-B14F-4D97-AF65-F5344CB8AC3E}">
        <p14:creationId xmlns:p14="http://schemas.microsoft.com/office/powerpoint/2010/main" val="1562785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HK" smtClean="0"/>
              <a:t>Click to edit Master title style</a:t>
            </a:r>
            <a:endParaRPr lang="zh-HK"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7" name="Date Placeholder 6"/>
          <p:cNvSpPr>
            <a:spLocks noGrp="1"/>
          </p:cNvSpPr>
          <p:nvPr>
            <p:ph type="dt" sz="half" idx="10"/>
          </p:nvPr>
        </p:nvSpPr>
        <p:spPr/>
        <p:txBody>
          <a:bodyPr/>
          <a:lstStyle/>
          <a:p>
            <a:fld id="{E7B3814B-9039-4473-8AF0-0516E5C67EC3}" type="datetimeFigureOut">
              <a:rPr lang="zh-HK" altLang="en-US" smtClean="0"/>
              <a:t>12/11/2015</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38F45C51-8B7B-46C2-8F07-0FF4F8C04319}" type="slidenum">
              <a:rPr lang="zh-HK" altLang="en-US" smtClean="0"/>
              <a:t>‹#›</a:t>
            </a:fld>
            <a:endParaRPr lang="zh-HK" altLang="en-US"/>
          </a:p>
        </p:txBody>
      </p:sp>
    </p:spTree>
    <p:extLst>
      <p:ext uri="{BB962C8B-B14F-4D97-AF65-F5344CB8AC3E}">
        <p14:creationId xmlns:p14="http://schemas.microsoft.com/office/powerpoint/2010/main" val="129011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zh-HK" altLang="en-US"/>
          </a:p>
        </p:txBody>
      </p:sp>
      <p:sp>
        <p:nvSpPr>
          <p:cNvPr id="3" name="Date Placeholder 2"/>
          <p:cNvSpPr>
            <a:spLocks noGrp="1"/>
          </p:cNvSpPr>
          <p:nvPr>
            <p:ph type="dt" sz="half" idx="10"/>
          </p:nvPr>
        </p:nvSpPr>
        <p:spPr/>
        <p:txBody>
          <a:bodyPr/>
          <a:lstStyle/>
          <a:p>
            <a:fld id="{E7B3814B-9039-4473-8AF0-0516E5C67EC3}" type="datetimeFigureOut">
              <a:rPr lang="zh-HK" altLang="en-US" smtClean="0"/>
              <a:t>12/11/2015</a:t>
            </a:fld>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38F45C51-8B7B-46C2-8F07-0FF4F8C04319}" type="slidenum">
              <a:rPr lang="zh-HK" altLang="en-US" smtClean="0"/>
              <a:t>‹#›</a:t>
            </a:fld>
            <a:endParaRPr lang="zh-HK" altLang="en-US"/>
          </a:p>
        </p:txBody>
      </p:sp>
    </p:spTree>
    <p:extLst>
      <p:ext uri="{BB962C8B-B14F-4D97-AF65-F5344CB8AC3E}">
        <p14:creationId xmlns:p14="http://schemas.microsoft.com/office/powerpoint/2010/main" val="385748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B3814B-9039-4473-8AF0-0516E5C67EC3}" type="datetimeFigureOut">
              <a:rPr lang="zh-HK" altLang="en-US" smtClean="0"/>
              <a:t>12/11/2015</a:t>
            </a:fld>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38F45C51-8B7B-46C2-8F07-0FF4F8C04319}" type="slidenum">
              <a:rPr lang="zh-HK" altLang="en-US" smtClean="0"/>
              <a:t>‹#›</a:t>
            </a:fld>
            <a:endParaRPr lang="zh-HK" altLang="en-US"/>
          </a:p>
        </p:txBody>
      </p:sp>
    </p:spTree>
    <p:extLst>
      <p:ext uri="{BB962C8B-B14F-4D97-AF65-F5344CB8AC3E}">
        <p14:creationId xmlns:p14="http://schemas.microsoft.com/office/powerpoint/2010/main" val="202166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HK" smtClean="0"/>
              <a:t>Click to edit Master title style</a:t>
            </a:r>
            <a:endParaRPr lang="zh-HK"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smtClean="0"/>
              <a:t>Click to edit Master text styles</a:t>
            </a:r>
          </a:p>
        </p:txBody>
      </p:sp>
      <p:sp>
        <p:nvSpPr>
          <p:cNvPr id="5" name="Date Placeholder 4"/>
          <p:cNvSpPr>
            <a:spLocks noGrp="1"/>
          </p:cNvSpPr>
          <p:nvPr>
            <p:ph type="dt" sz="half" idx="10"/>
          </p:nvPr>
        </p:nvSpPr>
        <p:spPr/>
        <p:txBody>
          <a:bodyPr/>
          <a:lstStyle/>
          <a:p>
            <a:fld id="{E7B3814B-9039-4473-8AF0-0516E5C67EC3}" type="datetimeFigureOut">
              <a:rPr lang="zh-HK" altLang="en-US" smtClean="0"/>
              <a:t>12/11/2015</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38F45C51-8B7B-46C2-8F07-0FF4F8C04319}" type="slidenum">
              <a:rPr lang="zh-HK" altLang="en-US" smtClean="0"/>
              <a:t>‹#›</a:t>
            </a:fld>
            <a:endParaRPr lang="zh-HK" altLang="en-US"/>
          </a:p>
        </p:txBody>
      </p:sp>
    </p:spTree>
    <p:extLst>
      <p:ext uri="{BB962C8B-B14F-4D97-AF65-F5344CB8AC3E}">
        <p14:creationId xmlns:p14="http://schemas.microsoft.com/office/powerpoint/2010/main" val="1416700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HK" smtClean="0"/>
              <a:t>Click to edit Master title style</a:t>
            </a:r>
            <a:endParaRPr lang="zh-HK" alt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smtClean="0"/>
              <a:t>Click to edit Master text styles</a:t>
            </a:r>
          </a:p>
        </p:txBody>
      </p:sp>
      <p:sp>
        <p:nvSpPr>
          <p:cNvPr id="5" name="Date Placeholder 4"/>
          <p:cNvSpPr>
            <a:spLocks noGrp="1"/>
          </p:cNvSpPr>
          <p:nvPr>
            <p:ph type="dt" sz="half" idx="10"/>
          </p:nvPr>
        </p:nvSpPr>
        <p:spPr/>
        <p:txBody>
          <a:bodyPr/>
          <a:lstStyle/>
          <a:p>
            <a:fld id="{E7B3814B-9039-4473-8AF0-0516E5C67EC3}" type="datetimeFigureOut">
              <a:rPr lang="zh-HK" altLang="en-US" smtClean="0"/>
              <a:t>12/11/2015</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38F45C51-8B7B-46C2-8F07-0FF4F8C04319}" type="slidenum">
              <a:rPr lang="zh-HK" altLang="en-US" smtClean="0"/>
              <a:t>‹#›</a:t>
            </a:fld>
            <a:endParaRPr lang="zh-HK" altLang="en-US"/>
          </a:p>
        </p:txBody>
      </p:sp>
    </p:spTree>
    <p:extLst>
      <p:ext uri="{BB962C8B-B14F-4D97-AF65-F5344CB8AC3E}">
        <p14:creationId xmlns:p14="http://schemas.microsoft.com/office/powerpoint/2010/main" val="3247950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HK" smtClean="0"/>
              <a:t>Click to edit Master title style</a:t>
            </a:r>
            <a:endParaRPr lang="zh-HK"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B3814B-9039-4473-8AF0-0516E5C67EC3}" type="datetimeFigureOut">
              <a:rPr lang="zh-HK" altLang="en-US" smtClean="0"/>
              <a:t>12/11/2015</a:t>
            </a:fld>
            <a:endParaRPr lang="zh-HK"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F45C51-8B7B-46C2-8F07-0FF4F8C04319}" type="slidenum">
              <a:rPr lang="zh-HK" altLang="en-US" smtClean="0"/>
              <a:t>‹#›</a:t>
            </a:fld>
            <a:endParaRPr lang="zh-HK" altLang="en-US"/>
          </a:p>
        </p:txBody>
      </p:sp>
    </p:spTree>
    <p:extLst>
      <p:ext uri="{BB962C8B-B14F-4D97-AF65-F5344CB8AC3E}">
        <p14:creationId xmlns:p14="http://schemas.microsoft.com/office/powerpoint/2010/main" val="3028419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5.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922" y="137635"/>
            <a:ext cx="10811569" cy="1655762"/>
          </a:xfrm>
        </p:spPr>
        <p:txBody>
          <a:bodyPr>
            <a:noAutofit/>
          </a:bodyPr>
          <a:lstStyle/>
          <a:p>
            <a:pPr algn="l"/>
            <a:r>
              <a:rPr lang="zh-CN" altLang="en-US" dirty="0"/>
              <a:t>第三届基于自然标注大数据的自然语言处</a:t>
            </a:r>
            <a:r>
              <a:rPr lang="zh-CN" altLang="en-US" dirty="0" smtClean="0"/>
              <a:t>理国</a:t>
            </a:r>
            <a:r>
              <a:rPr lang="zh-CN" altLang="en-US" dirty="0"/>
              <a:t>际学术研讨会</a:t>
            </a:r>
            <a:r>
              <a:rPr lang="zh-HK" altLang="en-US" dirty="0"/>
              <a:t>（</a:t>
            </a:r>
            <a:r>
              <a:rPr lang="en-US" altLang="zh-HK" b="1" dirty="0"/>
              <a:t>NLP-</a:t>
            </a:r>
            <a:r>
              <a:rPr lang="en-US" altLang="zh-HK" b="1" dirty="0" err="1"/>
              <a:t>NABD2015</a:t>
            </a:r>
            <a:r>
              <a:rPr lang="zh-HK" altLang="en-US" dirty="0" smtClean="0"/>
              <a:t>）</a:t>
            </a:r>
            <a:r>
              <a:rPr lang="en-US" altLang="zh-HK" dirty="0" smtClean="0"/>
              <a:t>,</a:t>
            </a:r>
            <a:endParaRPr lang="zh-HK" altLang="en-US" sz="3200" dirty="0"/>
          </a:p>
          <a:p>
            <a:pPr algn="l"/>
            <a:r>
              <a:rPr lang="zh-CN" altLang="en-US" dirty="0" smtClean="0"/>
              <a:t>中</a:t>
            </a:r>
            <a:r>
              <a:rPr lang="zh-CN" altLang="en-US" dirty="0"/>
              <a:t>国中文信息学会</a:t>
            </a:r>
            <a:r>
              <a:rPr lang="en-US" altLang="zh-CN" b="1" dirty="0"/>
              <a:t>2015</a:t>
            </a:r>
            <a:r>
              <a:rPr lang="zh-CN" altLang="en-US" dirty="0"/>
              <a:t>年学术年会（</a:t>
            </a:r>
            <a:r>
              <a:rPr lang="en-US" altLang="zh-CN" b="1" dirty="0"/>
              <a:t>CIPS 2015</a:t>
            </a:r>
            <a:r>
              <a:rPr lang="zh-CN" altLang="en-US" dirty="0" smtClean="0"/>
              <a:t>）</a:t>
            </a:r>
            <a:r>
              <a:rPr lang="en-US" altLang="zh-CN" dirty="0" smtClean="0"/>
              <a:t>,</a:t>
            </a:r>
            <a:endParaRPr lang="zh-CN" altLang="en-US" dirty="0"/>
          </a:p>
          <a:p>
            <a:pPr algn="l"/>
            <a:r>
              <a:rPr lang="zh-CN" altLang="en-US" dirty="0"/>
              <a:t>第十四届全国计算语言学学术会</a:t>
            </a:r>
            <a:r>
              <a:rPr lang="zh-CN" altLang="en-US" dirty="0" smtClean="0"/>
              <a:t>议</a:t>
            </a:r>
            <a:r>
              <a:rPr lang="zh-HK" altLang="en-US" dirty="0" smtClean="0"/>
              <a:t>（</a:t>
            </a:r>
            <a:r>
              <a:rPr lang="en-US" altLang="zh-HK" b="1" dirty="0" err="1"/>
              <a:t>CCL2015</a:t>
            </a:r>
            <a:r>
              <a:rPr lang="zh-HK" altLang="en-US" dirty="0" smtClean="0"/>
              <a:t>）</a:t>
            </a:r>
            <a:r>
              <a:rPr lang="en-US" altLang="zh-HK" dirty="0" smtClean="0"/>
              <a:t>,</a:t>
            </a:r>
            <a:endParaRPr lang="en-US" altLang="zh-HK" dirty="0"/>
          </a:p>
          <a:p>
            <a:pPr algn="l"/>
            <a:r>
              <a:rPr lang="zh-CN" altLang="en-US" dirty="0" smtClean="0"/>
              <a:t>广</a:t>
            </a:r>
            <a:r>
              <a:rPr lang="zh-CN" altLang="en-US" dirty="0"/>
              <a:t>东外语外贸大</a:t>
            </a:r>
            <a:r>
              <a:rPr lang="zh-CN" altLang="en-US" dirty="0" smtClean="0"/>
              <a:t>学   </a:t>
            </a:r>
            <a:r>
              <a:rPr lang="en-US" altLang="zh-HK" b="1" dirty="0" smtClean="0"/>
              <a:t>2015.11.13 </a:t>
            </a:r>
            <a:r>
              <a:rPr lang="zh-CN" altLang="en-US" b="1" dirty="0" smtClean="0"/>
              <a:t>。</a:t>
            </a:r>
            <a:endParaRPr lang="zh-HK" altLang="en-US" dirty="0"/>
          </a:p>
          <a:p>
            <a:endParaRPr lang="en-US" altLang="zh-CN" sz="3200" dirty="0" smtClean="0"/>
          </a:p>
          <a:p>
            <a:endParaRPr lang="en-US" altLang="zh-CN" sz="3200" dirty="0" smtClean="0"/>
          </a:p>
          <a:p>
            <a:endParaRPr lang="en-US" altLang="zh-CN" sz="3200" dirty="0"/>
          </a:p>
          <a:p>
            <a:endParaRPr lang="en-US" altLang="zh-CN" sz="3200" dirty="0"/>
          </a:p>
          <a:p>
            <a:r>
              <a:rPr lang="en-US" altLang="zh-CN" sz="4800" b="1" dirty="0" smtClean="0">
                <a:solidFill>
                  <a:srgbClr val="FF0000"/>
                </a:solidFill>
              </a:rPr>
              <a:t>LANGUAGE</a:t>
            </a:r>
            <a:r>
              <a:rPr lang="en-US" altLang="zh-CN" sz="4000" b="1" dirty="0" smtClean="0">
                <a:solidFill>
                  <a:srgbClr val="FF0000"/>
                </a:solidFill>
              </a:rPr>
              <a:t>  </a:t>
            </a:r>
            <a:r>
              <a:rPr lang="en-US" altLang="zh-CN" sz="4000" i="1" dirty="0" smtClean="0">
                <a:solidFill>
                  <a:srgbClr val="FF0000"/>
                </a:solidFill>
              </a:rPr>
              <a:t>&amp; the</a:t>
            </a:r>
            <a:r>
              <a:rPr lang="en-US" altLang="zh-CN" sz="4000" b="1" dirty="0" smtClean="0">
                <a:solidFill>
                  <a:srgbClr val="FF0000"/>
                </a:solidFill>
              </a:rPr>
              <a:t>  </a:t>
            </a:r>
            <a:r>
              <a:rPr lang="en-US" altLang="zh-CN" sz="4800" b="1" dirty="0" smtClean="0">
                <a:solidFill>
                  <a:srgbClr val="FF0000"/>
                </a:solidFill>
              </a:rPr>
              <a:t>COMPUTER</a:t>
            </a:r>
            <a:r>
              <a:rPr lang="en-US" altLang="zh-CN" sz="4800" dirty="0" smtClean="0">
                <a:solidFill>
                  <a:srgbClr val="FF0000"/>
                </a:solidFill>
              </a:rPr>
              <a:t>,</a:t>
            </a:r>
            <a:endParaRPr lang="en-US" altLang="zh-CN" sz="4000" dirty="0" smtClean="0">
              <a:solidFill>
                <a:srgbClr val="FF0000"/>
              </a:solidFill>
            </a:endParaRPr>
          </a:p>
          <a:p>
            <a:r>
              <a:rPr lang="en-US" altLang="zh-CN" sz="4000" i="1" dirty="0" smtClean="0">
                <a:solidFill>
                  <a:srgbClr val="FF0000"/>
                </a:solidFill>
              </a:rPr>
              <a:t>a personal journey</a:t>
            </a:r>
            <a:r>
              <a:rPr lang="en-US" altLang="zh-CN" sz="4000" i="1" dirty="0">
                <a:solidFill>
                  <a:srgbClr val="FF0000"/>
                </a:solidFill>
              </a:rPr>
              <a:t>.</a:t>
            </a:r>
            <a:endParaRPr lang="en-US" altLang="zh-CN" sz="3200" i="1"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5290" y="748144"/>
            <a:ext cx="3458095" cy="3458095"/>
          </a:xfrm>
          <a:prstGeom prst="rect">
            <a:avLst/>
          </a:prstGeom>
        </p:spPr>
      </p:pic>
      <p:sp>
        <p:nvSpPr>
          <p:cNvPr id="5" name="TextBox 4"/>
          <p:cNvSpPr txBox="1"/>
          <p:nvPr/>
        </p:nvSpPr>
        <p:spPr>
          <a:xfrm>
            <a:off x="9342510" y="5114167"/>
            <a:ext cx="2721514" cy="1015663"/>
          </a:xfrm>
          <a:prstGeom prst="rect">
            <a:avLst/>
          </a:prstGeom>
          <a:noFill/>
        </p:spPr>
        <p:txBody>
          <a:bodyPr wrap="none" rtlCol="0">
            <a:spAutoFit/>
          </a:bodyPr>
          <a:lstStyle/>
          <a:p>
            <a:pPr algn="r"/>
            <a:r>
              <a:rPr lang="zh-CN" altLang="en-US" sz="2000" dirty="0" smtClean="0"/>
              <a:t>王士元</a:t>
            </a:r>
            <a:endParaRPr lang="en-US" altLang="zh-CN" sz="2000" dirty="0" smtClean="0"/>
          </a:p>
          <a:p>
            <a:pPr algn="r"/>
            <a:r>
              <a:rPr lang="zh-CN" altLang="en-US" sz="2000" dirty="0"/>
              <a:t>香</a:t>
            </a:r>
            <a:r>
              <a:rPr lang="zh-CN" altLang="en-US" sz="2000" dirty="0" smtClean="0"/>
              <a:t>港理工大学</a:t>
            </a:r>
            <a:endParaRPr lang="en-US" altLang="zh-CN" sz="2000" dirty="0" smtClean="0"/>
          </a:p>
          <a:p>
            <a:pPr algn="r"/>
            <a:r>
              <a:rPr lang="en-US" altLang="zh-HK" sz="2000" dirty="0" smtClean="0"/>
              <a:t>wsywang@polyu.edu.hk</a:t>
            </a:r>
            <a:endParaRPr lang="zh-HK" altLang="en-US" sz="2000" dirty="0"/>
          </a:p>
        </p:txBody>
      </p:sp>
    </p:spTree>
    <p:extLst>
      <p:ext uri="{BB962C8B-B14F-4D97-AF65-F5344CB8AC3E}">
        <p14:creationId xmlns:p14="http://schemas.microsoft.com/office/powerpoint/2010/main" val="11038829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6281" y="2854845"/>
            <a:ext cx="8725719" cy="1325563"/>
          </a:xfrm>
        </p:spPr>
        <p:txBody>
          <a:bodyPr>
            <a:noAutofit/>
          </a:bodyPr>
          <a:lstStyle/>
          <a:p>
            <a:r>
              <a:rPr lang="en-US" altLang="zh-HK" sz="2000" dirty="0" smtClean="0"/>
              <a:t>“</a:t>
            </a:r>
            <a:r>
              <a:rPr lang="en-US" altLang="zh-HK" sz="2000" b="1" dirty="0" smtClean="0">
                <a:solidFill>
                  <a:srgbClr val="FF0000"/>
                </a:solidFill>
              </a:rPr>
              <a:t>If </a:t>
            </a:r>
            <a:r>
              <a:rPr lang="en-US" altLang="zh-HK" sz="2000" b="1" dirty="0">
                <a:solidFill>
                  <a:srgbClr val="FF0000"/>
                </a:solidFill>
              </a:rPr>
              <a:t>the brain is a digital computer with a von Neumann architecture, it is doomed to be a computational tortoise  by comparison</a:t>
            </a:r>
            <a:r>
              <a:rPr lang="en-US" altLang="zh-HK" sz="2000" dirty="0" smtClean="0"/>
              <a:t>.  ... </a:t>
            </a:r>
            <a:r>
              <a:rPr lang="en-US" altLang="zh-HK" sz="2000" dirty="0"/>
              <a:t>Conjointly, these two severe limitations – one on speed, and the other on accuracy – drive von Neumann to the conclusion that whatever computational regime the brain is using, </a:t>
            </a:r>
            <a:r>
              <a:rPr lang="en-US" altLang="zh-HK" sz="2000" b="1" dirty="0">
                <a:solidFill>
                  <a:srgbClr val="FF0000"/>
                </a:solidFill>
              </a:rPr>
              <a:t>it must be one that somehow involves a minimum of what he calls “logical depth</a:t>
            </a:r>
            <a:r>
              <a:rPr lang="en-US" altLang="zh-HK" sz="2000" dirty="0"/>
              <a:t>”.  That is, whatever the brain is doing, it cannot be sequentially performing thousands upon thousands of sequentially computational steps ...  Given the slowness of its neuronal activities, there isn’t enough time for the brain to complete any but the most trivial of computations.  And given the low accuracy of its typical representations, it would be computationally incompetent even if it did have enough time.</a:t>
            </a:r>
            <a:br>
              <a:rPr lang="en-US" altLang="zh-HK" sz="2000" dirty="0"/>
            </a:br>
            <a:r>
              <a:rPr lang="en-US" altLang="zh-HK" sz="2000" dirty="0"/>
              <a:t>... As we now know, the brain contains roughly 10</a:t>
            </a:r>
            <a:r>
              <a:rPr lang="en-US" altLang="zh-HK" sz="2000" baseline="30000" dirty="0"/>
              <a:t>14</a:t>
            </a:r>
            <a:r>
              <a:rPr lang="en-US" altLang="zh-HK" sz="2000" dirty="0"/>
              <a:t>  synaptic connections, each of which modulates the arriving axonal signal before passing it on to the receiving neuron. ... Most important, these tiny modulatory actions all take place simultaneously.  </a:t>
            </a:r>
            <a:r>
              <a:rPr lang="en-US" altLang="zh-HK" sz="2000" b="1" dirty="0">
                <a:solidFill>
                  <a:srgbClr val="FF0000"/>
                </a:solidFill>
              </a:rPr>
              <a:t>This means that, with each synapse being active perhaps 100 times per second ... the total number of basic information-processing actions performed by the brain must be roughly 10</a:t>
            </a:r>
            <a:r>
              <a:rPr lang="en-US" altLang="zh-HK" sz="2000" b="1" baseline="30000" dirty="0">
                <a:solidFill>
                  <a:srgbClr val="FF0000"/>
                </a:solidFill>
              </a:rPr>
              <a:t>2</a:t>
            </a:r>
            <a:r>
              <a:rPr lang="en-US" altLang="zh-HK" sz="2000" b="1" dirty="0">
                <a:solidFill>
                  <a:srgbClr val="FF0000"/>
                </a:solidFill>
              </a:rPr>
              <a:t> times 10</a:t>
            </a:r>
            <a:r>
              <a:rPr lang="en-US" altLang="zh-HK" sz="2000" b="1" baseline="30000" dirty="0">
                <a:solidFill>
                  <a:srgbClr val="FF0000"/>
                </a:solidFill>
              </a:rPr>
              <a:t>14</a:t>
            </a:r>
            <a:r>
              <a:rPr lang="en-US" altLang="zh-HK" sz="2000" b="1" dirty="0">
                <a:solidFill>
                  <a:srgbClr val="FF0000"/>
                </a:solidFill>
              </a:rPr>
              <a:t>, or 10</a:t>
            </a:r>
            <a:r>
              <a:rPr lang="en-US" altLang="zh-HK" sz="2000" b="1" baseline="30000" dirty="0">
                <a:solidFill>
                  <a:srgbClr val="FF0000"/>
                </a:solidFill>
              </a:rPr>
              <a:t>16</a:t>
            </a:r>
            <a:r>
              <a:rPr lang="en-US" altLang="zh-HK" sz="2000" b="1" dirty="0">
                <a:solidFill>
                  <a:srgbClr val="FF0000"/>
                </a:solidFill>
              </a:rPr>
              <a:t>  operations per second.  This is a striking achievement for any system, and it compares very favorably with our earlier count on 10</a:t>
            </a:r>
            <a:r>
              <a:rPr lang="en-US" altLang="zh-HK" sz="2000" b="1" baseline="30000" dirty="0">
                <a:solidFill>
                  <a:srgbClr val="FF0000"/>
                </a:solidFill>
              </a:rPr>
              <a:t>9</a:t>
            </a:r>
            <a:r>
              <a:rPr lang="en-US" altLang="zh-HK" sz="2000" b="1" dirty="0">
                <a:solidFill>
                  <a:srgbClr val="FF0000"/>
                </a:solidFill>
              </a:rPr>
              <a:t> basic operations per second for a cutting edge desktop machine.  The brain is neither a tortoise nor a dunce after all, for it was never a serial digital machine to begin with: it is a massively parallel analog machine</a:t>
            </a:r>
            <a:r>
              <a:rPr lang="en-US" altLang="zh-HK" sz="2000" dirty="0" smtClean="0"/>
              <a:t>.”</a:t>
            </a:r>
            <a:r>
              <a:rPr lang="en-US" altLang="zh-HK" sz="2000" dirty="0"/>
              <a:t/>
            </a:r>
            <a:br>
              <a:rPr lang="en-US" altLang="zh-HK" sz="2000" dirty="0"/>
            </a:br>
            <a:endParaRPr lang="zh-HK" altLang="en-US" sz="2000" dirty="0"/>
          </a:p>
        </p:txBody>
      </p:sp>
      <p:pic>
        <p:nvPicPr>
          <p:cNvPr id="4" name="Picture 3" descr="neumann"/>
          <p:cNvPicPr>
            <a:picLocks noChangeAspect="1" noChangeArrowheads="1"/>
          </p:cNvPicPr>
          <p:nvPr/>
        </p:nvPicPr>
        <p:blipFill>
          <a:blip r:embed="rId2" cstate="print"/>
          <a:srcRect/>
          <a:stretch>
            <a:fillRect/>
          </a:stretch>
        </p:blipFill>
        <p:spPr bwMode="auto">
          <a:xfrm>
            <a:off x="120520" y="0"/>
            <a:ext cx="3210497" cy="4774301"/>
          </a:xfrm>
          <a:prstGeom prst="rect">
            <a:avLst/>
          </a:prstGeom>
          <a:noFill/>
        </p:spPr>
      </p:pic>
      <p:sp>
        <p:nvSpPr>
          <p:cNvPr id="5" name="Rectangle 4"/>
          <p:cNvSpPr/>
          <p:nvPr/>
        </p:nvSpPr>
        <p:spPr>
          <a:xfrm>
            <a:off x="142972" y="4579328"/>
            <a:ext cx="3323309" cy="2031325"/>
          </a:xfrm>
          <a:prstGeom prst="rect">
            <a:avLst/>
          </a:prstGeom>
        </p:spPr>
        <p:txBody>
          <a:bodyPr wrap="square">
            <a:spAutoFit/>
          </a:bodyPr>
          <a:lstStyle/>
          <a:p>
            <a:pPr algn="ctr"/>
            <a:r>
              <a:rPr lang="en-US" altLang="zh-HK" sz="1600" dirty="0">
                <a:latin typeface="Times New Roman" pitchFamily="18" charset="0"/>
                <a:cs typeface="Times New Roman" pitchFamily="18" charset="0"/>
              </a:rPr>
              <a:t/>
            </a:r>
            <a:br>
              <a:rPr lang="en-US" altLang="zh-HK" sz="1600" dirty="0">
                <a:latin typeface="Times New Roman" pitchFamily="18" charset="0"/>
                <a:cs typeface="Times New Roman" pitchFamily="18" charset="0"/>
              </a:rPr>
            </a:br>
            <a:r>
              <a:rPr lang="en-US" altLang="zh-HK" sz="2000" b="1" i="1" u="sng" dirty="0">
                <a:latin typeface="Times New Roman" pitchFamily="18" charset="0"/>
                <a:cs typeface="Times New Roman" pitchFamily="18" charset="0"/>
              </a:rPr>
              <a:t>The Computer and the </a:t>
            </a:r>
            <a:r>
              <a:rPr lang="en-US" altLang="zh-HK" sz="2000" b="1" i="1" u="sng" dirty="0" smtClean="0">
                <a:latin typeface="Times New Roman" pitchFamily="18" charset="0"/>
                <a:cs typeface="Times New Roman" pitchFamily="18" charset="0"/>
              </a:rPr>
              <a:t>Brain</a:t>
            </a:r>
            <a:r>
              <a:rPr lang="en-US" altLang="zh-HK" sz="1600" dirty="0">
                <a:latin typeface="Times New Roman" pitchFamily="18" charset="0"/>
                <a:cs typeface="Times New Roman" pitchFamily="18" charset="0"/>
              </a:rPr>
              <a:t/>
            </a:r>
            <a:br>
              <a:rPr lang="en-US" altLang="zh-HK" sz="1600" dirty="0">
                <a:latin typeface="Times New Roman" pitchFamily="18" charset="0"/>
                <a:cs typeface="Times New Roman" pitchFamily="18" charset="0"/>
              </a:rPr>
            </a:br>
            <a:r>
              <a:rPr lang="en-US" altLang="zh-HK" dirty="0">
                <a:latin typeface="Times New Roman" pitchFamily="18" charset="0"/>
                <a:cs typeface="Times New Roman" pitchFamily="18" charset="0"/>
              </a:rPr>
              <a:t>1</a:t>
            </a:r>
            <a:r>
              <a:rPr lang="en-US" altLang="zh-HK" baseline="30000" dirty="0">
                <a:latin typeface="Times New Roman" pitchFamily="18" charset="0"/>
                <a:cs typeface="Times New Roman" pitchFamily="18" charset="0"/>
              </a:rPr>
              <a:t>st</a:t>
            </a:r>
            <a:r>
              <a:rPr lang="en-US" altLang="zh-HK" dirty="0">
                <a:latin typeface="Times New Roman" pitchFamily="18" charset="0"/>
                <a:cs typeface="Times New Roman" pitchFamily="18" charset="0"/>
              </a:rPr>
              <a:t> edition 1958.</a:t>
            </a:r>
            <a:br>
              <a:rPr lang="en-US" altLang="zh-HK" dirty="0">
                <a:latin typeface="Times New Roman" pitchFamily="18" charset="0"/>
                <a:cs typeface="Times New Roman" pitchFamily="18" charset="0"/>
              </a:rPr>
            </a:br>
            <a:r>
              <a:rPr lang="en-US" altLang="zh-HK" dirty="0">
                <a:latin typeface="Times New Roman" pitchFamily="18" charset="0"/>
                <a:cs typeface="Times New Roman" pitchFamily="18" charset="0"/>
              </a:rPr>
              <a:t>Yale University Press.</a:t>
            </a:r>
            <a:br>
              <a:rPr lang="en-US" altLang="zh-HK" dirty="0">
                <a:latin typeface="Times New Roman" pitchFamily="18" charset="0"/>
                <a:cs typeface="Times New Roman" pitchFamily="18" charset="0"/>
              </a:rPr>
            </a:br>
            <a:r>
              <a:rPr lang="en-US" altLang="zh-HK" dirty="0">
                <a:latin typeface="Times New Roman" pitchFamily="18" charset="0"/>
                <a:cs typeface="Times New Roman" pitchFamily="18" charset="0"/>
              </a:rPr>
              <a:t>2</a:t>
            </a:r>
            <a:r>
              <a:rPr lang="en-US" altLang="zh-HK" baseline="30000" dirty="0">
                <a:latin typeface="Times New Roman" pitchFamily="18" charset="0"/>
                <a:cs typeface="Times New Roman" pitchFamily="18" charset="0"/>
              </a:rPr>
              <a:t>nd</a:t>
            </a:r>
            <a:r>
              <a:rPr lang="en-US" altLang="zh-HK" dirty="0">
                <a:latin typeface="Times New Roman" pitchFamily="18" charset="0"/>
                <a:cs typeface="Times New Roman" pitchFamily="18" charset="0"/>
              </a:rPr>
              <a:t> edition 2000;</a:t>
            </a:r>
            <a:br>
              <a:rPr lang="en-US" altLang="zh-HK" dirty="0">
                <a:latin typeface="Times New Roman" pitchFamily="18" charset="0"/>
                <a:cs typeface="Times New Roman" pitchFamily="18" charset="0"/>
              </a:rPr>
            </a:br>
            <a:r>
              <a:rPr lang="en-US" altLang="zh-HK" dirty="0">
                <a:latin typeface="Times New Roman" pitchFamily="18" charset="0"/>
                <a:cs typeface="Times New Roman" pitchFamily="18" charset="0"/>
              </a:rPr>
              <a:t>with foreword by</a:t>
            </a:r>
            <a:br>
              <a:rPr lang="en-US" altLang="zh-HK" dirty="0">
                <a:latin typeface="Times New Roman" pitchFamily="18" charset="0"/>
                <a:cs typeface="Times New Roman" pitchFamily="18" charset="0"/>
              </a:rPr>
            </a:br>
            <a:r>
              <a:rPr lang="en-US" altLang="zh-HK" dirty="0" err="1">
                <a:latin typeface="Times New Roman" pitchFamily="18" charset="0"/>
                <a:cs typeface="Times New Roman" pitchFamily="18" charset="0"/>
              </a:rPr>
              <a:t>Churchland</a:t>
            </a:r>
            <a:r>
              <a:rPr lang="en-US" altLang="zh-HK" dirty="0">
                <a:latin typeface="Times New Roman" pitchFamily="18" charset="0"/>
                <a:cs typeface="Times New Roman" pitchFamily="18" charset="0"/>
              </a:rPr>
              <a:t>, Paul &amp; Patricia. </a:t>
            </a:r>
            <a:endParaRPr lang="zh-HK" altLang="en-US" dirty="0"/>
          </a:p>
        </p:txBody>
      </p:sp>
    </p:spTree>
    <p:extLst>
      <p:ext uri="{BB962C8B-B14F-4D97-AF65-F5344CB8AC3E}">
        <p14:creationId xmlns:p14="http://schemas.microsoft.com/office/powerpoint/2010/main" val="35884218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7814439" y="3102717"/>
            <a:ext cx="3887787" cy="1143000"/>
          </a:xfrm>
        </p:spPr>
        <p:txBody>
          <a:bodyPr>
            <a:noAutofit/>
          </a:bodyPr>
          <a:lstStyle/>
          <a:p>
            <a:pPr algn="ctr"/>
            <a:r>
              <a:rPr lang="en-US" sz="3200" b="1" dirty="0" err="1"/>
              <a:t>Sejnowski</a:t>
            </a:r>
            <a:r>
              <a:rPr lang="en-US" sz="3200" b="1" dirty="0"/>
              <a:t>, Terry &amp; </a:t>
            </a:r>
            <a:r>
              <a:rPr lang="en-US" sz="3200" b="1" dirty="0" smtClean="0"/>
              <a:t/>
            </a:r>
            <a:br>
              <a:rPr lang="en-US" sz="3200" b="1" dirty="0" smtClean="0"/>
            </a:br>
            <a:r>
              <a:rPr lang="en-US" sz="3200" b="1" dirty="0" smtClean="0"/>
              <a:t>Tobi </a:t>
            </a:r>
            <a:r>
              <a:rPr lang="en-US" sz="3200" b="1" dirty="0"/>
              <a:t>Delbruck. </a:t>
            </a:r>
            <a:br>
              <a:rPr lang="en-US" sz="3200" b="1" dirty="0"/>
            </a:br>
            <a:r>
              <a:rPr lang="en-US" sz="3200" b="1" dirty="0"/>
              <a:t/>
            </a:r>
            <a:br>
              <a:rPr lang="en-US" sz="3200" b="1" dirty="0"/>
            </a:br>
            <a:r>
              <a:rPr lang="en-US" sz="3200" b="1" dirty="0"/>
              <a:t>THE LANGUAGE OF THE BRAIN. </a:t>
            </a:r>
            <a:br>
              <a:rPr lang="en-US" sz="3200" b="1" dirty="0"/>
            </a:br>
            <a:r>
              <a:rPr lang="en-US" sz="3200" b="1" dirty="0"/>
              <a:t/>
            </a:r>
            <a:br>
              <a:rPr lang="en-US" sz="3200" b="1" dirty="0"/>
            </a:br>
            <a:r>
              <a:rPr lang="en-US" sz="3200" b="1" i="1" u="sng" dirty="0"/>
              <a:t>Scientific American</a:t>
            </a:r>
            <a:r>
              <a:rPr lang="en-US" sz="3200" b="1" dirty="0"/>
              <a:t/>
            </a:r>
            <a:br>
              <a:rPr lang="en-US" sz="3200" b="1" dirty="0"/>
            </a:br>
            <a:r>
              <a:rPr lang="en-US" sz="3200" b="1" dirty="0"/>
              <a:t>October 2012.</a:t>
            </a:r>
          </a:p>
        </p:txBody>
      </p:sp>
      <p:pic>
        <p:nvPicPr>
          <p:cNvPr id="100355" name="Picture 3"/>
          <p:cNvPicPr>
            <a:picLocks noChangeAspect="1" noChangeArrowheads="1"/>
          </p:cNvPicPr>
          <p:nvPr/>
        </p:nvPicPr>
        <p:blipFill>
          <a:blip r:embed="rId2" cstate="print"/>
          <a:srcRect/>
          <a:stretch>
            <a:fillRect/>
          </a:stretch>
        </p:blipFill>
        <p:spPr bwMode="auto">
          <a:xfrm>
            <a:off x="1487487" y="0"/>
            <a:ext cx="5514976" cy="6858000"/>
          </a:xfrm>
          <a:prstGeom prst="rect">
            <a:avLst/>
          </a:prstGeom>
          <a:noFill/>
          <a:ln w="9525">
            <a:noFill/>
            <a:miter lim="800000"/>
            <a:headEnd/>
            <a:tailEnd/>
          </a:ln>
        </p:spPr>
      </p:pic>
    </p:spTree>
    <p:extLst>
      <p:ext uri="{BB962C8B-B14F-4D97-AF65-F5344CB8AC3E}">
        <p14:creationId xmlns:p14="http://schemas.microsoft.com/office/powerpoint/2010/main" val="36106124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8683" y="548680"/>
            <a:ext cx="12206856" cy="6264696"/>
          </a:xfrm>
          <a:prstGeom prst="rect">
            <a:avLst/>
          </a:prstGeom>
          <a:noFill/>
          <a:ln w="9525">
            <a:noFill/>
            <a:miter lim="800000"/>
            <a:headEnd/>
            <a:tailEnd/>
          </a:ln>
        </p:spPr>
      </p:pic>
      <p:sp>
        <p:nvSpPr>
          <p:cNvPr id="2" name="Title 1"/>
          <p:cNvSpPr>
            <a:spLocks noGrp="1"/>
          </p:cNvSpPr>
          <p:nvPr>
            <p:ph type="title"/>
          </p:nvPr>
        </p:nvSpPr>
        <p:spPr>
          <a:xfrm>
            <a:off x="2389717" y="149200"/>
            <a:ext cx="10018183" cy="827088"/>
          </a:xfrm>
        </p:spPr>
        <p:txBody>
          <a:bodyPr>
            <a:normAutofit/>
          </a:bodyPr>
          <a:lstStyle/>
          <a:p>
            <a:r>
              <a:rPr lang="en-US" sz="2000" dirty="0" smtClean="0">
                <a:solidFill>
                  <a:srgbClr val="FF0000"/>
                </a:solidFill>
              </a:rPr>
              <a:t> </a:t>
            </a:r>
            <a:r>
              <a:rPr lang="en-US" sz="2000" dirty="0" err="1" smtClean="0">
                <a:solidFill>
                  <a:srgbClr val="FF0000"/>
                </a:solidFill>
              </a:rPr>
              <a:t>Azevedo</a:t>
            </a:r>
            <a:r>
              <a:rPr lang="en-US" sz="2000" dirty="0" smtClean="0">
                <a:solidFill>
                  <a:srgbClr val="FF0000"/>
                </a:solidFill>
              </a:rPr>
              <a:t>, F. et al. 2009. Equal numbers of neuronal and </a:t>
            </a:r>
            <a:r>
              <a:rPr lang="en-US" sz="2000" dirty="0" err="1" smtClean="0">
                <a:solidFill>
                  <a:srgbClr val="FF0000"/>
                </a:solidFill>
              </a:rPr>
              <a:t>nonneuronal</a:t>
            </a:r>
            <a:r>
              <a:rPr lang="en-US" sz="2000" dirty="0" smtClean="0">
                <a:solidFill>
                  <a:srgbClr val="FF0000"/>
                </a:solidFill>
              </a:rPr>
              <a:t> cells make the human brain an </a:t>
            </a:r>
            <a:r>
              <a:rPr lang="en-US" sz="2000" dirty="0" err="1" smtClean="0">
                <a:solidFill>
                  <a:srgbClr val="FF0000"/>
                </a:solidFill>
              </a:rPr>
              <a:t>isometrically</a:t>
            </a:r>
            <a:r>
              <a:rPr lang="en-US" sz="2000" dirty="0" smtClean="0">
                <a:solidFill>
                  <a:srgbClr val="FF0000"/>
                </a:solidFill>
              </a:rPr>
              <a:t> scaled-up primate brain. </a:t>
            </a:r>
            <a:r>
              <a:rPr lang="en-US" sz="2000" i="1" u="sng" dirty="0" smtClean="0">
                <a:solidFill>
                  <a:srgbClr val="FF0000"/>
                </a:solidFill>
              </a:rPr>
              <a:t>Journal of Comparative Neurology</a:t>
            </a:r>
            <a:r>
              <a:rPr lang="en-US" sz="2000" dirty="0" smtClean="0">
                <a:solidFill>
                  <a:srgbClr val="FF0000"/>
                </a:solidFill>
              </a:rPr>
              <a:t> 513.532-41.</a:t>
            </a:r>
            <a:endParaRPr lang="en-US" sz="2000" b="1" dirty="0">
              <a:solidFill>
                <a:srgbClr val="FF0000"/>
              </a:solidFill>
            </a:endParaRPr>
          </a:p>
        </p:txBody>
      </p:sp>
      <p:sp>
        <p:nvSpPr>
          <p:cNvPr id="4" name="Slide Number Placeholder 3"/>
          <p:cNvSpPr>
            <a:spLocks noGrp="1"/>
          </p:cNvSpPr>
          <p:nvPr>
            <p:ph type="sldNum" sz="quarter" idx="12"/>
          </p:nvPr>
        </p:nvSpPr>
        <p:spPr/>
        <p:txBody>
          <a:bodyPr/>
          <a:lstStyle/>
          <a:p>
            <a:fld id="{B837556C-8711-4915-9F2D-0AB41185FDC3}" type="slidenum">
              <a:rPr lang="en-US" smtClean="0"/>
              <a:pPr/>
              <a:t>12</a:t>
            </a:fld>
            <a:endParaRPr lang="en-US"/>
          </a:p>
        </p:txBody>
      </p:sp>
      <p:sp>
        <p:nvSpPr>
          <p:cNvPr id="6" name="TextBox 5"/>
          <p:cNvSpPr txBox="1"/>
          <p:nvPr/>
        </p:nvSpPr>
        <p:spPr>
          <a:xfrm>
            <a:off x="8784299" y="2924945"/>
            <a:ext cx="1301959" cy="646331"/>
          </a:xfrm>
          <a:prstGeom prst="rect">
            <a:avLst/>
          </a:prstGeom>
          <a:noFill/>
        </p:spPr>
        <p:txBody>
          <a:bodyPr wrap="none" rtlCol="0">
            <a:spAutoFit/>
          </a:bodyPr>
          <a:lstStyle/>
          <a:p>
            <a:r>
              <a:rPr lang="en-US" b="1" dirty="0" smtClean="0">
                <a:solidFill>
                  <a:srgbClr val="FF0000"/>
                </a:solidFill>
              </a:rPr>
              <a:t>81.8% mass</a:t>
            </a:r>
          </a:p>
          <a:p>
            <a:r>
              <a:rPr lang="en-US" b="1" dirty="0" smtClean="0">
                <a:solidFill>
                  <a:srgbClr val="FF0000"/>
                </a:solidFill>
              </a:rPr>
              <a:t>19.0% </a:t>
            </a:r>
            <a:r>
              <a:rPr lang="en-US" b="1" dirty="0" err="1" smtClean="0">
                <a:solidFill>
                  <a:srgbClr val="FF0000"/>
                </a:solidFill>
              </a:rPr>
              <a:t>neur</a:t>
            </a:r>
            <a:endParaRPr lang="en-US" b="1" dirty="0">
              <a:solidFill>
                <a:srgbClr val="FF0000"/>
              </a:solidFill>
            </a:endParaRPr>
          </a:p>
        </p:txBody>
      </p:sp>
      <p:sp>
        <p:nvSpPr>
          <p:cNvPr id="7" name="TextBox 6"/>
          <p:cNvSpPr txBox="1"/>
          <p:nvPr/>
        </p:nvSpPr>
        <p:spPr>
          <a:xfrm>
            <a:off x="8304246" y="6381328"/>
            <a:ext cx="2496196" cy="369332"/>
          </a:xfrm>
          <a:prstGeom prst="rect">
            <a:avLst/>
          </a:prstGeom>
          <a:noFill/>
        </p:spPr>
        <p:txBody>
          <a:bodyPr wrap="none" rtlCol="0">
            <a:spAutoFit/>
          </a:bodyPr>
          <a:lstStyle/>
          <a:p>
            <a:r>
              <a:rPr lang="en-US" b="1" dirty="0" smtClean="0">
                <a:solidFill>
                  <a:srgbClr val="FF0000"/>
                </a:solidFill>
              </a:rPr>
              <a:t>10.3% mass; 80.2% </a:t>
            </a:r>
            <a:r>
              <a:rPr lang="en-US" b="1" dirty="0" err="1" smtClean="0">
                <a:solidFill>
                  <a:srgbClr val="FF0000"/>
                </a:solidFill>
              </a:rPr>
              <a:t>neur</a:t>
            </a:r>
            <a:endParaRPr lang="en-US" b="1" dirty="0">
              <a:solidFill>
                <a:srgbClr val="FF0000"/>
              </a:solidFill>
            </a:endParaRPr>
          </a:p>
        </p:txBody>
      </p:sp>
      <p:sp>
        <p:nvSpPr>
          <p:cNvPr id="8" name="TextBox 7"/>
          <p:cNvSpPr txBox="1"/>
          <p:nvPr/>
        </p:nvSpPr>
        <p:spPr>
          <a:xfrm>
            <a:off x="3119670" y="6165305"/>
            <a:ext cx="1184940" cy="646331"/>
          </a:xfrm>
          <a:prstGeom prst="rect">
            <a:avLst/>
          </a:prstGeom>
          <a:noFill/>
        </p:spPr>
        <p:txBody>
          <a:bodyPr wrap="none" rtlCol="0">
            <a:spAutoFit/>
          </a:bodyPr>
          <a:lstStyle/>
          <a:p>
            <a:r>
              <a:rPr lang="en-US" b="1" dirty="0" smtClean="0">
                <a:solidFill>
                  <a:srgbClr val="FF0000"/>
                </a:solidFill>
              </a:rPr>
              <a:t>7.8% mass</a:t>
            </a:r>
          </a:p>
          <a:p>
            <a:r>
              <a:rPr lang="en-US" b="1" dirty="0" smtClean="0">
                <a:solidFill>
                  <a:srgbClr val="FF0000"/>
                </a:solidFill>
              </a:rPr>
              <a:t>0.8% </a:t>
            </a:r>
            <a:r>
              <a:rPr lang="en-US" b="1" dirty="0" err="1" smtClean="0">
                <a:solidFill>
                  <a:srgbClr val="FF0000"/>
                </a:solidFill>
              </a:rPr>
              <a:t>neur</a:t>
            </a:r>
            <a:endParaRPr lang="en-US" b="1" dirty="0">
              <a:solidFill>
                <a:srgbClr val="FF0000"/>
              </a:solidFill>
            </a:endParaRPr>
          </a:p>
        </p:txBody>
      </p:sp>
    </p:spTree>
    <p:extLst>
      <p:ext uri="{BB962C8B-B14F-4D97-AF65-F5344CB8AC3E}">
        <p14:creationId xmlns:p14="http://schemas.microsoft.com/office/powerpoint/2010/main" val="36324014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0" y="-138523"/>
            <a:ext cx="4128259" cy="5198348"/>
          </a:xfrm>
          <a:prstGeom prst="rect">
            <a:avLst/>
          </a:prstGeom>
        </p:spPr>
      </p:pic>
      <p:pic>
        <p:nvPicPr>
          <p:cNvPr id="7" name="Picture 6"/>
          <p:cNvPicPr>
            <a:picLocks noChangeAspect="1"/>
          </p:cNvPicPr>
          <p:nvPr/>
        </p:nvPicPr>
        <p:blipFill>
          <a:blip r:embed="rId3"/>
          <a:stretch>
            <a:fillRect/>
          </a:stretch>
        </p:blipFill>
        <p:spPr>
          <a:xfrm>
            <a:off x="7005501" y="83133"/>
            <a:ext cx="5200650" cy="4419600"/>
          </a:xfrm>
          <a:prstGeom prst="rect">
            <a:avLst/>
          </a:prstGeom>
        </p:spPr>
      </p:pic>
      <p:sp>
        <p:nvSpPr>
          <p:cNvPr id="2" name="Title 1"/>
          <p:cNvSpPr>
            <a:spLocks noGrp="1"/>
          </p:cNvSpPr>
          <p:nvPr>
            <p:ph type="ctrTitle"/>
          </p:nvPr>
        </p:nvSpPr>
        <p:spPr>
          <a:xfrm>
            <a:off x="44962" y="4610044"/>
            <a:ext cx="12321311" cy="2119591"/>
          </a:xfrm>
        </p:spPr>
        <p:txBody>
          <a:bodyPr>
            <a:normAutofit/>
          </a:bodyPr>
          <a:lstStyle/>
          <a:p>
            <a:pPr algn="l"/>
            <a:r>
              <a:rPr lang="en-US" altLang="zh-HK" sz="4000" dirty="0" smtClean="0"/>
              <a:t>The </a:t>
            </a:r>
            <a:r>
              <a:rPr lang="en-US" altLang="zh-HK" sz="4000" dirty="0" err="1" smtClean="0"/>
              <a:t>Linc</a:t>
            </a:r>
            <a:r>
              <a:rPr lang="en-US" altLang="zh-HK" sz="4000" dirty="0" smtClean="0"/>
              <a:t> computer in the service of Chinese linguistics 1.</a:t>
            </a:r>
            <a:r>
              <a:rPr lang="en-US" altLang="zh-HK" sz="4800" dirty="0" smtClean="0"/>
              <a:t/>
            </a:r>
            <a:br>
              <a:rPr lang="en-US" altLang="zh-HK" sz="4800" dirty="0" smtClean="0"/>
            </a:br>
            <a:r>
              <a:rPr lang="en-US" altLang="zh-HK" sz="2400" dirty="0"/>
              <a:t>Streeter, Mary L. 1972. DOC 1971: a Chinese Dialect Dictionary on Computer. </a:t>
            </a:r>
            <a:r>
              <a:rPr lang="en-US" altLang="zh-HK" sz="2400" i="1" u="sng" dirty="0"/>
              <a:t>Computers and Humanities</a:t>
            </a:r>
            <a:r>
              <a:rPr lang="en-US" altLang="zh-HK" sz="2400" dirty="0"/>
              <a:t> 6.259-70</a:t>
            </a:r>
            <a:r>
              <a:rPr lang="en-US" altLang="zh-HK" sz="2400" dirty="0" smtClean="0"/>
              <a:t>.   </a:t>
            </a:r>
            <a:r>
              <a:rPr lang="en-US" altLang="zh-HK" sz="2000" dirty="0" smtClean="0"/>
              <a:t>Cheng</a:t>
            </a:r>
            <a:r>
              <a:rPr lang="en-US" altLang="zh-HK" sz="2000" dirty="0"/>
              <a:t>, Chin-</a:t>
            </a:r>
            <a:r>
              <a:rPr lang="en-US" altLang="zh-HK" sz="2000" dirty="0" err="1"/>
              <a:t>Chuan</a:t>
            </a:r>
            <a:r>
              <a:rPr lang="en-US" altLang="zh-HK" sz="2000" dirty="0"/>
              <a:t>. 1994. DOC: </a:t>
            </a:r>
            <a:r>
              <a:rPr lang="en-US" altLang="zh-HK" sz="2000" dirty="0" err="1"/>
              <a:t>lts</a:t>
            </a:r>
            <a:r>
              <a:rPr lang="en-US" altLang="zh-HK" sz="2000" dirty="0"/>
              <a:t> Birth and Life. </a:t>
            </a:r>
            <a:r>
              <a:rPr lang="en-US" altLang="zh-HK" sz="2000" i="1" u="sng" dirty="0"/>
              <a:t>IN HONOR OF WILLIAM S- Y. WANG: INTERDISCIPLINARY STUDIES ON LANGUAGE AND LANGUAGE CHANGE</a:t>
            </a:r>
            <a:r>
              <a:rPr lang="en-US" altLang="zh-HK" sz="2000" dirty="0"/>
              <a:t>, ed. by </a:t>
            </a:r>
            <a:r>
              <a:rPr lang="en-US" altLang="zh-HK" sz="2000" dirty="0" err="1"/>
              <a:t>M.Y</a:t>
            </a:r>
            <a:r>
              <a:rPr lang="en-US" altLang="zh-HK" sz="2000" dirty="0"/>
              <a:t>. Chen &amp; </a:t>
            </a:r>
            <a:r>
              <a:rPr lang="en-US" altLang="zh-HK" sz="2000" dirty="0" err="1"/>
              <a:t>O.J.L</a:t>
            </a:r>
            <a:r>
              <a:rPr lang="en-US" altLang="zh-HK" sz="2000" dirty="0"/>
              <a:t>. </a:t>
            </a:r>
            <a:r>
              <a:rPr lang="en-US" altLang="zh-HK" sz="2000" dirty="0" err="1"/>
              <a:t>Tzeng</a:t>
            </a:r>
            <a:r>
              <a:rPr lang="en-US" altLang="zh-HK" sz="2000" dirty="0" smtClean="0"/>
              <a:t>. </a:t>
            </a:r>
            <a:r>
              <a:rPr lang="en-US" altLang="zh-HK" sz="2000" dirty="0"/>
              <a:t>Pyramid Press</a:t>
            </a:r>
            <a:r>
              <a:rPr lang="en-US" altLang="zh-HK" sz="2000" dirty="0" smtClean="0"/>
              <a:t>.</a:t>
            </a:r>
            <a:endParaRPr lang="zh-HK" altLang="en-US" sz="44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2341" y="1325364"/>
            <a:ext cx="3593560" cy="3624959"/>
          </a:xfrm>
          <a:prstGeom prst="rect">
            <a:avLst/>
          </a:prstGeom>
          <a:scene3d>
            <a:camera prst="orthographicFront">
              <a:rot lat="0" lon="1200000" rev="21540000"/>
            </a:camera>
            <a:lightRig rig="threePt" dir="t"/>
          </a:scene3d>
        </p:spPr>
      </p:pic>
    </p:spTree>
    <p:extLst>
      <p:ext uri="{BB962C8B-B14F-4D97-AF65-F5344CB8AC3E}">
        <p14:creationId xmlns:p14="http://schemas.microsoft.com/office/powerpoint/2010/main" val="26302073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65131" y="585037"/>
            <a:ext cx="5162746" cy="2387600"/>
          </a:xfrm>
        </p:spPr>
        <p:txBody>
          <a:bodyPr>
            <a:noAutofit/>
          </a:bodyPr>
          <a:lstStyle/>
          <a:p>
            <a:r>
              <a:rPr lang="en-US" altLang="zh-CN" b="1" dirty="0" err="1" smtClean="0"/>
              <a:t>COLING</a:t>
            </a:r>
            <a:r>
              <a:rPr lang="en-US" altLang="zh-CN" b="1" dirty="0" smtClean="0"/>
              <a:t>,</a:t>
            </a:r>
            <a:br>
              <a:rPr lang="en-US" altLang="zh-CN" b="1" dirty="0" smtClean="0"/>
            </a:br>
            <a:r>
              <a:rPr lang="en-US" altLang="zh-CN" b="1" dirty="0" smtClean="0"/>
              <a:t>Stockholm</a:t>
            </a:r>
            <a:br>
              <a:rPr lang="en-US" altLang="zh-CN" b="1" dirty="0" smtClean="0"/>
            </a:br>
            <a:r>
              <a:rPr lang="en-US" altLang="zh-CN" b="1" dirty="0" smtClean="0"/>
              <a:t>1969</a:t>
            </a:r>
            <a:endParaRPr lang="zh-HK" altLang="en-US" b="1" dirty="0"/>
          </a:p>
        </p:txBody>
      </p:sp>
      <p:sp>
        <p:nvSpPr>
          <p:cNvPr id="3" name="Subtitle 2"/>
          <p:cNvSpPr>
            <a:spLocks noGrp="1"/>
          </p:cNvSpPr>
          <p:nvPr>
            <p:ph type="subTitle" idx="1"/>
          </p:nvPr>
        </p:nvSpPr>
        <p:spPr>
          <a:xfrm>
            <a:off x="6042580" y="3602038"/>
            <a:ext cx="6149420" cy="1655762"/>
          </a:xfrm>
        </p:spPr>
        <p:txBody>
          <a:bodyPr>
            <a:noAutofit/>
          </a:bodyPr>
          <a:lstStyle/>
          <a:p>
            <a:r>
              <a:rPr lang="en-US" altLang="zh-HK" sz="3600" dirty="0"/>
              <a:t>Wang, </a:t>
            </a:r>
            <a:r>
              <a:rPr lang="en-US" altLang="zh-HK" sz="3600" dirty="0" err="1"/>
              <a:t>W.S</a:t>
            </a:r>
            <a:r>
              <a:rPr lang="en-US" altLang="zh-HK" sz="3600" dirty="0"/>
              <a:t>-Y. 1970. </a:t>
            </a:r>
            <a:endParaRPr lang="en-US" altLang="zh-HK" sz="3600" dirty="0" smtClean="0"/>
          </a:p>
          <a:p>
            <a:r>
              <a:rPr lang="en-US" altLang="zh-HK" sz="4400" b="1" dirty="0" smtClean="0"/>
              <a:t>Project DOC: its methodological basis. </a:t>
            </a:r>
          </a:p>
          <a:p>
            <a:r>
              <a:rPr lang="en-US" altLang="zh-HK" sz="3200" i="1" u="sng" dirty="0" smtClean="0"/>
              <a:t>Journal of American Oriental Society</a:t>
            </a:r>
            <a:r>
              <a:rPr lang="en-US" altLang="zh-HK" sz="3600" dirty="0" smtClean="0"/>
              <a:t> </a:t>
            </a:r>
            <a:r>
              <a:rPr lang="en-US" altLang="zh-HK" sz="3600" dirty="0"/>
              <a:t>90.57-66. </a:t>
            </a:r>
            <a:endParaRPr lang="zh-HK" altLang="en-US" sz="3600" dirty="0"/>
          </a:p>
        </p:txBody>
      </p:sp>
      <p:pic>
        <p:nvPicPr>
          <p:cNvPr id="4" name="Picture 3" descr="coling"/>
          <p:cNvPicPr>
            <a:picLocks noChangeAspect="1" noChangeArrowheads="1"/>
          </p:cNvPicPr>
          <p:nvPr/>
        </p:nvPicPr>
        <p:blipFill>
          <a:blip r:embed="rId2" cstate="print"/>
          <a:srcRect/>
          <a:stretch>
            <a:fillRect/>
          </a:stretch>
        </p:blipFill>
        <p:spPr bwMode="auto">
          <a:xfrm>
            <a:off x="34567" y="12700"/>
            <a:ext cx="5257800" cy="6845300"/>
          </a:xfrm>
          <a:prstGeom prst="rect">
            <a:avLst/>
          </a:prstGeom>
          <a:noFill/>
        </p:spPr>
      </p:pic>
    </p:spTree>
    <p:extLst>
      <p:ext uri="{BB962C8B-B14F-4D97-AF65-F5344CB8AC3E}">
        <p14:creationId xmlns:p14="http://schemas.microsoft.com/office/powerpoint/2010/main" val="12474941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6200000">
            <a:off x="1933570" y="-478739"/>
            <a:ext cx="4712717" cy="6192696"/>
          </a:xfrm>
          <a:prstGeom prst="rect">
            <a:avLst/>
          </a:prstGeom>
        </p:spPr>
      </p:pic>
      <p:pic>
        <p:nvPicPr>
          <p:cNvPr id="5" name="Picture 4"/>
          <p:cNvPicPr>
            <a:picLocks noChangeAspect="1"/>
          </p:cNvPicPr>
          <p:nvPr/>
        </p:nvPicPr>
        <p:blipFill>
          <a:blip r:embed="rId3"/>
          <a:stretch>
            <a:fillRect/>
          </a:stretch>
        </p:blipFill>
        <p:spPr>
          <a:xfrm rot="16200000">
            <a:off x="8989726" y="-628506"/>
            <a:ext cx="1952625" cy="4143375"/>
          </a:xfrm>
          <a:prstGeom prst="rect">
            <a:avLst/>
          </a:prstGeom>
        </p:spPr>
      </p:pic>
      <p:pic>
        <p:nvPicPr>
          <p:cNvPr id="6" name="Picture 5"/>
          <p:cNvPicPr>
            <a:picLocks noChangeAspect="1"/>
          </p:cNvPicPr>
          <p:nvPr/>
        </p:nvPicPr>
        <p:blipFill>
          <a:blip r:embed="rId4"/>
          <a:stretch>
            <a:fillRect/>
          </a:stretch>
        </p:blipFill>
        <p:spPr>
          <a:xfrm rot="16200000">
            <a:off x="8990659" y="1971645"/>
            <a:ext cx="1947006" cy="4082331"/>
          </a:xfrm>
          <a:prstGeom prst="rect">
            <a:avLst/>
          </a:prstGeom>
        </p:spPr>
      </p:pic>
      <p:sp>
        <p:nvSpPr>
          <p:cNvPr id="7" name="TextBox 6"/>
          <p:cNvSpPr txBox="1"/>
          <p:nvPr/>
        </p:nvSpPr>
        <p:spPr>
          <a:xfrm>
            <a:off x="99982" y="5157850"/>
            <a:ext cx="12213152" cy="1692771"/>
          </a:xfrm>
          <a:prstGeom prst="rect">
            <a:avLst/>
          </a:prstGeom>
          <a:noFill/>
        </p:spPr>
        <p:txBody>
          <a:bodyPr wrap="none" rtlCol="0">
            <a:spAutoFit/>
          </a:bodyPr>
          <a:lstStyle/>
          <a:p>
            <a:r>
              <a:rPr lang="en-US" altLang="zh-HK" sz="4000" dirty="0"/>
              <a:t>The </a:t>
            </a:r>
            <a:r>
              <a:rPr lang="en-US" altLang="zh-HK" sz="4000" dirty="0" err="1"/>
              <a:t>Linc</a:t>
            </a:r>
            <a:r>
              <a:rPr lang="en-US" altLang="zh-HK" sz="4000" dirty="0"/>
              <a:t> computer in the service of Chinese linguistics </a:t>
            </a:r>
            <a:r>
              <a:rPr lang="en-US" altLang="zh-HK" sz="4000" dirty="0" smtClean="0"/>
              <a:t>2.</a:t>
            </a:r>
          </a:p>
          <a:p>
            <a:r>
              <a:rPr lang="en-US" altLang="zh-HK" sz="3200" dirty="0"/>
              <a:t>Wang, </a:t>
            </a:r>
            <a:r>
              <a:rPr lang="en-US" altLang="zh-HK" sz="3200" dirty="0" err="1"/>
              <a:t>W.S</a:t>
            </a:r>
            <a:r>
              <a:rPr lang="en-US" altLang="zh-HK" sz="3200" dirty="0"/>
              <a:t>-Y. 1974. </a:t>
            </a:r>
            <a:r>
              <a:rPr lang="zh-CN" altLang="en-US" sz="3200" b="1" dirty="0" smtClean="0"/>
              <a:t>语言研究讲话</a:t>
            </a:r>
            <a:r>
              <a:rPr lang="en-US" altLang="zh-HK" sz="3200" dirty="0" smtClean="0"/>
              <a:t>. </a:t>
            </a:r>
            <a:r>
              <a:rPr lang="en-US" altLang="zh-HK" sz="3200" i="1" u="sng" dirty="0"/>
              <a:t>Journal of Chinese Linguistics</a:t>
            </a:r>
            <a:r>
              <a:rPr lang="en-US" altLang="zh-HK" sz="3200" dirty="0"/>
              <a:t> 2.1-24.</a:t>
            </a:r>
          </a:p>
          <a:p>
            <a:endParaRPr lang="zh-HK" altLang="en-US" sz="3200" dirty="0"/>
          </a:p>
        </p:txBody>
      </p:sp>
    </p:spTree>
    <p:extLst>
      <p:ext uri="{BB962C8B-B14F-4D97-AF65-F5344CB8AC3E}">
        <p14:creationId xmlns:p14="http://schemas.microsoft.com/office/powerpoint/2010/main" val="24192105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8175" y="6102169"/>
            <a:ext cx="9144000" cy="495401"/>
          </a:xfrm>
        </p:spPr>
        <p:txBody>
          <a:bodyPr/>
          <a:lstStyle/>
          <a:p>
            <a:pPr algn="l"/>
            <a:r>
              <a:rPr lang="en-US" dirty="0" err="1" smtClean="0"/>
              <a:t>zhong</a:t>
            </a:r>
            <a:r>
              <a:rPr lang="en-US" dirty="0" smtClean="0"/>
              <a:t>      </a:t>
            </a:r>
            <a:r>
              <a:rPr lang="en-US" dirty="0" err="1" smtClean="0"/>
              <a:t>guo</a:t>
            </a:r>
            <a:r>
              <a:rPr lang="en-US" dirty="0" smtClean="0"/>
              <a:t>             </a:t>
            </a:r>
            <a:r>
              <a:rPr lang="en-US" dirty="0" err="1" smtClean="0"/>
              <a:t>ji</a:t>
            </a:r>
            <a:r>
              <a:rPr lang="en-US" dirty="0" smtClean="0"/>
              <a:t>              </a:t>
            </a:r>
            <a:r>
              <a:rPr lang="en-US" dirty="0" err="1" smtClean="0"/>
              <a:t>suan</a:t>
            </a:r>
            <a:r>
              <a:rPr lang="en-US" dirty="0" smtClean="0"/>
              <a:t>              </a:t>
            </a:r>
            <a:r>
              <a:rPr lang="en-US" dirty="0" err="1" smtClean="0"/>
              <a:t>yu</a:t>
            </a:r>
            <a:r>
              <a:rPr lang="en-US" dirty="0" smtClean="0"/>
              <a:t>        </a:t>
            </a:r>
            <a:r>
              <a:rPr lang="en-US" dirty="0" err="1" smtClean="0"/>
              <a:t>yan</a:t>
            </a:r>
            <a:r>
              <a:rPr lang="en-US" dirty="0" smtClean="0"/>
              <a:t>            </a:t>
            </a:r>
            <a:r>
              <a:rPr lang="en-US" dirty="0" err="1" smtClean="0"/>
              <a:t>xue</a:t>
            </a:r>
            <a:r>
              <a:rPr lang="en-US" dirty="0" smtClean="0"/>
              <a:t>            hui</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94" y="-4500"/>
            <a:ext cx="12259572" cy="5953095"/>
          </a:xfrm>
          <a:prstGeom prst="rect">
            <a:avLst/>
          </a:prstGeom>
        </p:spPr>
      </p:pic>
      <p:sp>
        <p:nvSpPr>
          <p:cNvPr id="2" name="TextBox 1"/>
          <p:cNvSpPr txBox="1"/>
          <p:nvPr/>
        </p:nvSpPr>
        <p:spPr>
          <a:xfrm>
            <a:off x="1706336" y="1265464"/>
            <a:ext cx="415498" cy="369332"/>
          </a:xfrm>
          <a:prstGeom prst="rect">
            <a:avLst/>
          </a:prstGeom>
          <a:noFill/>
        </p:spPr>
        <p:txBody>
          <a:bodyPr wrap="none" rtlCol="0">
            <a:spAutoFit/>
          </a:bodyPr>
          <a:lstStyle/>
          <a:p>
            <a:r>
              <a:rPr lang="zh-CN" altLang="en-US" b="1" dirty="0" smtClean="0">
                <a:solidFill>
                  <a:schemeClr val="bg1"/>
                </a:solidFill>
              </a:rPr>
              <a:t>中</a:t>
            </a:r>
            <a:endParaRPr lang="zh-HK" altLang="en-US" b="1" dirty="0"/>
          </a:p>
        </p:txBody>
      </p:sp>
      <p:sp>
        <p:nvSpPr>
          <p:cNvPr id="6" name="TextBox 5"/>
          <p:cNvSpPr txBox="1"/>
          <p:nvPr/>
        </p:nvSpPr>
        <p:spPr>
          <a:xfrm>
            <a:off x="5614310" y="1336220"/>
            <a:ext cx="415498" cy="369332"/>
          </a:xfrm>
          <a:prstGeom prst="rect">
            <a:avLst/>
          </a:prstGeom>
          <a:noFill/>
        </p:spPr>
        <p:txBody>
          <a:bodyPr wrap="none" rtlCol="0">
            <a:spAutoFit/>
          </a:bodyPr>
          <a:lstStyle/>
          <a:p>
            <a:r>
              <a:rPr lang="zh-CN" altLang="en-US" b="1" dirty="0" smtClean="0">
                <a:solidFill>
                  <a:schemeClr val="bg1"/>
                </a:solidFill>
              </a:rPr>
              <a:t>算</a:t>
            </a:r>
            <a:endParaRPr lang="zh-HK" altLang="en-US" b="1" dirty="0"/>
          </a:p>
        </p:txBody>
      </p:sp>
      <p:sp>
        <p:nvSpPr>
          <p:cNvPr id="8" name="TextBox 7"/>
          <p:cNvSpPr txBox="1"/>
          <p:nvPr/>
        </p:nvSpPr>
        <p:spPr>
          <a:xfrm>
            <a:off x="2963636" y="1289174"/>
            <a:ext cx="383721" cy="369332"/>
          </a:xfrm>
          <a:prstGeom prst="rect">
            <a:avLst/>
          </a:prstGeom>
          <a:noFill/>
        </p:spPr>
        <p:txBody>
          <a:bodyPr wrap="square" rtlCol="0">
            <a:spAutoFit/>
          </a:bodyPr>
          <a:lstStyle/>
          <a:p>
            <a:r>
              <a:rPr lang="zh-CN" altLang="en-US" b="1" dirty="0" smtClean="0">
                <a:solidFill>
                  <a:schemeClr val="bg1"/>
                </a:solidFill>
              </a:rPr>
              <a:t>国</a:t>
            </a:r>
            <a:endParaRPr lang="zh-HK" altLang="en-US" b="1" dirty="0"/>
          </a:p>
        </p:txBody>
      </p:sp>
      <p:sp>
        <p:nvSpPr>
          <p:cNvPr id="9" name="TextBox 8"/>
          <p:cNvSpPr txBox="1"/>
          <p:nvPr/>
        </p:nvSpPr>
        <p:spPr>
          <a:xfrm>
            <a:off x="2315936" y="1875064"/>
            <a:ext cx="415498" cy="369332"/>
          </a:xfrm>
          <a:prstGeom prst="rect">
            <a:avLst/>
          </a:prstGeom>
          <a:noFill/>
        </p:spPr>
        <p:txBody>
          <a:bodyPr wrap="none" rtlCol="0">
            <a:spAutoFit/>
          </a:bodyPr>
          <a:lstStyle/>
          <a:p>
            <a:r>
              <a:rPr lang="zh-CN" altLang="en-US" dirty="0" smtClean="0">
                <a:solidFill>
                  <a:schemeClr val="bg1"/>
                </a:solidFill>
              </a:rPr>
              <a:t>中</a:t>
            </a:r>
            <a:endParaRPr lang="zh-HK" altLang="en-US" dirty="0"/>
          </a:p>
        </p:txBody>
      </p:sp>
      <p:sp>
        <p:nvSpPr>
          <p:cNvPr id="10" name="TextBox 9"/>
          <p:cNvSpPr txBox="1"/>
          <p:nvPr/>
        </p:nvSpPr>
        <p:spPr>
          <a:xfrm>
            <a:off x="2468336" y="2027464"/>
            <a:ext cx="415498" cy="369332"/>
          </a:xfrm>
          <a:prstGeom prst="rect">
            <a:avLst/>
          </a:prstGeom>
          <a:noFill/>
        </p:spPr>
        <p:txBody>
          <a:bodyPr wrap="none" rtlCol="0">
            <a:spAutoFit/>
          </a:bodyPr>
          <a:lstStyle/>
          <a:p>
            <a:r>
              <a:rPr lang="zh-CN" altLang="en-US" dirty="0" smtClean="0">
                <a:solidFill>
                  <a:schemeClr val="bg1"/>
                </a:solidFill>
              </a:rPr>
              <a:t>中</a:t>
            </a:r>
            <a:endParaRPr lang="zh-HK" altLang="en-US" dirty="0"/>
          </a:p>
        </p:txBody>
      </p:sp>
      <p:sp>
        <p:nvSpPr>
          <p:cNvPr id="12" name="TextBox 11"/>
          <p:cNvSpPr txBox="1"/>
          <p:nvPr/>
        </p:nvSpPr>
        <p:spPr>
          <a:xfrm>
            <a:off x="4386940" y="1300842"/>
            <a:ext cx="415498" cy="369332"/>
          </a:xfrm>
          <a:prstGeom prst="rect">
            <a:avLst/>
          </a:prstGeom>
          <a:noFill/>
        </p:spPr>
        <p:txBody>
          <a:bodyPr wrap="none" rtlCol="0">
            <a:spAutoFit/>
          </a:bodyPr>
          <a:lstStyle/>
          <a:p>
            <a:r>
              <a:rPr lang="zh-CN" altLang="en-US" b="1" dirty="0" smtClean="0">
                <a:solidFill>
                  <a:schemeClr val="bg1"/>
                </a:solidFill>
              </a:rPr>
              <a:t>计</a:t>
            </a:r>
            <a:endParaRPr lang="zh-HK" altLang="en-US" b="1" dirty="0"/>
          </a:p>
        </p:txBody>
      </p:sp>
      <p:sp>
        <p:nvSpPr>
          <p:cNvPr id="13" name="TextBox 12"/>
          <p:cNvSpPr txBox="1"/>
          <p:nvPr/>
        </p:nvSpPr>
        <p:spPr>
          <a:xfrm>
            <a:off x="7603677" y="1325334"/>
            <a:ext cx="415498" cy="369332"/>
          </a:xfrm>
          <a:prstGeom prst="rect">
            <a:avLst/>
          </a:prstGeom>
          <a:noFill/>
        </p:spPr>
        <p:txBody>
          <a:bodyPr wrap="none" rtlCol="0">
            <a:spAutoFit/>
          </a:bodyPr>
          <a:lstStyle/>
          <a:p>
            <a:r>
              <a:rPr lang="zh-CN" altLang="en-US" b="1" dirty="0" smtClean="0">
                <a:solidFill>
                  <a:schemeClr val="bg1"/>
                </a:solidFill>
              </a:rPr>
              <a:t>言</a:t>
            </a:r>
            <a:endParaRPr lang="zh-HK" altLang="en-US" b="1" dirty="0"/>
          </a:p>
        </p:txBody>
      </p:sp>
      <p:sp>
        <p:nvSpPr>
          <p:cNvPr id="14" name="TextBox 13"/>
          <p:cNvSpPr txBox="1"/>
          <p:nvPr/>
        </p:nvSpPr>
        <p:spPr>
          <a:xfrm>
            <a:off x="9119512" y="1363439"/>
            <a:ext cx="415498" cy="369332"/>
          </a:xfrm>
          <a:prstGeom prst="rect">
            <a:avLst/>
          </a:prstGeom>
          <a:noFill/>
        </p:spPr>
        <p:txBody>
          <a:bodyPr wrap="none" rtlCol="0">
            <a:spAutoFit/>
          </a:bodyPr>
          <a:lstStyle/>
          <a:p>
            <a:r>
              <a:rPr lang="zh-CN" altLang="en-US" b="1" dirty="0" smtClean="0">
                <a:solidFill>
                  <a:schemeClr val="bg1"/>
                </a:solidFill>
              </a:rPr>
              <a:t>学</a:t>
            </a:r>
            <a:endParaRPr lang="zh-HK" altLang="en-US" b="1" dirty="0"/>
          </a:p>
        </p:txBody>
      </p:sp>
      <p:sp>
        <p:nvSpPr>
          <p:cNvPr id="15" name="TextBox 14"/>
          <p:cNvSpPr txBox="1"/>
          <p:nvPr/>
        </p:nvSpPr>
        <p:spPr>
          <a:xfrm>
            <a:off x="10096509" y="1344381"/>
            <a:ext cx="415498" cy="369332"/>
          </a:xfrm>
          <a:prstGeom prst="rect">
            <a:avLst/>
          </a:prstGeom>
          <a:noFill/>
        </p:spPr>
        <p:txBody>
          <a:bodyPr wrap="none" rtlCol="0">
            <a:spAutoFit/>
          </a:bodyPr>
          <a:lstStyle/>
          <a:p>
            <a:r>
              <a:rPr lang="zh-CN" altLang="en-US" b="1" dirty="0" smtClean="0">
                <a:solidFill>
                  <a:schemeClr val="bg1"/>
                </a:solidFill>
              </a:rPr>
              <a:t>会</a:t>
            </a:r>
            <a:endParaRPr lang="zh-HK" altLang="en-US" b="1" dirty="0"/>
          </a:p>
        </p:txBody>
      </p:sp>
      <p:sp>
        <p:nvSpPr>
          <p:cNvPr id="4" name="Rectangle 3"/>
          <p:cNvSpPr/>
          <p:nvPr/>
        </p:nvSpPr>
        <p:spPr>
          <a:xfrm>
            <a:off x="6606708" y="1350220"/>
            <a:ext cx="415498" cy="369332"/>
          </a:xfrm>
          <a:prstGeom prst="rect">
            <a:avLst/>
          </a:prstGeom>
        </p:spPr>
        <p:txBody>
          <a:bodyPr wrap="none">
            <a:spAutoFit/>
          </a:bodyPr>
          <a:lstStyle/>
          <a:p>
            <a:r>
              <a:rPr lang="zh-CN" altLang="en-US" b="1" dirty="0" smtClean="0">
                <a:solidFill>
                  <a:schemeClr val="bg1"/>
                </a:solidFill>
              </a:rPr>
              <a:t>语</a:t>
            </a:r>
            <a:endParaRPr lang="zh-HK" altLang="en-US" b="1" dirty="0"/>
          </a:p>
        </p:txBody>
      </p:sp>
    </p:spTree>
    <p:extLst>
      <p:ext uri="{BB962C8B-B14F-4D97-AF65-F5344CB8AC3E}">
        <p14:creationId xmlns:p14="http://schemas.microsoft.com/office/powerpoint/2010/main" val="1717843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33"/>
          <p:cNvPicPr>
            <a:picLocks noChangeAspect="1" noChangeArrowheads="1"/>
          </p:cNvPicPr>
          <p:nvPr/>
        </p:nvPicPr>
        <p:blipFill>
          <a:blip r:embed="rId2" cstate="print"/>
          <a:srcRect/>
          <a:stretch>
            <a:fillRect/>
          </a:stretch>
        </p:blipFill>
        <p:spPr bwMode="auto">
          <a:xfrm>
            <a:off x="5142012" y="142500"/>
            <a:ext cx="6324600" cy="5919851"/>
          </a:xfrm>
          <a:prstGeom prst="rect">
            <a:avLst/>
          </a:prstGeom>
          <a:noFill/>
          <a:ln w="9525">
            <a:noFill/>
            <a:miter lim="800000"/>
            <a:headEnd/>
            <a:tailEnd/>
          </a:ln>
        </p:spPr>
      </p:pic>
      <p:sp>
        <p:nvSpPr>
          <p:cNvPr id="49155" name="Text Box 3"/>
          <p:cNvSpPr txBox="1">
            <a:spLocks noChangeArrowheads="1"/>
          </p:cNvSpPr>
          <p:nvPr/>
        </p:nvSpPr>
        <p:spPr bwMode="auto">
          <a:xfrm>
            <a:off x="1217304" y="4215741"/>
            <a:ext cx="5073650" cy="1066800"/>
          </a:xfrm>
          <a:prstGeom prst="rect">
            <a:avLst/>
          </a:prstGeom>
          <a:noFill/>
          <a:ln w="9525">
            <a:noFill/>
            <a:miter lim="800000"/>
            <a:headEnd/>
            <a:tailEnd/>
          </a:ln>
        </p:spPr>
        <p:txBody>
          <a:bodyPr wrap="none">
            <a:spAutoFit/>
          </a:bodyPr>
          <a:lstStyle/>
          <a:p>
            <a:pPr eaLnBrk="0" hangingPunct="0"/>
            <a:r>
              <a:rPr lang="en-US" altLang="zh-TW" sz="3200" b="1" dirty="0" err="1" smtClean="0">
                <a:latin typeface="Courier New" pitchFamily="49" charset="0"/>
                <a:cs typeface="Arial" charset="0"/>
              </a:rPr>
              <a:t>W.S-Y.Wang.Feb.1973</a:t>
            </a:r>
            <a:r>
              <a:rPr lang="en-US" altLang="zh-TW" sz="3200" b="1" dirty="0">
                <a:latin typeface="Courier New" pitchFamily="49" charset="0"/>
                <a:cs typeface="Arial" charset="0"/>
              </a:rPr>
              <a:t>.</a:t>
            </a:r>
          </a:p>
          <a:p>
            <a:pPr eaLnBrk="0" hangingPunct="0"/>
            <a:r>
              <a:rPr lang="en-US" altLang="zh-TW" sz="3200" b="1" i="1" u="sng" dirty="0">
                <a:latin typeface="Courier New" pitchFamily="49" charset="0"/>
                <a:cs typeface="Arial" charset="0"/>
              </a:rPr>
              <a:t>Scientific American</a:t>
            </a:r>
            <a:r>
              <a:rPr lang="en-US" altLang="zh-TW" sz="3200" b="1" dirty="0">
                <a:latin typeface="Courier New" pitchFamily="49" charset="0"/>
                <a:cs typeface="Arial" charset="0"/>
              </a:rPr>
              <a:t>.</a:t>
            </a:r>
          </a:p>
        </p:txBody>
      </p:sp>
    </p:spTree>
    <p:extLst>
      <p:ext uri="{BB962C8B-B14F-4D97-AF65-F5344CB8AC3E}">
        <p14:creationId xmlns:p14="http://schemas.microsoft.com/office/powerpoint/2010/main" val="174843228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7704" y="3158835"/>
            <a:ext cx="4734295" cy="1690688"/>
          </a:xfrm>
        </p:spPr>
        <p:txBody>
          <a:bodyPr>
            <a:normAutofit fontScale="90000"/>
          </a:bodyPr>
          <a:lstStyle/>
          <a:p>
            <a:r>
              <a:rPr lang="en-US" altLang="zh-HK" sz="4000" b="1" dirty="0" smtClean="0"/>
              <a:t>Computer translation from Chinese to English:</a:t>
            </a:r>
            <a:br>
              <a:rPr lang="en-US" altLang="zh-HK" sz="4000" b="1" dirty="0" smtClean="0"/>
            </a:br>
            <a:r>
              <a:rPr lang="en-US" altLang="zh-HK" sz="3600" dirty="0"/>
              <a:t/>
            </a:r>
            <a:br>
              <a:rPr lang="en-US" altLang="zh-HK" sz="3600" dirty="0"/>
            </a:br>
            <a:r>
              <a:rPr lang="en-US" altLang="zh-HK" sz="3200" dirty="0"/>
              <a:t>Wang, </a:t>
            </a:r>
            <a:r>
              <a:rPr lang="en-US" altLang="zh-HK" sz="3200" dirty="0" err="1"/>
              <a:t>W.S</a:t>
            </a:r>
            <a:r>
              <a:rPr lang="en-US" altLang="zh-HK" sz="3200" dirty="0"/>
              <a:t>-Y. 1973. The Chinese language. </a:t>
            </a:r>
            <a:r>
              <a:rPr lang="en-US" altLang="zh-HK" sz="3200" i="1" u="sng" dirty="0"/>
              <a:t>Scientific American</a:t>
            </a:r>
            <a:r>
              <a:rPr lang="en-US" altLang="zh-HK" sz="3200" dirty="0"/>
              <a:t> 228.53-62. February issue. Follow-up discussion in May 1973, 228.8-9</a:t>
            </a:r>
            <a:r>
              <a:rPr lang="en-US" altLang="zh-HK" sz="3200" dirty="0" smtClean="0"/>
              <a:t>.</a:t>
            </a:r>
            <a:br>
              <a:rPr lang="en-US" altLang="zh-HK" sz="3200" dirty="0" smtClean="0"/>
            </a:br>
            <a:r>
              <a:rPr lang="en-US" altLang="zh-HK" sz="3200" dirty="0"/>
              <a:t/>
            </a:r>
            <a:br>
              <a:rPr lang="en-US" altLang="zh-HK" sz="3200" dirty="0"/>
            </a:br>
            <a:r>
              <a:rPr lang="en-US" altLang="zh-HK" sz="3200" dirty="0"/>
              <a:t>Wang, </a:t>
            </a:r>
            <a:r>
              <a:rPr lang="en-US" altLang="zh-HK" sz="3200" dirty="0" err="1"/>
              <a:t>W.S</a:t>
            </a:r>
            <a:r>
              <a:rPr lang="en-US" altLang="zh-HK" sz="3200" dirty="0"/>
              <a:t>-Y., S.W. Chan &amp; </a:t>
            </a:r>
            <a:r>
              <a:rPr lang="en-US" altLang="zh-HK" sz="3200" dirty="0" err="1"/>
              <a:t>B.K</a:t>
            </a:r>
            <a:r>
              <a:rPr lang="en-US" altLang="zh-HK" sz="3200" dirty="0"/>
              <a:t>. </a:t>
            </a:r>
            <a:r>
              <a:rPr lang="en-US" altLang="zh-HK" sz="3200" dirty="0" err="1"/>
              <a:t>T'sou</a:t>
            </a:r>
            <a:r>
              <a:rPr lang="en-US" altLang="zh-HK" sz="3200" dirty="0"/>
              <a:t>. 1973. Chinese linguistics and the computer. </a:t>
            </a:r>
            <a:r>
              <a:rPr lang="en-US" altLang="zh-HK" sz="3200" i="1" u="sng" dirty="0"/>
              <a:t>Linguistics</a:t>
            </a:r>
            <a:r>
              <a:rPr lang="en-US" altLang="zh-HK" sz="3200" dirty="0"/>
              <a:t> 118.89-117.</a:t>
            </a:r>
            <a:r>
              <a:rPr lang="en-US" altLang="zh-HK" sz="3600" dirty="0" smtClean="0"/>
              <a:t/>
            </a:r>
            <a:br>
              <a:rPr lang="en-US" altLang="zh-HK" sz="3600" dirty="0" smtClean="0"/>
            </a:br>
            <a:r>
              <a:rPr lang="en-US" altLang="zh-HK" sz="3600" dirty="0"/>
              <a:t/>
            </a:r>
            <a:br>
              <a:rPr lang="en-US" altLang="zh-HK" sz="3600" dirty="0"/>
            </a:br>
            <a:r>
              <a:rPr lang="en-US" altLang="zh-HK" sz="3600" dirty="0" smtClean="0"/>
              <a:t/>
            </a:r>
            <a:br>
              <a:rPr lang="en-US" altLang="zh-HK" sz="3600" dirty="0" smtClean="0"/>
            </a:br>
            <a:endParaRPr lang="zh-HK" altLang="en-US" sz="3600" dirty="0"/>
          </a:p>
        </p:txBody>
      </p:sp>
      <p:pic>
        <p:nvPicPr>
          <p:cNvPr id="4" name="Picture 3"/>
          <p:cNvPicPr>
            <a:picLocks noChangeAspect="1"/>
          </p:cNvPicPr>
          <p:nvPr/>
        </p:nvPicPr>
        <p:blipFill>
          <a:blip r:embed="rId2"/>
          <a:stretch>
            <a:fillRect/>
          </a:stretch>
        </p:blipFill>
        <p:spPr>
          <a:xfrm>
            <a:off x="-3073" y="0"/>
            <a:ext cx="7566896" cy="6858000"/>
          </a:xfrm>
          <a:prstGeom prst="rect">
            <a:avLst/>
          </a:prstGeom>
        </p:spPr>
      </p:pic>
    </p:spTree>
    <p:extLst>
      <p:ext uri="{BB962C8B-B14F-4D97-AF65-F5344CB8AC3E}">
        <p14:creationId xmlns:p14="http://schemas.microsoft.com/office/powerpoint/2010/main" val="2700708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a:xfrm>
            <a:off x="164276" y="49007"/>
            <a:ext cx="8229600" cy="703262"/>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dirty="0" err="1">
                <a:solidFill>
                  <a:srgbClr val="000000"/>
                </a:solidFill>
                <a:ea typeface="SimSun" pitchFamily="2" charset="-122"/>
              </a:rPr>
              <a:t>赵元任，语言问题。1980：149</a:t>
            </a:r>
            <a:r>
              <a:rPr lang="en-US" dirty="0" smtClean="0">
                <a:solidFill>
                  <a:srgbClr val="000000"/>
                </a:solidFill>
                <a:ea typeface="SimSun" pitchFamily="2" charset="-122"/>
              </a:rPr>
              <a:t> </a:t>
            </a:r>
          </a:p>
        </p:txBody>
      </p:sp>
      <p:sp>
        <p:nvSpPr>
          <p:cNvPr id="34819" name="Rectangle 2"/>
          <p:cNvSpPr>
            <a:spLocks noGrp="1" noChangeArrowheads="1"/>
          </p:cNvSpPr>
          <p:nvPr>
            <p:ph type="body" idx="1"/>
          </p:nvPr>
        </p:nvSpPr>
        <p:spPr>
          <a:xfrm>
            <a:off x="1524000" y="884716"/>
            <a:ext cx="9144000" cy="4138550"/>
          </a:xfrm>
        </p:spPr>
        <p:txBody>
          <a:bodyPr/>
          <a:lstStyle/>
          <a:p>
            <a:pPr indent="-334963">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a:ea typeface="SimSun" pitchFamily="2" charset="-122"/>
              </a:rPr>
              <a:t>  </a:t>
            </a:r>
            <a:r>
              <a:rPr lang="en-US" sz="4000" dirty="0" err="1">
                <a:ea typeface="SimSun" pitchFamily="2" charset="-122"/>
              </a:rPr>
              <a:t>施氏食狮史</a:t>
            </a:r>
            <a:endParaRPr lang="en-US" sz="4000" dirty="0">
              <a:ea typeface="SimSun" pitchFamily="2" charset="-122"/>
            </a:endParaRPr>
          </a:p>
          <a:p>
            <a:pPr indent="-334963">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800" dirty="0">
              <a:ea typeface="SimSun" pitchFamily="2" charset="-122"/>
            </a:endParaRPr>
          </a:p>
          <a:p>
            <a:pPr indent="-334963">
              <a:spcBef>
                <a:spcPts val="900"/>
              </a:spcBef>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ea typeface="SimSun" pitchFamily="2" charset="-122"/>
              </a:rPr>
              <a:t>   </a:t>
            </a:r>
            <a:r>
              <a:rPr lang="en-US" sz="3600" dirty="0">
                <a:ea typeface="SimSun" pitchFamily="2" charset="-122"/>
              </a:rPr>
              <a:t>石室诗士施氏，嗜狮，誓食十狮。氏时时适市视狮。十时，适十狮适市。是时，适施氏适市。氏视是十狮，恃矢势，使是十狮逝世。氏拾是十狮尸，适石室。石室湿，氏使侍拭石室。石室拭，氏始试食十狮尸。食时，始识是十狮尸，实十石狮尸。试释是事。</a:t>
            </a:r>
          </a:p>
        </p:txBody>
      </p:sp>
      <p:sp>
        <p:nvSpPr>
          <p:cNvPr id="2" name="TextBox 1"/>
          <p:cNvSpPr txBox="1"/>
          <p:nvPr/>
        </p:nvSpPr>
        <p:spPr>
          <a:xfrm>
            <a:off x="1840675" y="5949538"/>
            <a:ext cx="184731" cy="369332"/>
          </a:xfrm>
          <a:prstGeom prst="rect">
            <a:avLst/>
          </a:prstGeom>
          <a:noFill/>
        </p:spPr>
        <p:txBody>
          <a:bodyPr wrap="none" rtlCol="0">
            <a:spAutoFit/>
          </a:bodyPr>
          <a:lstStyle/>
          <a:p>
            <a:endParaRPr lang="zh-HK" altLang="en-US" dirty="0"/>
          </a:p>
        </p:txBody>
      </p:sp>
      <p:sp>
        <p:nvSpPr>
          <p:cNvPr id="3" name="TextBox 2"/>
          <p:cNvSpPr txBox="1"/>
          <p:nvPr/>
        </p:nvSpPr>
        <p:spPr>
          <a:xfrm>
            <a:off x="59380" y="5213272"/>
            <a:ext cx="12132620" cy="1477328"/>
          </a:xfrm>
          <a:prstGeom prst="rect">
            <a:avLst/>
          </a:prstGeom>
          <a:noFill/>
        </p:spPr>
        <p:txBody>
          <a:bodyPr wrap="square" rtlCol="0">
            <a:spAutoFit/>
          </a:bodyPr>
          <a:lstStyle/>
          <a:p>
            <a:r>
              <a:rPr lang="zh-CN" altLang="en-US" dirty="0"/>
              <a:t>“</a:t>
            </a:r>
            <a:r>
              <a:rPr lang="en-US" altLang="zh-HK" dirty="0"/>
              <a:t>Stone house poet Mr. Shih was fond of lions and resolved to eat ten lions.  The gentleman from time to time </a:t>
            </a:r>
            <a:r>
              <a:rPr lang="en-US" altLang="zh-HK" dirty="0" smtClean="0"/>
              <a:t>went </a:t>
            </a:r>
            <a:r>
              <a:rPr lang="en-US" altLang="zh-HK" dirty="0"/>
              <a:t>to the market to look for lions.  When at ten o‘clock he went to the market, it happened that ten big lions </a:t>
            </a:r>
            <a:r>
              <a:rPr lang="en-US" altLang="zh-HK" dirty="0" smtClean="0"/>
              <a:t>went </a:t>
            </a:r>
            <a:r>
              <a:rPr lang="en-US" altLang="zh-HK" dirty="0"/>
              <a:t>to the market.  Thereupon, the gentleman looked at the ten lions and , relying on the momenta of ten stone </a:t>
            </a:r>
            <a:r>
              <a:rPr lang="en-US" altLang="zh-HK" dirty="0" smtClean="0"/>
              <a:t>arrows</a:t>
            </a:r>
            <a:r>
              <a:rPr lang="en-US" altLang="zh-HK" dirty="0"/>
              <a:t>, caused the ten lions to depart from this world. </a:t>
            </a:r>
            <a:r>
              <a:rPr lang="en-US" altLang="zh-HK" dirty="0" smtClean="0"/>
              <a:t>…</a:t>
            </a:r>
            <a:r>
              <a:rPr lang="zh-CN" altLang="en-US" dirty="0" smtClean="0"/>
              <a:t>”       </a:t>
            </a:r>
            <a:r>
              <a:rPr lang="en-US" altLang="zh-CN" i="1" dirty="0" smtClean="0"/>
              <a:t>English translation from </a:t>
            </a:r>
            <a:r>
              <a:rPr lang="en-US" altLang="zh-HK" i="1" dirty="0" smtClean="0"/>
              <a:t>Chao</a:t>
            </a:r>
            <a:r>
              <a:rPr lang="en-US" altLang="zh-HK" i="1" dirty="0"/>
              <a:t>, </a:t>
            </a:r>
            <a:r>
              <a:rPr lang="en-US" altLang="zh-HK" i="1" dirty="0" err="1"/>
              <a:t>Y.R</a:t>
            </a:r>
            <a:r>
              <a:rPr lang="en-US" altLang="zh-HK" i="1" dirty="0"/>
              <a:t>. 1955. Meaning in language and how it is acquired. </a:t>
            </a:r>
            <a:r>
              <a:rPr lang="en-US" altLang="zh-HK" i="1" dirty="0" smtClean="0"/>
              <a:t> </a:t>
            </a:r>
            <a:r>
              <a:rPr lang="en-US" altLang="zh-HK" i="1" u="sng" dirty="0" smtClean="0"/>
              <a:t>Cybernetics</a:t>
            </a:r>
            <a:r>
              <a:rPr lang="en-US" altLang="zh-HK" i="1" u="sng" dirty="0"/>
              <a:t>, Transactions of the Tenth Conference</a:t>
            </a:r>
            <a:r>
              <a:rPr lang="en-US" altLang="zh-HK" i="1" dirty="0"/>
              <a:t>, ed. by </a:t>
            </a:r>
            <a:r>
              <a:rPr lang="en-US" altLang="zh-HK" i="1" dirty="0" err="1"/>
              <a:t>H.v</a:t>
            </a:r>
            <a:r>
              <a:rPr lang="en-US" altLang="zh-HK" i="1" dirty="0"/>
              <a:t>. </a:t>
            </a:r>
            <a:r>
              <a:rPr lang="en-US" altLang="zh-HK" i="1" dirty="0" err="1"/>
              <a:t>Foerster</a:t>
            </a:r>
            <a:r>
              <a:rPr lang="en-US" altLang="zh-HK" i="1" dirty="0"/>
              <a:t>, </a:t>
            </a:r>
            <a:r>
              <a:rPr lang="en-US" altLang="zh-HK" i="1" dirty="0" smtClean="0"/>
              <a:t>et al. </a:t>
            </a:r>
            <a:r>
              <a:rPr lang="en-US" altLang="zh-HK" i="1" dirty="0"/>
              <a:t>49-83. New York</a:t>
            </a:r>
            <a:r>
              <a:rPr lang="en-US" altLang="zh-HK" i="1" dirty="0" smtClean="0"/>
              <a:t>.</a:t>
            </a:r>
            <a:endParaRPr lang="zh-HK" altLang="en-US" i="1" dirty="0"/>
          </a:p>
        </p:txBody>
      </p:sp>
    </p:spTree>
    <p:extLst>
      <p:ext uri="{BB962C8B-B14F-4D97-AF65-F5344CB8AC3E}">
        <p14:creationId xmlns:p14="http://schemas.microsoft.com/office/powerpoint/2010/main" val="16454767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 y="80010"/>
            <a:ext cx="12054840" cy="5262563"/>
          </a:xfrm>
        </p:spPr>
        <p:txBody>
          <a:bodyPr>
            <a:noAutofit/>
          </a:bodyPr>
          <a:lstStyle/>
          <a:p>
            <a:pPr marL="0" indent="0">
              <a:buNone/>
            </a:pPr>
            <a:endParaRPr lang="en-US" altLang="zh-HK" sz="1100" dirty="0" smtClean="0"/>
          </a:p>
          <a:p>
            <a:pPr marL="571500" indent="-571500">
              <a:buAutoNum type="romanUcPeriod"/>
            </a:pPr>
            <a:r>
              <a:rPr lang="en-US" altLang="zh-HK" dirty="0" smtClean="0"/>
              <a:t>Evolutionary </a:t>
            </a:r>
            <a:r>
              <a:rPr lang="en-US" altLang="zh-HK" dirty="0" smtClean="0"/>
              <a:t>background.  Standing up, increased brain size for mental tools, </a:t>
            </a:r>
            <a:r>
              <a:rPr lang="en-US" altLang="zh-HK" dirty="0" smtClean="0"/>
              <a:t>		e.g</a:t>
            </a:r>
            <a:r>
              <a:rPr lang="en-US" altLang="zh-HK" dirty="0" smtClean="0"/>
              <a:t>., language, skillful hands for physical tools, e.g., computer.</a:t>
            </a:r>
          </a:p>
          <a:p>
            <a:pPr marL="571500" indent="-571500">
              <a:buAutoNum type="romanUcPeriod"/>
            </a:pPr>
            <a:r>
              <a:rPr lang="en-US" altLang="zh-HK" dirty="0" smtClean="0"/>
              <a:t>Early days of the computer.  </a:t>
            </a:r>
            <a:r>
              <a:rPr lang="en-US" altLang="zh-HK" dirty="0"/>
              <a:t> </a:t>
            </a:r>
            <a:r>
              <a:rPr lang="en-US" altLang="zh-HK" dirty="0" smtClean="0"/>
              <a:t>									</a:t>
            </a:r>
            <a:r>
              <a:rPr lang="en-US" altLang="zh-HK" dirty="0" smtClean="0"/>
              <a:t>Babbage</a:t>
            </a:r>
            <a:r>
              <a:rPr lang="en-US" altLang="zh-HK" dirty="0" smtClean="0"/>
              <a:t>, Turing, von Neumann, </a:t>
            </a:r>
            <a:r>
              <a:rPr lang="en-US" altLang="zh-HK" dirty="0" smtClean="0"/>
              <a:t>brain.</a:t>
            </a:r>
          </a:p>
          <a:p>
            <a:pPr marL="571500" indent="-571500">
              <a:buAutoNum type="romanUcPeriod"/>
            </a:pPr>
            <a:r>
              <a:rPr lang="en-US" altLang="zh-HK" dirty="0" smtClean="0"/>
              <a:t>A linguist’s </a:t>
            </a:r>
            <a:r>
              <a:rPr lang="en-US" altLang="zh-HK" dirty="0" smtClean="0"/>
              <a:t>first efforts to harness the computer.  </a:t>
            </a:r>
            <a:r>
              <a:rPr lang="en-US" altLang="zh-HK" dirty="0" smtClean="0"/>
              <a:t>						DOC database, </a:t>
            </a:r>
            <a:r>
              <a:rPr lang="en-US" altLang="zh-HK" dirty="0" err="1" smtClean="0"/>
              <a:t>sinogram</a:t>
            </a:r>
            <a:r>
              <a:rPr lang="en-US" altLang="zh-HK" dirty="0" smtClean="0"/>
              <a:t>, translation.</a:t>
            </a:r>
          </a:p>
          <a:p>
            <a:pPr marL="571500" indent="-571500">
              <a:buAutoNum type="romanUcPeriod"/>
            </a:pPr>
            <a:r>
              <a:rPr lang="en-US" altLang="zh-HK" dirty="0" smtClean="0"/>
              <a:t>Lexical &amp; syntactic ambiguities.  </a:t>
            </a:r>
            <a:r>
              <a:rPr lang="en-US" altLang="zh-HK" dirty="0" smtClean="0"/>
              <a:t>									Hierarchies </a:t>
            </a:r>
            <a:r>
              <a:rPr lang="en-US" altLang="zh-HK" dirty="0" smtClean="0"/>
              <a:t>&amp; dependencies</a:t>
            </a:r>
            <a:r>
              <a:rPr lang="en-US" altLang="zh-HK" dirty="0" smtClean="0"/>
              <a:t>.</a:t>
            </a:r>
          </a:p>
          <a:p>
            <a:pPr marL="571500" indent="-571500">
              <a:buAutoNum type="romanUcPeriod"/>
            </a:pPr>
            <a:r>
              <a:rPr lang="en-US" altLang="zh-HK" dirty="0" smtClean="0"/>
              <a:t>Language &amp; the brain.										Brain growth, limbic system, hippocampus &amp; amygdala.</a:t>
            </a:r>
            <a:endParaRPr lang="en-US" altLang="zh-HK" dirty="0"/>
          </a:p>
          <a:p>
            <a:pPr marL="571500" indent="-571500">
              <a:buAutoNum type="romanUcPeriod"/>
            </a:pPr>
            <a:r>
              <a:rPr lang="en-US" altLang="zh-HK" dirty="0" smtClean="0"/>
              <a:t>Electric signals in the brain.  									Hans Berger, EEG, ERP, </a:t>
            </a:r>
            <a:r>
              <a:rPr lang="en-US" altLang="zh-HK" dirty="0" err="1" smtClean="0"/>
              <a:t>Kuhl</a:t>
            </a:r>
            <a:r>
              <a:rPr lang="en-US" altLang="zh-HK" dirty="0" smtClean="0"/>
              <a:t>, </a:t>
            </a:r>
            <a:r>
              <a:rPr lang="en-US" altLang="zh-HK" dirty="0" err="1" smtClean="0"/>
              <a:t>Friederici</a:t>
            </a:r>
            <a:r>
              <a:rPr lang="en-US" altLang="zh-HK" dirty="0" smtClean="0"/>
              <a:t>.</a:t>
            </a:r>
          </a:p>
          <a:p>
            <a:pPr marL="571500" indent="-571500">
              <a:buAutoNum type="romanUcPeriod"/>
            </a:pPr>
            <a:r>
              <a:rPr lang="en-US" altLang="zh-HK" dirty="0" smtClean="0"/>
              <a:t>Brain differences &amp; brain impairment.  								</a:t>
            </a:r>
            <a:r>
              <a:rPr lang="en-US" altLang="zh-HK" dirty="0"/>
              <a:t>C</a:t>
            </a:r>
            <a:r>
              <a:rPr lang="en-US" altLang="zh-HK" dirty="0" smtClean="0"/>
              <a:t>urrent research, Alzheimer’s Disease, future research.</a:t>
            </a:r>
            <a:endParaRPr lang="en-US" altLang="zh-HK" dirty="0" smtClean="0"/>
          </a:p>
          <a:p>
            <a:pPr marL="571500" indent="-571500">
              <a:buAutoNum type="romanUcPeriod"/>
            </a:pPr>
            <a:endParaRPr lang="en-US" altLang="zh-HK" dirty="0" smtClean="0"/>
          </a:p>
          <a:p>
            <a:pPr marL="0" indent="0">
              <a:buNone/>
            </a:pPr>
            <a:endParaRPr lang="en-US" altLang="zh-HK" dirty="0" smtClean="0"/>
          </a:p>
          <a:p>
            <a:pPr marL="0" indent="0">
              <a:buNone/>
            </a:pPr>
            <a:endParaRPr lang="en-US" altLang="zh-HK" dirty="0"/>
          </a:p>
          <a:p>
            <a:pPr marL="0" indent="0">
              <a:buNone/>
            </a:pPr>
            <a:endParaRPr lang="zh-HK" altLang="en-US" dirty="0"/>
          </a:p>
        </p:txBody>
      </p:sp>
    </p:spTree>
    <p:extLst>
      <p:ext uri="{BB962C8B-B14F-4D97-AF65-F5344CB8AC3E}">
        <p14:creationId xmlns:p14="http://schemas.microsoft.com/office/powerpoint/2010/main" val="17190918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a:xfrm>
            <a:off x="1981200" y="274638"/>
            <a:ext cx="8229600" cy="703262"/>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a:solidFill>
                  <a:srgbClr val="000000"/>
                </a:solidFill>
                <a:ea typeface="SimSun" pitchFamily="2" charset="-122"/>
              </a:rPr>
              <a:t>赵元任，语言问题。1980：149</a:t>
            </a:r>
            <a:r>
              <a:rPr lang="en-US" smtClean="0">
                <a:solidFill>
                  <a:srgbClr val="000000"/>
                </a:solidFill>
                <a:ea typeface="SimSun" pitchFamily="2" charset="-122"/>
              </a:rPr>
              <a:t> </a:t>
            </a:r>
          </a:p>
        </p:txBody>
      </p:sp>
      <p:sp>
        <p:nvSpPr>
          <p:cNvPr id="35843" name="Rectangle 2"/>
          <p:cNvSpPr>
            <a:spLocks noGrp="1" noChangeArrowheads="1"/>
          </p:cNvSpPr>
          <p:nvPr>
            <p:ph type="body" idx="1"/>
          </p:nvPr>
        </p:nvSpPr>
        <p:spPr>
          <a:xfrm>
            <a:off x="1524000" y="1371600"/>
            <a:ext cx="9144000" cy="5105400"/>
          </a:xfrm>
        </p:spPr>
        <p:txBody>
          <a:bodyPr/>
          <a:lstStyle/>
          <a:p>
            <a:pPr indent="-334963">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a:ea typeface="SimSun" pitchFamily="2" charset="-122"/>
              </a:rPr>
              <a:t>  施氏</a:t>
            </a:r>
            <a:r>
              <a:rPr lang="en-US" sz="4000">
                <a:solidFill>
                  <a:srgbClr val="0000FF"/>
                </a:solidFill>
                <a:ea typeface="SimSun" pitchFamily="2" charset="-122"/>
              </a:rPr>
              <a:t>食</a:t>
            </a:r>
            <a:r>
              <a:rPr lang="en-US" sz="4000">
                <a:ea typeface="SimSun" pitchFamily="2" charset="-122"/>
              </a:rPr>
              <a:t>狮史</a:t>
            </a:r>
          </a:p>
          <a:p>
            <a:pPr indent="-334963">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4000">
              <a:ea typeface="SimSun" pitchFamily="2" charset="-122"/>
            </a:endParaRPr>
          </a:p>
          <a:p>
            <a:pPr indent="-334963">
              <a:spcBef>
                <a:spcPts val="900"/>
              </a:spcBef>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mtClean="0">
                <a:ea typeface="SimSun" pitchFamily="2" charset="-122"/>
              </a:rPr>
              <a:t>   </a:t>
            </a:r>
            <a:r>
              <a:rPr lang="en-US" sz="3600">
                <a:solidFill>
                  <a:srgbClr val="0000FF"/>
                </a:solidFill>
                <a:ea typeface="SimSun" pitchFamily="2" charset="-122"/>
              </a:rPr>
              <a:t>石</a:t>
            </a:r>
            <a:r>
              <a:rPr lang="en-US" sz="3600">
                <a:solidFill>
                  <a:srgbClr val="29921E"/>
                </a:solidFill>
                <a:ea typeface="SimSun" pitchFamily="2" charset="-122"/>
              </a:rPr>
              <a:t>室</a:t>
            </a:r>
            <a:r>
              <a:rPr lang="en-US" sz="3600">
                <a:ea typeface="SimSun" pitchFamily="2" charset="-122"/>
              </a:rPr>
              <a:t>诗士施氏，嗜狮，誓</a:t>
            </a:r>
            <a:r>
              <a:rPr lang="en-US" sz="3600">
                <a:solidFill>
                  <a:srgbClr val="0000FF"/>
                </a:solidFill>
                <a:ea typeface="SimSun" pitchFamily="2" charset="-122"/>
              </a:rPr>
              <a:t>食</a:t>
            </a:r>
            <a:r>
              <a:rPr lang="en-US" sz="3600">
                <a:solidFill>
                  <a:srgbClr val="FF3300"/>
                </a:solidFill>
                <a:ea typeface="SimSun" pitchFamily="2" charset="-122"/>
              </a:rPr>
              <a:t>十</a:t>
            </a:r>
            <a:r>
              <a:rPr lang="en-US" sz="3600">
                <a:ea typeface="SimSun" pitchFamily="2" charset="-122"/>
              </a:rPr>
              <a:t>狮。氏时时</a:t>
            </a:r>
            <a:r>
              <a:rPr lang="en-US" sz="3600">
                <a:solidFill>
                  <a:srgbClr val="0000FF"/>
                </a:solidFill>
                <a:ea typeface="SimSun" pitchFamily="2" charset="-122"/>
              </a:rPr>
              <a:t>适</a:t>
            </a:r>
            <a:r>
              <a:rPr lang="en-US" sz="3600">
                <a:ea typeface="SimSun" pitchFamily="2" charset="-122"/>
              </a:rPr>
              <a:t>市视狮。</a:t>
            </a:r>
            <a:r>
              <a:rPr lang="en-US" sz="3600">
                <a:solidFill>
                  <a:srgbClr val="FF3300"/>
                </a:solidFill>
                <a:ea typeface="SimSun" pitchFamily="2" charset="-122"/>
              </a:rPr>
              <a:t>十</a:t>
            </a:r>
            <a:r>
              <a:rPr lang="en-US" sz="3600">
                <a:ea typeface="SimSun" pitchFamily="2" charset="-122"/>
              </a:rPr>
              <a:t>时，</a:t>
            </a:r>
            <a:r>
              <a:rPr lang="en-US" sz="3600">
                <a:solidFill>
                  <a:srgbClr val="0000FF"/>
                </a:solidFill>
                <a:ea typeface="SimSun" pitchFamily="2" charset="-122"/>
              </a:rPr>
              <a:t>适</a:t>
            </a:r>
            <a:r>
              <a:rPr lang="en-US" sz="3600">
                <a:solidFill>
                  <a:srgbClr val="FF3300"/>
                </a:solidFill>
                <a:ea typeface="SimSun" pitchFamily="2" charset="-122"/>
              </a:rPr>
              <a:t>十</a:t>
            </a:r>
            <a:r>
              <a:rPr lang="en-US" sz="3600">
                <a:ea typeface="SimSun" pitchFamily="2" charset="-122"/>
              </a:rPr>
              <a:t>狮</a:t>
            </a:r>
            <a:r>
              <a:rPr lang="en-US" sz="3600">
                <a:solidFill>
                  <a:srgbClr val="0000FF"/>
                </a:solidFill>
                <a:ea typeface="SimSun" pitchFamily="2" charset="-122"/>
              </a:rPr>
              <a:t>适</a:t>
            </a:r>
            <a:r>
              <a:rPr lang="en-US" sz="3600">
                <a:ea typeface="SimSun" pitchFamily="2" charset="-122"/>
              </a:rPr>
              <a:t>市。是时，</a:t>
            </a:r>
            <a:r>
              <a:rPr lang="en-US" sz="3600">
                <a:solidFill>
                  <a:srgbClr val="0000FF"/>
                </a:solidFill>
                <a:ea typeface="SimSun" pitchFamily="2" charset="-122"/>
              </a:rPr>
              <a:t>适</a:t>
            </a:r>
            <a:r>
              <a:rPr lang="en-US" sz="3600">
                <a:ea typeface="SimSun" pitchFamily="2" charset="-122"/>
              </a:rPr>
              <a:t>施氏</a:t>
            </a:r>
            <a:r>
              <a:rPr lang="en-US" sz="3600">
                <a:solidFill>
                  <a:srgbClr val="0000FF"/>
                </a:solidFill>
                <a:ea typeface="SimSun" pitchFamily="2" charset="-122"/>
              </a:rPr>
              <a:t>适</a:t>
            </a:r>
            <a:r>
              <a:rPr lang="en-US" sz="3600">
                <a:ea typeface="SimSun" pitchFamily="2" charset="-122"/>
              </a:rPr>
              <a:t>市。氏视是</a:t>
            </a:r>
            <a:r>
              <a:rPr lang="en-US" sz="3600">
                <a:solidFill>
                  <a:srgbClr val="FF3300"/>
                </a:solidFill>
                <a:ea typeface="SimSun" pitchFamily="2" charset="-122"/>
              </a:rPr>
              <a:t>十</a:t>
            </a:r>
            <a:r>
              <a:rPr lang="en-US" sz="3600">
                <a:ea typeface="SimSun" pitchFamily="2" charset="-122"/>
              </a:rPr>
              <a:t>狮，恃矢势，使是</a:t>
            </a:r>
            <a:r>
              <a:rPr lang="en-US" sz="3600">
                <a:solidFill>
                  <a:srgbClr val="FF3300"/>
                </a:solidFill>
                <a:ea typeface="SimSun" pitchFamily="2" charset="-122"/>
              </a:rPr>
              <a:t>十</a:t>
            </a:r>
            <a:r>
              <a:rPr lang="en-US" sz="3600">
                <a:ea typeface="SimSun" pitchFamily="2" charset="-122"/>
              </a:rPr>
              <a:t>狮逝世。氏</a:t>
            </a:r>
            <a:r>
              <a:rPr lang="en-US" sz="3600">
                <a:solidFill>
                  <a:srgbClr val="FF3300"/>
                </a:solidFill>
                <a:ea typeface="SimSun" pitchFamily="2" charset="-122"/>
              </a:rPr>
              <a:t>拾</a:t>
            </a:r>
            <a:r>
              <a:rPr lang="en-US" sz="3600">
                <a:ea typeface="SimSun" pitchFamily="2" charset="-122"/>
              </a:rPr>
              <a:t>是</a:t>
            </a:r>
            <a:r>
              <a:rPr lang="en-US" sz="3600">
                <a:solidFill>
                  <a:srgbClr val="FF3300"/>
                </a:solidFill>
                <a:ea typeface="SimSun" pitchFamily="2" charset="-122"/>
              </a:rPr>
              <a:t>十</a:t>
            </a:r>
            <a:r>
              <a:rPr lang="en-US" sz="3600">
                <a:ea typeface="SimSun" pitchFamily="2" charset="-122"/>
              </a:rPr>
              <a:t>狮尸，</a:t>
            </a:r>
            <a:r>
              <a:rPr lang="en-US" sz="3600">
                <a:solidFill>
                  <a:srgbClr val="0000FF"/>
                </a:solidFill>
                <a:ea typeface="SimSun" pitchFamily="2" charset="-122"/>
              </a:rPr>
              <a:t>适石</a:t>
            </a:r>
            <a:r>
              <a:rPr lang="en-US" sz="3600">
                <a:solidFill>
                  <a:srgbClr val="29921E"/>
                </a:solidFill>
                <a:ea typeface="SimSun" pitchFamily="2" charset="-122"/>
              </a:rPr>
              <a:t>室</a:t>
            </a:r>
            <a:r>
              <a:rPr lang="en-US" sz="3600">
                <a:ea typeface="SimSun" pitchFamily="2" charset="-122"/>
              </a:rPr>
              <a:t>。</a:t>
            </a:r>
            <a:r>
              <a:rPr lang="en-US" sz="3600">
                <a:solidFill>
                  <a:srgbClr val="0000FF"/>
                </a:solidFill>
                <a:ea typeface="SimSun" pitchFamily="2" charset="-122"/>
              </a:rPr>
              <a:t>石</a:t>
            </a:r>
            <a:r>
              <a:rPr lang="en-US" sz="3600">
                <a:solidFill>
                  <a:srgbClr val="29921E"/>
                </a:solidFill>
                <a:ea typeface="SimSun" pitchFamily="2" charset="-122"/>
              </a:rPr>
              <a:t>室</a:t>
            </a:r>
            <a:r>
              <a:rPr lang="en-US" sz="3600">
                <a:solidFill>
                  <a:srgbClr val="FF3300"/>
                </a:solidFill>
                <a:ea typeface="SimSun" pitchFamily="2" charset="-122"/>
              </a:rPr>
              <a:t>湿</a:t>
            </a:r>
            <a:r>
              <a:rPr lang="en-US" sz="3600">
                <a:ea typeface="SimSun" pitchFamily="2" charset="-122"/>
              </a:rPr>
              <a:t>，氏使侍</a:t>
            </a:r>
            <a:r>
              <a:rPr lang="en-US" sz="3600">
                <a:solidFill>
                  <a:srgbClr val="0000FF"/>
                </a:solidFill>
                <a:ea typeface="SimSun" pitchFamily="2" charset="-122"/>
              </a:rPr>
              <a:t>拭石</a:t>
            </a:r>
            <a:r>
              <a:rPr lang="en-US" sz="3600">
                <a:solidFill>
                  <a:srgbClr val="29921E"/>
                </a:solidFill>
                <a:ea typeface="SimSun" pitchFamily="2" charset="-122"/>
              </a:rPr>
              <a:t>室</a:t>
            </a:r>
            <a:r>
              <a:rPr lang="en-US" sz="3600">
                <a:ea typeface="SimSun" pitchFamily="2" charset="-122"/>
              </a:rPr>
              <a:t>。</a:t>
            </a:r>
            <a:r>
              <a:rPr lang="en-US" sz="3600">
                <a:solidFill>
                  <a:srgbClr val="0000FF"/>
                </a:solidFill>
                <a:ea typeface="SimSun" pitchFamily="2" charset="-122"/>
              </a:rPr>
              <a:t>石</a:t>
            </a:r>
            <a:r>
              <a:rPr lang="en-US" sz="3600">
                <a:solidFill>
                  <a:srgbClr val="29921E"/>
                </a:solidFill>
                <a:ea typeface="SimSun" pitchFamily="2" charset="-122"/>
              </a:rPr>
              <a:t>室</a:t>
            </a:r>
            <a:r>
              <a:rPr lang="en-US" sz="3600">
                <a:solidFill>
                  <a:srgbClr val="0000FF"/>
                </a:solidFill>
                <a:ea typeface="SimSun" pitchFamily="2" charset="-122"/>
              </a:rPr>
              <a:t>拭</a:t>
            </a:r>
            <a:r>
              <a:rPr lang="en-US" sz="3600">
                <a:ea typeface="SimSun" pitchFamily="2" charset="-122"/>
              </a:rPr>
              <a:t>，氏始试</a:t>
            </a:r>
            <a:r>
              <a:rPr lang="en-US" sz="3600">
                <a:solidFill>
                  <a:srgbClr val="0000FF"/>
                </a:solidFill>
                <a:ea typeface="SimSun" pitchFamily="2" charset="-122"/>
              </a:rPr>
              <a:t>食</a:t>
            </a:r>
            <a:r>
              <a:rPr lang="en-US" sz="3600">
                <a:solidFill>
                  <a:srgbClr val="FF3300"/>
                </a:solidFill>
                <a:ea typeface="SimSun" pitchFamily="2" charset="-122"/>
              </a:rPr>
              <a:t>十</a:t>
            </a:r>
            <a:r>
              <a:rPr lang="en-US" sz="3600">
                <a:ea typeface="SimSun" pitchFamily="2" charset="-122"/>
              </a:rPr>
              <a:t>狮尸。</a:t>
            </a:r>
            <a:r>
              <a:rPr lang="en-US" sz="3600">
                <a:solidFill>
                  <a:srgbClr val="0000FF"/>
                </a:solidFill>
                <a:ea typeface="SimSun" pitchFamily="2" charset="-122"/>
              </a:rPr>
              <a:t>食</a:t>
            </a:r>
            <a:r>
              <a:rPr lang="en-US" sz="3600">
                <a:ea typeface="SimSun" pitchFamily="2" charset="-122"/>
              </a:rPr>
              <a:t>时，始</a:t>
            </a:r>
            <a:r>
              <a:rPr lang="en-US" sz="3600">
                <a:solidFill>
                  <a:srgbClr val="0000FF"/>
                </a:solidFill>
                <a:ea typeface="SimSun" pitchFamily="2" charset="-122"/>
              </a:rPr>
              <a:t>识</a:t>
            </a:r>
            <a:r>
              <a:rPr lang="en-US" sz="3600">
                <a:ea typeface="SimSun" pitchFamily="2" charset="-122"/>
              </a:rPr>
              <a:t>是</a:t>
            </a:r>
            <a:r>
              <a:rPr lang="en-US" sz="3600">
                <a:solidFill>
                  <a:srgbClr val="FF3300"/>
                </a:solidFill>
                <a:ea typeface="SimSun" pitchFamily="2" charset="-122"/>
              </a:rPr>
              <a:t>十</a:t>
            </a:r>
            <a:r>
              <a:rPr lang="en-US" sz="3600">
                <a:ea typeface="SimSun" pitchFamily="2" charset="-122"/>
              </a:rPr>
              <a:t>狮尸，</a:t>
            </a:r>
            <a:r>
              <a:rPr lang="en-US" sz="3600">
                <a:solidFill>
                  <a:srgbClr val="29921E"/>
                </a:solidFill>
                <a:ea typeface="SimSun" pitchFamily="2" charset="-122"/>
              </a:rPr>
              <a:t>实</a:t>
            </a:r>
            <a:r>
              <a:rPr lang="en-US" sz="3600">
                <a:solidFill>
                  <a:srgbClr val="FF3300"/>
                </a:solidFill>
                <a:ea typeface="SimSun" pitchFamily="2" charset="-122"/>
              </a:rPr>
              <a:t>十</a:t>
            </a:r>
            <a:r>
              <a:rPr lang="en-US" sz="3600">
                <a:solidFill>
                  <a:srgbClr val="0000FF"/>
                </a:solidFill>
                <a:ea typeface="SimSun" pitchFamily="2" charset="-122"/>
              </a:rPr>
              <a:t>石</a:t>
            </a:r>
            <a:r>
              <a:rPr lang="en-US" sz="3600">
                <a:ea typeface="SimSun" pitchFamily="2" charset="-122"/>
              </a:rPr>
              <a:t>狮尸。试</a:t>
            </a:r>
            <a:r>
              <a:rPr lang="en-US" sz="3600">
                <a:solidFill>
                  <a:srgbClr val="0000FF"/>
                </a:solidFill>
                <a:ea typeface="SimSun" pitchFamily="2" charset="-122"/>
              </a:rPr>
              <a:t>释</a:t>
            </a:r>
            <a:r>
              <a:rPr lang="en-US" sz="3600">
                <a:ea typeface="SimSun" pitchFamily="2" charset="-122"/>
              </a:rPr>
              <a:t>是事。</a:t>
            </a:r>
          </a:p>
        </p:txBody>
      </p:sp>
    </p:spTree>
    <p:extLst>
      <p:ext uri="{BB962C8B-B14F-4D97-AF65-F5344CB8AC3E}">
        <p14:creationId xmlns:p14="http://schemas.microsoft.com/office/powerpoint/2010/main" val="29048392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en-US" altLang="zh-CN" dirty="0"/>
              <a:t>Ambiguity in Chinese.</a:t>
            </a:r>
            <a:endParaRPr lang="en-US" altLang="zh-HK" dirty="0"/>
          </a:p>
        </p:txBody>
      </p:sp>
      <p:sp>
        <p:nvSpPr>
          <p:cNvPr id="168963" name="Rectangle 3"/>
          <p:cNvSpPr>
            <a:spLocks noGrp="1" noChangeArrowheads="1"/>
          </p:cNvSpPr>
          <p:nvPr>
            <p:ph type="body" idx="1"/>
          </p:nvPr>
        </p:nvSpPr>
        <p:spPr>
          <a:xfrm>
            <a:off x="1389856" y="1828800"/>
            <a:ext cx="9577388" cy="3886200"/>
          </a:xfrm>
        </p:spPr>
        <p:txBody>
          <a:bodyPr>
            <a:normAutofit lnSpcReduction="10000"/>
          </a:bodyPr>
          <a:lstStyle/>
          <a:p>
            <a:pPr algn="ctr">
              <a:lnSpc>
                <a:spcPct val="90000"/>
              </a:lnSpc>
              <a:buFont typeface="Wingdings" panose="05000000000000000000" pitchFamily="2" charset="2"/>
              <a:buNone/>
            </a:pPr>
            <a:r>
              <a:rPr lang="en-US" altLang="zh-CN" sz="5300" b="1" dirty="0" smtClean="0"/>
              <a:t>			</a:t>
            </a:r>
            <a:r>
              <a:rPr lang="zh-CN" altLang="en-US" sz="5300" b="1" dirty="0" smtClean="0"/>
              <a:t>雞   </a:t>
            </a:r>
            <a:r>
              <a:rPr lang="zh-CN" altLang="en-US" sz="5300" b="1" dirty="0"/>
              <a:t>不   吃  了</a:t>
            </a:r>
            <a:r>
              <a:rPr lang="en-US" altLang="zh-CN" sz="5300" b="1" dirty="0"/>
              <a:t>.</a:t>
            </a:r>
          </a:p>
          <a:p>
            <a:pPr>
              <a:lnSpc>
                <a:spcPct val="90000"/>
              </a:lnSpc>
              <a:buFont typeface="Wingdings" panose="05000000000000000000" pitchFamily="2" charset="2"/>
              <a:buNone/>
            </a:pPr>
            <a:r>
              <a:rPr lang="zh-CN" altLang="en-US" sz="5300" b="1" dirty="0"/>
              <a:t>		 		</a:t>
            </a:r>
            <a:r>
              <a:rPr lang="en-US" altLang="zh-CN" sz="4300" dirty="0"/>
              <a:t>chicken   not    eat   </a:t>
            </a:r>
            <a:r>
              <a:rPr lang="en-US" altLang="zh-CN" sz="4300" i="1" dirty="0"/>
              <a:t>particle</a:t>
            </a:r>
            <a:r>
              <a:rPr lang="en-US" altLang="zh-CN" sz="4300" dirty="0"/>
              <a:t>.</a:t>
            </a:r>
          </a:p>
          <a:p>
            <a:pPr>
              <a:lnSpc>
                <a:spcPct val="90000"/>
              </a:lnSpc>
              <a:buFont typeface="Wingdings" panose="05000000000000000000" pitchFamily="2" charset="2"/>
              <a:buNone/>
            </a:pPr>
            <a:r>
              <a:rPr lang="en-US" altLang="zh-CN" sz="5300" b="1" dirty="0"/>
              <a:t>  </a:t>
            </a:r>
          </a:p>
          <a:p>
            <a:pPr>
              <a:lnSpc>
                <a:spcPct val="90000"/>
              </a:lnSpc>
              <a:buFont typeface="Wingdings" panose="05000000000000000000" pitchFamily="2" charset="2"/>
              <a:buNone/>
            </a:pPr>
            <a:r>
              <a:rPr lang="en-US" altLang="zh-CN" sz="5300" b="1" dirty="0"/>
              <a:t>						</a:t>
            </a:r>
            <a:r>
              <a:rPr lang="en-US" altLang="zh-CN" dirty="0" err="1"/>
              <a:t>cf</a:t>
            </a:r>
            <a:r>
              <a:rPr lang="en-US" altLang="zh-CN" dirty="0"/>
              <a:t>: 	</a:t>
            </a:r>
            <a:r>
              <a:rPr lang="zh-CN" altLang="en-US" b="1" dirty="0"/>
              <a:t>媽 媽</a:t>
            </a:r>
            <a:r>
              <a:rPr lang="zh-CN" altLang="en-US" dirty="0"/>
              <a:t> </a:t>
            </a:r>
            <a:r>
              <a:rPr lang="zh-CN" altLang="en-US" b="1" dirty="0"/>
              <a:t>不 吃 了。</a:t>
            </a:r>
          </a:p>
          <a:p>
            <a:pPr>
              <a:lnSpc>
                <a:spcPct val="90000"/>
              </a:lnSpc>
              <a:buFont typeface="Wingdings" panose="05000000000000000000" pitchFamily="2" charset="2"/>
              <a:buNone/>
            </a:pPr>
            <a:r>
              <a:rPr lang="zh-CN" altLang="en-US" b="1" dirty="0"/>
              <a:t>							</a:t>
            </a:r>
            <a:r>
              <a:rPr lang="zh-CN" altLang="en-US" b="1" dirty="0" smtClean="0"/>
              <a:t>牛 </a:t>
            </a:r>
            <a:r>
              <a:rPr lang="zh-CN" altLang="en-US" b="1" dirty="0"/>
              <a:t>肉 不 吃 了。</a:t>
            </a:r>
          </a:p>
        </p:txBody>
      </p:sp>
    </p:spTree>
    <p:extLst>
      <p:ext uri="{BB962C8B-B14F-4D97-AF65-F5344CB8AC3E}">
        <p14:creationId xmlns:p14="http://schemas.microsoft.com/office/powerpoint/2010/main" val="38335722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27DB4BB-D666-47A8-96D7-393F25FED9BC}" type="slidenum">
              <a:rPr lang="en-US"/>
              <a:pPr/>
              <a:t>22</a:t>
            </a:fld>
            <a:endParaRPr lang="en-US"/>
          </a:p>
        </p:txBody>
      </p:sp>
      <p:pic>
        <p:nvPicPr>
          <p:cNvPr id="34818" name="Picture 2" descr="tree3"/>
          <p:cNvPicPr>
            <a:picLocks noChangeAspect="1" noChangeArrowheads="1"/>
          </p:cNvPicPr>
          <p:nvPr/>
        </p:nvPicPr>
        <p:blipFill>
          <a:blip r:embed="rId2" cstate="print"/>
          <a:srcRect/>
          <a:stretch>
            <a:fillRect/>
          </a:stretch>
        </p:blipFill>
        <p:spPr bwMode="auto">
          <a:xfrm>
            <a:off x="1857376" y="941388"/>
            <a:ext cx="8505825" cy="5916612"/>
          </a:xfrm>
          <a:prstGeom prst="rect">
            <a:avLst/>
          </a:prstGeom>
          <a:noFill/>
        </p:spPr>
      </p:pic>
      <p:sp>
        <p:nvSpPr>
          <p:cNvPr id="34819" name="Rectangle 3"/>
          <p:cNvSpPr>
            <a:spLocks noChangeArrowheads="1"/>
          </p:cNvSpPr>
          <p:nvPr/>
        </p:nvSpPr>
        <p:spPr bwMode="auto">
          <a:xfrm>
            <a:off x="1905001" y="0"/>
            <a:ext cx="4225925" cy="946150"/>
          </a:xfrm>
          <a:prstGeom prst="rect">
            <a:avLst/>
          </a:prstGeom>
          <a:noFill/>
          <a:ln w="9525">
            <a:noFill/>
            <a:miter lim="800000"/>
            <a:headEnd/>
            <a:tailEnd/>
          </a:ln>
          <a:effectLst/>
        </p:spPr>
        <p:txBody>
          <a:bodyPr wrap="none">
            <a:spAutoFit/>
          </a:bodyPr>
          <a:lstStyle/>
          <a:p>
            <a:pPr eaLnBrk="0" hangingPunct="0"/>
            <a:r>
              <a:rPr lang="en-US" altLang="zh-TW" sz="2800" b="1">
                <a:latin typeface="Courier New" pitchFamily="49" charset="0"/>
                <a:ea typeface="新細明體" pitchFamily="18" charset="-120"/>
              </a:rPr>
              <a:t>T.Winograd. 1984.</a:t>
            </a:r>
          </a:p>
          <a:p>
            <a:pPr eaLnBrk="0" hangingPunct="0"/>
            <a:r>
              <a:rPr lang="en-US" altLang="zh-TW" sz="2800" b="1" i="1" u="sng">
                <a:latin typeface="Courier New" pitchFamily="49" charset="0"/>
                <a:ea typeface="新細明體" pitchFamily="18" charset="-120"/>
              </a:rPr>
              <a:t>Scientific American</a:t>
            </a:r>
          </a:p>
        </p:txBody>
      </p:sp>
    </p:spTree>
    <p:extLst>
      <p:ext uri="{BB962C8B-B14F-4D97-AF65-F5344CB8AC3E}">
        <p14:creationId xmlns:p14="http://schemas.microsoft.com/office/powerpoint/2010/main" val="2187119125"/>
      </p:ext>
    </p:extLst>
  </p:cSld>
  <p:clrMapOvr>
    <a:masterClrMapping/>
  </p:clrMapOvr>
  <p:transition>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7C6418C-8743-4D75-8C63-F421F6A31776}" type="slidenum">
              <a:rPr lang="en-US"/>
              <a:pPr/>
              <a:t>23</a:t>
            </a:fld>
            <a:endParaRPr lang="en-US"/>
          </a:p>
        </p:txBody>
      </p:sp>
      <p:pic>
        <p:nvPicPr>
          <p:cNvPr id="35842" name="Picture 2" descr="tree4"/>
          <p:cNvPicPr>
            <a:picLocks noChangeAspect="1" noChangeArrowheads="1"/>
          </p:cNvPicPr>
          <p:nvPr/>
        </p:nvPicPr>
        <p:blipFill>
          <a:blip r:embed="rId2" cstate="print"/>
          <a:srcRect/>
          <a:stretch>
            <a:fillRect/>
          </a:stretch>
        </p:blipFill>
        <p:spPr bwMode="auto">
          <a:xfrm>
            <a:off x="1828800" y="1041400"/>
            <a:ext cx="8686800" cy="5816600"/>
          </a:xfrm>
          <a:prstGeom prst="rect">
            <a:avLst/>
          </a:prstGeom>
          <a:noFill/>
        </p:spPr>
      </p:pic>
      <p:sp>
        <p:nvSpPr>
          <p:cNvPr id="35843" name="Rectangle 3"/>
          <p:cNvSpPr>
            <a:spLocks noChangeArrowheads="1"/>
          </p:cNvSpPr>
          <p:nvPr/>
        </p:nvSpPr>
        <p:spPr bwMode="auto">
          <a:xfrm>
            <a:off x="1793876" y="0"/>
            <a:ext cx="4225925" cy="946150"/>
          </a:xfrm>
          <a:prstGeom prst="rect">
            <a:avLst/>
          </a:prstGeom>
          <a:noFill/>
          <a:ln w="9525">
            <a:noFill/>
            <a:miter lim="800000"/>
            <a:headEnd/>
            <a:tailEnd/>
          </a:ln>
          <a:effectLst/>
        </p:spPr>
        <p:txBody>
          <a:bodyPr wrap="none">
            <a:spAutoFit/>
          </a:bodyPr>
          <a:lstStyle/>
          <a:p>
            <a:pPr eaLnBrk="0" hangingPunct="0"/>
            <a:r>
              <a:rPr lang="en-US" altLang="zh-TW" sz="2800" b="1">
                <a:latin typeface="Courier New" pitchFamily="49" charset="0"/>
                <a:ea typeface="新細明體" pitchFamily="18" charset="-120"/>
              </a:rPr>
              <a:t>T.Winograd. 1984.</a:t>
            </a:r>
          </a:p>
          <a:p>
            <a:pPr eaLnBrk="0" hangingPunct="0"/>
            <a:r>
              <a:rPr lang="en-US" altLang="zh-TW" sz="2800" b="1" i="1" u="sng">
                <a:latin typeface="Courier New" pitchFamily="49" charset="0"/>
                <a:ea typeface="新細明體" pitchFamily="18" charset="-120"/>
              </a:rPr>
              <a:t>Scientific American</a:t>
            </a:r>
          </a:p>
        </p:txBody>
      </p:sp>
    </p:spTree>
    <p:extLst>
      <p:ext uri="{BB962C8B-B14F-4D97-AF65-F5344CB8AC3E}">
        <p14:creationId xmlns:p14="http://schemas.microsoft.com/office/powerpoint/2010/main" val="3821770303"/>
      </p:ext>
    </p:extLst>
  </p:cSld>
  <p:clrMapOvr>
    <a:masterClrMapping/>
  </p:clrMapOvr>
  <p:transition>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E9D9AB9F-D69C-48BA-B7FA-F84ED879F4E2}" type="slidenum">
              <a:rPr lang="en-US"/>
              <a:pPr/>
              <a:t>24</a:t>
            </a:fld>
            <a:endParaRPr lang="en-US"/>
          </a:p>
        </p:txBody>
      </p:sp>
      <p:sp>
        <p:nvSpPr>
          <p:cNvPr id="43010" name="Text Box 2"/>
          <p:cNvSpPr txBox="1">
            <a:spLocks noChangeArrowheads="1"/>
          </p:cNvSpPr>
          <p:nvPr/>
        </p:nvSpPr>
        <p:spPr bwMode="auto">
          <a:xfrm>
            <a:off x="3175000" y="2420938"/>
            <a:ext cx="6121400" cy="3294062"/>
          </a:xfrm>
          <a:prstGeom prst="rect">
            <a:avLst/>
          </a:prstGeom>
          <a:noFill/>
          <a:ln w="9525">
            <a:noFill/>
            <a:miter lim="800000"/>
            <a:headEnd/>
            <a:tailEnd/>
          </a:ln>
          <a:effectLst/>
        </p:spPr>
        <p:txBody>
          <a:bodyPr wrap="none">
            <a:spAutoFit/>
          </a:bodyPr>
          <a:lstStyle/>
          <a:p>
            <a:pPr eaLnBrk="0" hangingPunct="0"/>
            <a:r>
              <a:rPr lang="en-US" altLang="zh-TW" sz="6600">
                <a:latin typeface="Times New Roman" pitchFamily="18" charset="0"/>
                <a:ea typeface="新細明體" pitchFamily="18" charset="-120"/>
              </a:rPr>
              <a:t>It’s too </a:t>
            </a:r>
            <a:r>
              <a:rPr lang="en-US" altLang="zh-TW" sz="6600">
                <a:solidFill>
                  <a:srgbClr val="FF0066"/>
                </a:solidFill>
                <a:latin typeface="Times New Roman" pitchFamily="18" charset="0"/>
                <a:ea typeface="新細明體" pitchFamily="18" charset="-120"/>
              </a:rPr>
              <a:t>hot</a:t>
            </a:r>
            <a:r>
              <a:rPr lang="en-US" altLang="zh-TW" sz="6600">
                <a:latin typeface="Times New Roman" pitchFamily="18" charset="0"/>
                <a:ea typeface="新細明體" pitchFamily="18" charset="-120"/>
              </a:rPr>
              <a:t> to eat.</a:t>
            </a:r>
          </a:p>
          <a:p>
            <a:pPr eaLnBrk="0" hangingPunct="0"/>
            <a:r>
              <a:rPr lang="en-US" altLang="zh-TW" sz="4800" i="1">
                <a:latin typeface="Times New Roman" pitchFamily="18" charset="0"/>
                <a:ea typeface="新細明體" pitchFamily="18" charset="-120"/>
              </a:rPr>
              <a:t>food		temperature</a:t>
            </a:r>
          </a:p>
          <a:p>
            <a:pPr eaLnBrk="0" hangingPunct="0"/>
            <a:r>
              <a:rPr lang="en-US" altLang="zh-TW" sz="4800" i="1">
                <a:latin typeface="Times New Roman" pitchFamily="18" charset="0"/>
                <a:ea typeface="新細明體" pitchFamily="18" charset="-120"/>
              </a:rPr>
              <a:t>weather	spice</a:t>
            </a:r>
          </a:p>
          <a:p>
            <a:pPr eaLnBrk="0" hangingPunct="0"/>
            <a:r>
              <a:rPr lang="en-US" altLang="zh-TW" sz="4800" i="1">
                <a:latin typeface="Times New Roman" pitchFamily="18" charset="0"/>
                <a:ea typeface="新細明體" pitchFamily="18" charset="-120"/>
              </a:rPr>
              <a:t>animal</a:t>
            </a:r>
          </a:p>
        </p:txBody>
      </p:sp>
    </p:spTree>
    <p:extLst>
      <p:ext uri="{BB962C8B-B14F-4D97-AF65-F5344CB8AC3E}">
        <p14:creationId xmlns:p14="http://schemas.microsoft.com/office/powerpoint/2010/main" val="25990364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fld id="{15F690A1-35F9-44F9-9AA9-1509B8BE6A62}" type="slidenum">
              <a:rPr lang="en-US"/>
              <a:pPr/>
              <a:t>25</a:t>
            </a:fld>
            <a:endParaRPr lang="en-US"/>
          </a:p>
        </p:txBody>
      </p:sp>
      <p:sp>
        <p:nvSpPr>
          <p:cNvPr id="47106" name="Rectangle 2"/>
          <p:cNvSpPr>
            <a:spLocks noGrp="1" noChangeArrowheads="1"/>
          </p:cNvSpPr>
          <p:nvPr>
            <p:ph type="body" idx="1"/>
          </p:nvPr>
        </p:nvSpPr>
        <p:spPr>
          <a:xfrm>
            <a:off x="1638301" y="2311401"/>
            <a:ext cx="8931275" cy="2386013"/>
          </a:xfrm>
        </p:spPr>
        <p:txBody>
          <a:bodyPr>
            <a:normAutofit fontScale="92500" lnSpcReduction="20000"/>
          </a:bodyPr>
          <a:lstStyle/>
          <a:p>
            <a:pPr>
              <a:buFontTx/>
              <a:buNone/>
            </a:pPr>
            <a:r>
              <a:rPr lang="en-US" sz="5400">
                <a:latin typeface="Times New Roman" pitchFamily="18" charset="0"/>
                <a:cs typeface="Times New Roman" pitchFamily="18" charset="0"/>
              </a:rPr>
              <a:t>I know a man with a wooden leg called Peter</a:t>
            </a:r>
            <a:endParaRPr lang="en-US" altLang="zh-CN" sz="5400">
              <a:latin typeface="Times New Roman" pitchFamily="18" charset="0"/>
              <a:ea typeface="SimSun" pitchFamily="2" charset="-122"/>
              <a:cs typeface="Times New Roman" pitchFamily="18" charset="0"/>
            </a:endParaRPr>
          </a:p>
          <a:p>
            <a:pPr>
              <a:buFontTx/>
              <a:buNone/>
            </a:pPr>
            <a:r>
              <a:rPr lang="en-US" sz="5400">
                <a:latin typeface="Times New Roman" pitchFamily="18" charset="0"/>
                <a:cs typeface="Times New Roman" pitchFamily="18" charset="0"/>
              </a:rPr>
              <a:t> </a:t>
            </a:r>
          </a:p>
          <a:p>
            <a:pPr algn="ctr">
              <a:buFontTx/>
              <a:buNone/>
            </a:pPr>
            <a:r>
              <a:rPr lang="en-US" sz="3900">
                <a:latin typeface="Times New Roman" pitchFamily="18" charset="0"/>
                <a:cs typeface="Times New Roman" pitchFamily="18" charset="0"/>
              </a:rPr>
              <a:t>	</a:t>
            </a:r>
            <a:r>
              <a:rPr lang="en-US" sz="3900" i="1">
                <a:latin typeface="Times New Roman" pitchFamily="18" charset="0"/>
                <a:cs typeface="Times New Roman" pitchFamily="18" charset="0"/>
              </a:rPr>
              <a:t>what’s the name of his other leg?</a:t>
            </a:r>
            <a:endParaRPr lang="en-US" sz="3900">
              <a:latin typeface="Times New Roman" pitchFamily="18" charset="0"/>
              <a:cs typeface="Times New Roman" pitchFamily="18" charset="0"/>
            </a:endParaRPr>
          </a:p>
          <a:p>
            <a:pPr>
              <a:buFontTx/>
              <a:buNone/>
            </a:pPr>
            <a:endParaRPr lang="en-US" sz="5400">
              <a:latin typeface="Times New Roman" pitchFamily="18" charset="0"/>
              <a:cs typeface="Times New Roman" pitchFamily="18" charset="0"/>
            </a:endParaRPr>
          </a:p>
        </p:txBody>
      </p:sp>
    </p:spTree>
    <p:extLst>
      <p:ext uri="{BB962C8B-B14F-4D97-AF65-F5344CB8AC3E}">
        <p14:creationId xmlns:p14="http://schemas.microsoft.com/office/powerpoint/2010/main" val="42599605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endParaRPr lang="en-US"/>
          </a:p>
        </p:txBody>
      </p:sp>
      <p:sp>
        <p:nvSpPr>
          <p:cNvPr id="16387" name="Rectangle 3"/>
          <p:cNvSpPr>
            <a:spLocks noGrp="1" noChangeArrowheads="1"/>
          </p:cNvSpPr>
          <p:nvPr>
            <p:ph type="body" idx="1"/>
          </p:nvPr>
        </p:nvSpPr>
        <p:spPr>
          <a:xfrm>
            <a:off x="1919288" y="1557338"/>
            <a:ext cx="8229600" cy="4525962"/>
          </a:xfrm>
        </p:spPr>
        <p:txBody>
          <a:bodyPr/>
          <a:lstStyle/>
          <a:p>
            <a:pPr marL="609600" indent="-609600">
              <a:buNone/>
            </a:pPr>
            <a:r>
              <a:rPr lang="en-US" altLang="zh-CN">
                <a:ea typeface="SimSun" pitchFamily="2" charset="-122"/>
              </a:rPr>
              <a:t>a.</a:t>
            </a:r>
            <a:r>
              <a:rPr lang="zh-CN" altLang="en-US">
                <a:ea typeface="SimSun" pitchFamily="2" charset="-122"/>
              </a:rPr>
              <a:t>我們 沒  有做  不   好   的  事情。</a:t>
            </a:r>
          </a:p>
          <a:p>
            <a:pPr marL="609600" indent="-609600">
              <a:buNone/>
            </a:pPr>
            <a:r>
              <a:rPr lang="en-US" altLang="zh-CN">
                <a:ea typeface="SimSun" pitchFamily="2" charset="-122"/>
              </a:rPr>
              <a:t>   Pro Neg V V Neg Adv part. N</a:t>
            </a:r>
          </a:p>
          <a:p>
            <a:pPr marL="609600" indent="-609600">
              <a:buNone/>
            </a:pPr>
            <a:r>
              <a:rPr lang="zh-CN" altLang="en-US">
                <a:ea typeface="SimSun" pitchFamily="2" charset="-122"/>
              </a:rPr>
              <a:t>   </a:t>
            </a:r>
          </a:p>
          <a:p>
            <a:pPr marL="609600" indent="-609600">
              <a:buNone/>
            </a:pPr>
            <a:r>
              <a:rPr lang="en-US" altLang="zh-CN">
                <a:ea typeface="SimSun" pitchFamily="2" charset="-122"/>
              </a:rPr>
              <a:t>b.</a:t>
            </a:r>
            <a:r>
              <a:rPr lang="zh-CN" altLang="en-US">
                <a:ea typeface="SimSun" pitchFamily="2" charset="-122"/>
              </a:rPr>
              <a:t>我們 沒    有 做  不   好   的  事情。</a:t>
            </a:r>
          </a:p>
          <a:p>
            <a:pPr marL="609600" indent="-609600">
              <a:buNone/>
            </a:pPr>
            <a:r>
              <a:rPr lang="en-US" altLang="zh-CN">
                <a:ea typeface="SimSun" pitchFamily="2" charset="-122"/>
              </a:rPr>
              <a:t>   Pro Neg Asp V Neg Adj part. N</a:t>
            </a:r>
            <a:endParaRPr lang="zh-CN" altLang="en-US">
              <a:ea typeface="SimSun" pitchFamily="2" charset="-122"/>
            </a:endParaRPr>
          </a:p>
        </p:txBody>
      </p:sp>
      <p:cxnSp>
        <p:nvCxnSpPr>
          <p:cNvPr id="16389" name="AutoShape 5"/>
          <p:cNvCxnSpPr>
            <a:cxnSpLocks noChangeShapeType="1"/>
            <a:stCxn id="16387" idx="1"/>
            <a:endCxn id="16387" idx="1"/>
          </p:cNvCxnSpPr>
          <p:nvPr/>
        </p:nvCxnSpPr>
        <p:spPr bwMode="auto">
          <a:xfrm>
            <a:off x="1919288" y="3821113"/>
            <a:ext cx="0" cy="0"/>
          </a:xfrm>
          <a:prstGeom prst="straightConnector1">
            <a:avLst/>
          </a:prstGeom>
          <a:noFill/>
          <a:ln w="9525">
            <a:solidFill>
              <a:schemeClr val="tx1"/>
            </a:solidFill>
            <a:round/>
            <a:headEnd/>
            <a:tailEnd/>
          </a:ln>
          <a:effectLst/>
        </p:spPr>
      </p:cxnSp>
      <p:sp>
        <p:nvSpPr>
          <p:cNvPr id="16390" name="Line 6"/>
          <p:cNvSpPr>
            <a:spLocks noChangeShapeType="1"/>
          </p:cNvSpPr>
          <p:nvPr/>
        </p:nvSpPr>
        <p:spPr bwMode="auto">
          <a:xfrm>
            <a:off x="3143251" y="2924175"/>
            <a:ext cx="1008063" cy="0"/>
          </a:xfrm>
          <a:prstGeom prst="line">
            <a:avLst/>
          </a:prstGeom>
          <a:noFill/>
          <a:ln w="9525">
            <a:solidFill>
              <a:schemeClr val="tx1"/>
            </a:solidFill>
            <a:round/>
            <a:headEnd/>
            <a:tailEnd/>
          </a:ln>
          <a:effectLst/>
        </p:spPr>
        <p:txBody>
          <a:bodyPr/>
          <a:lstStyle/>
          <a:p>
            <a:endParaRPr lang="en-US"/>
          </a:p>
        </p:txBody>
      </p:sp>
      <p:sp>
        <p:nvSpPr>
          <p:cNvPr id="16391" name="Line 7"/>
          <p:cNvSpPr>
            <a:spLocks noChangeShapeType="1"/>
          </p:cNvSpPr>
          <p:nvPr/>
        </p:nvSpPr>
        <p:spPr bwMode="auto">
          <a:xfrm>
            <a:off x="3143250" y="2781301"/>
            <a:ext cx="0" cy="144463"/>
          </a:xfrm>
          <a:prstGeom prst="line">
            <a:avLst/>
          </a:prstGeom>
          <a:noFill/>
          <a:ln w="9525">
            <a:solidFill>
              <a:schemeClr val="tx1"/>
            </a:solidFill>
            <a:round/>
            <a:headEnd/>
            <a:tailEnd/>
          </a:ln>
          <a:effectLst/>
        </p:spPr>
        <p:txBody>
          <a:bodyPr/>
          <a:lstStyle/>
          <a:p>
            <a:endParaRPr lang="en-US"/>
          </a:p>
        </p:txBody>
      </p:sp>
      <p:sp>
        <p:nvSpPr>
          <p:cNvPr id="16392" name="Line 8"/>
          <p:cNvSpPr>
            <a:spLocks noChangeShapeType="1"/>
          </p:cNvSpPr>
          <p:nvPr/>
        </p:nvSpPr>
        <p:spPr bwMode="auto">
          <a:xfrm>
            <a:off x="4151313" y="2708275"/>
            <a:ext cx="0" cy="215900"/>
          </a:xfrm>
          <a:prstGeom prst="line">
            <a:avLst/>
          </a:prstGeom>
          <a:noFill/>
          <a:ln w="9525">
            <a:solidFill>
              <a:schemeClr val="tx1"/>
            </a:solidFill>
            <a:round/>
            <a:headEnd/>
            <a:tailEnd/>
          </a:ln>
          <a:effectLst/>
        </p:spPr>
        <p:txBody>
          <a:bodyPr/>
          <a:lstStyle/>
          <a:p>
            <a:endParaRPr lang="en-US"/>
          </a:p>
        </p:txBody>
      </p:sp>
      <p:sp>
        <p:nvSpPr>
          <p:cNvPr id="16393" name="Line 9"/>
          <p:cNvSpPr>
            <a:spLocks noChangeShapeType="1"/>
          </p:cNvSpPr>
          <p:nvPr/>
        </p:nvSpPr>
        <p:spPr bwMode="auto">
          <a:xfrm flipV="1">
            <a:off x="3143250" y="2708276"/>
            <a:ext cx="0" cy="144463"/>
          </a:xfrm>
          <a:prstGeom prst="line">
            <a:avLst/>
          </a:prstGeom>
          <a:noFill/>
          <a:ln w="9525">
            <a:solidFill>
              <a:schemeClr val="tx1"/>
            </a:solidFill>
            <a:round/>
            <a:headEnd/>
            <a:tailEnd/>
          </a:ln>
          <a:effectLst/>
        </p:spPr>
        <p:txBody>
          <a:bodyPr/>
          <a:lstStyle/>
          <a:p>
            <a:endParaRPr lang="en-US"/>
          </a:p>
        </p:txBody>
      </p:sp>
      <p:sp>
        <p:nvSpPr>
          <p:cNvPr id="16394" name="Line 10"/>
          <p:cNvSpPr>
            <a:spLocks noChangeShapeType="1"/>
          </p:cNvSpPr>
          <p:nvPr/>
        </p:nvSpPr>
        <p:spPr bwMode="auto">
          <a:xfrm>
            <a:off x="4440239" y="2924175"/>
            <a:ext cx="1584325" cy="0"/>
          </a:xfrm>
          <a:prstGeom prst="line">
            <a:avLst/>
          </a:prstGeom>
          <a:noFill/>
          <a:ln w="9525">
            <a:solidFill>
              <a:schemeClr val="tx1"/>
            </a:solidFill>
            <a:round/>
            <a:headEnd/>
            <a:tailEnd/>
          </a:ln>
          <a:effectLst/>
        </p:spPr>
        <p:txBody>
          <a:bodyPr/>
          <a:lstStyle/>
          <a:p>
            <a:endParaRPr lang="en-US"/>
          </a:p>
        </p:txBody>
      </p:sp>
      <p:sp>
        <p:nvSpPr>
          <p:cNvPr id="16395" name="Line 11"/>
          <p:cNvSpPr>
            <a:spLocks noChangeShapeType="1"/>
          </p:cNvSpPr>
          <p:nvPr/>
        </p:nvSpPr>
        <p:spPr bwMode="auto">
          <a:xfrm>
            <a:off x="4440238" y="2708275"/>
            <a:ext cx="0" cy="215900"/>
          </a:xfrm>
          <a:prstGeom prst="line">
            <a:avLst/>
          </a:prstGeom>
          <a:noFill/>
          <a:ln w="9525">
            <a:solidFill>
              <a:schemeClr val="tx1"/>
            </a:solidFill>
            <a:round/>
            <a:headEnd/>
            <a:tailEnd/>
          </a:ln>
          <a:effectLst/>
        </p:spPr>
        <p:txBody>
          <a:bodyPr/>
          <a:lstStyle/>
          <a:p>
            <a:endParaRPr lang="en-US"/>
          </a:p>
        </p:txBody>
      </p:sp>
      <p:sp>
        <p:nvSpPr>
          <p:cNvPr id="16396" name="Line 12"/>
          <p:cNvSpPr>
            <a:spLocks noChangeShapeType="1"/>
          </p:cNvSpPr>
          <p:nvPr/>
        </p:nvSpPr>
        <p:spPr bwMode="auto">
          <a:xfrm>
            <a:off x="5159375" y="2708275"/>
            <a:ext cx="0" cy="433388"/>
          </a:xfrm>
          <a:prstGeom prst="line">
            <a:avLst/>
          </a:prstGeom>
          <a:noFill/>
          <a:ln w="9525">
            <a:solidFill>
              <a:schemeClr val="tx1"/>
            </a:solidFill>
            <a:round/>
            <a:headEnd/>
            <a:tailEnd/>
          </a:ln>
          <a:effectLst/>
        </p:spPr>
        <p:txBody>
          <a:bodyPr/>
          <a:lstStyle/>
          <a:p>
            <a:endParaRPr lang="en-US"/>
          </a:p>
        </p:txBody>
      </p:sp>
      <p:sp>
        <p:nvSpPr>
          <p:cNvPr id="16399" name="Line 15"/>
          <p:cNvSpPr>
            <a:spLocks noChangeShapeType="1"/>
          </p:cNvSpPr>
          <p:nvPr/>
        </p:nvSpPr>
        <p:spPr bwMode="auto">
          <a:xfrm>
            <a:off x="6024563" y="2708275"/>
            <a:ext cx="0" cy="215900"/>
          </a:xfrm>
          <a:prstGeom prst="line">
            <a:avLst/>
          </a:prstGeom>
          <a:noFill/>
          <a:ln w="9525">
            <a:solidFill>
              <a:schemeClr val="tx1"/>
            </a:solidFill>
            <a:round/>
            <a:headEnd/>
            <a:tailEnd/>
          </a:ln>
          <a:effectLst/>
        </p:spPr>
        <p:txBody>
          <a:bodyPr/>
          <a:lstStyle/>
          <a:p>
            <a:endParaRPr lang="en-US"/>
          </a:p>
        </p:txBody>
      </p:sp>
      <p:sp>
        <p:nvSpPr>
          <p:cNvPr id="16400" name="Line 16"/>
          <p:cNvSpPr>
            <a:spLocks noChangeShapeType="1"/>
          </p:cNvSpPr>
          <p:nvPr/>
        </p:nvSpPr>
        <p:spPr bwMode="auto">
          <a:xfrm>
            <a:off x="5159376" y="3141663"/>
            <a:ext cx="1584325" cy="0"/>
          </a:xfrm>
          <a:prstGeom prst="line">
            <a:avLst/>
          </a:prstGeom>
          <a:noFill/>
          <a:ln w="9525">
            <a:solidFill>
              <a:schemeClr val="tx1"/>
            </a:solidFill>
            <a:round/>
            <a:headEnd/>
            <a:tailEnd/>
          </a:ln>
          <a:effectLst/>
        </p:spPr>
        <p:txBody>
          <a:bodyPr/>
          <a:lstStyle/>
          <a:p>
            <a:endParaRPr lang="en-US"/>
          </a:p>
        </p:txBody>
      </p:sp>
      <p:sp>
        <p:nvSpPr>
          <p:cNvPr id="16402" name="Line 18"/>
          <p:cNvSpPr>
            <a:spLocks noChangeShapeType="1"/>
          </p:cNvSpPr>
          <p:nvPr/>
        </p:nvSpPr>
        <p:spPr bwMode="auto">
          <a:xfrm>
            <a:off x="6743700" y="2708275"/>
            <a:ext cx="0" cy="433388"/>
          </a:xfrm>
          <a:prstGeom prst="line">
            <a:avLst/>
          </a:prstGeom>
          <a:noFill/>
          <a:ln w="9525">
            <a:solidFill>
              <a:schemeClr val="tx1"/>
            </a:solidFill>
            <a:round/>
            <a:headEnd/>
            <a:tailEnd/>
          </a:ln>
          <a:effectLst/>
        </p:spPr>
        <p:txBody>
          <a:bodyPr/>
          <a:lstStyle/>
          <a:p>
            <a:endParaRPr lang="en-US"/>
          </a:p>
        </p:txBody>
      </p:sp>
      <p:sp>
        <p:nvSpPr>
          <p:cNvPr id="16403" name="Line 19"/>
          <p:cNvSpPr>
            <a:spLocks noChangeShapeType="1"/>
          </p:cNvSpPr>
          <p:nvPr/>
        </p:nvSpPr>
        <p:spPr bwMode="auto">
          <a:xfrm>
            <a:off x="4295775" y="4581525"/>
            <a:ext cx="647700" cy="0"/>
          </a:xfrm>
          <a:prstGeom prst="line">
            <a:avLst/>
          </a:prstGeom>
          <a:noFill/>
          <a:ln w="9525">
            <a:solidFill>
              <a:schemeClr val="tx1"/>
            </a:solidFill>
            <a:round/>
            <a:headEnd/>
            <a:tailEnd/>
          </a:ln>
          <a:effectLst/>
        </p:spPr>
        <p:txBody>
          <a:bodyPr/>
          <a:lstStyle/>
          <a:p>
            <a:endParaRPr lang="en-US"/>
          </a:p>
        </p:txBody>
      </p:sp>
      <p:sp>
        <p:nvSpPr>
          <p:cNvPr id="16404" name="Line 20"/>
          <p:cNvSpPr>
            <a:spLocks noChangeShapeType="1"/>
          </p:cNvSpPr>
          <p:nvPr/>
        </p:nvSpPr>
        <p:spPr bwMode="auto">
          <a:xfrm>
            <a:off x="4295775" y="4437063"/>
            <a:ext cx="0" cy="144462"/>
          </a:xfrm>
          <a:prstGeom prst="line">
            <a:avLst/>
          </a:prstGeom>
          <a:noFill/>
          <a:ln w="9525">
            <a:solidFill>
              <a:schemeClr val="tx1"/>
            </a:solidFill>
            <a:round/>
            <a:headEnd/>
            <a:tailEnd/>
          </a:ln>
          <a:effectLst/>
        </p:spPr>
        <p:txBody>
          <a:bodyPr/>
          <a:lstStyle/>
          <a:p>
            <a:endParaRPr lang="en-US"/>
          </a:p>
        </p:txBody>
      </p:sp>
      <p:sp>
        <p:nvSpPr>
          <p:cNvPr id="16405" name="Line 21"/>
          <p:cNvSpPr>
            <a:spLocks noChangeShapeType="1"/>
          </p:cNvSpPr>
          <p:nvPr/>
        </p:nvSpPr>
        <p:spPr bwMode="auto">
          <a:xfrm>
            <a:off x="4943475" y="4437063"/>
            <a:ext cx="0" cy="144462"/>
          </a:xfrm>
          <a:prstGeom prst="line">
            <a:avLst/>
          </a:prstGeom>
          <a:noFill/>
          <a:ln w="9525">
            <a:solidFill>
              <a:schemeClr val="tx1"/>
            </a:solidFill>
            <a:round/>
            <a:headEnd/>
            <a:tailEnd/>
          </a:ln>
          <a:effectLst/>
        </p:spPr>
        <p:txBody>
          <a:bodyPr/>
          <a:lstStyle/>
          <a:p>
            <a:endParaRPr lang="en-US"/>
          </a:p>
        </p:txBody>
      </p:sp>
      <p:sp>
        <p:nvSpPr>
          <p:cNvPr id="16406" name="Line 22"/>
          <p:cNvSpPr>
            <a:spLocks noChangeShapeType="1"/>
          </p:cNvSpPr>
          <p:nvPr/>
        </p:nvSpPr>
        <p:spPr bwMode="auto">
          <a:xfrm>
            <a:off x="3432176" y="4868863"/>
            <a:ext cx="1223963" cy="0"/>
          </a:xfrm>
          <a:prstGeom prst="line">
            <a:avLst/>
          </a:prstGeom>
          <a:noFill/>
          <a:ln w="9525">
            <a:solidFill>
              <a:schemeClr val="tx1"/>
            </a:solidFill>
            <a:round/>
            <a:headEnd/>
            <a:tailEnd/>
          </a:ln>
          <a:effectLst/>
        </p:spPr>
        <p:txBody>
          <a:bodyPr/>
          <a:lstStyle/>
          <a:p>
            <a:endParaRPr lang="en-US"/>
          </a:p>
        </p:txBody>
      </p:sp>
      <p:sp>
        <p:nvSpPr>
          <p:cNvPr id="16407" name="Line 23"/>
          <p:cNvSpPr>
            <a:spLocks noChangeShapeType="1"/>
          </p:cNvSpPr>
          <p:nvPr/>
        </p:nvSpPr>
        <p:spPr bwMode="auto">
          <a:xfrm>
            <a:off x="3432175" y="4508501"/>
            <a:ext cx="0" cy="360363"/>
          </a:xfrm>
          <a:prstGeom prst="line">
            <a:avLst/>
          </a:prstGeom>
          <a:noFill/>
          <a:ln w="9525">
            <a:solidFill>
              <a:schemeClr val="tx1"/>
            </a:solidFill>
            <a:round/>
            <a:headEnd/>
            <a:tailEnd/>
          </a:ln>
          <a:effectLst/>
        </p:spPr>
        <p:txBody>
          <a:bodyPr/>
          <a:lstStyle/>
          <a:p>
            <a:endParaRPr lang="en-US"/>
          </a:p>
        </p:txBody>
      </p:sp>
      <p:sp>
        <p:nvSpPr>
          <p:cNvPr id="16408" name="Line 24"/>
          <p:cNvSpPr>
            <a:spLocks noChangeShapeType="1"/>
          </p:cNvSpPr>
          <p:nvPr/>
        </p:nvSpPr>
        <p:spPr bwMode="auto">
          <a:xfrm>
            <a:off x="4656138" y="4581525"/>
            <a:ext cx="0" cy="287338"/>
          </a:xfrm>
          <a:prstGeom prst="line">
            <a:avLst/>
          </a:prstGeom>
          <a:noFill/>
          <a:ln w="9525">
            <a:solidFill>
              <a:schemeClr val="tx1"/>
            </a:solidFill>
            <a:round/>
            <a:headEnd/>
            <a:tailEnd/>
          </a:ln>
          <a:effectLst/>
        </p:spPr>
        <p:txBody>
          <a:bodyPr/>
          <a:lstStyle/>
          <a:p>
            <a:endParaRPr lang="en-US"/>
          </a:p>
        </p:txBody>
      </p:sp>
      <p:sp>
        <p:nvSpPr>
          <p:cNvPr id="16409" name="Line 25"/>
          <p:cNvSpPr>
            <a:spLocks noChangeShapeType="1"/>
          </p:cNvSpPr>
          <p:nvPr/>
        </p:nvSpPr>
        <p:spPr bwMode="auto">
          <a:xfrm>
            <a:off x="5519738" y="4581525"/>
            <a:ext cx="863600" cy="0"/>
          </a:xfrm>
          <a:prstGeom prst="line">
            <a:avLst/>
          </a:prstGeom>
          <a:noFill/>
          <a:ln w="9525">
            <a:solidFill>
              <a:schemeClr val="tx1"/>
            </a:solidFill>
            <a:round/>
            <a:headEnd/>
            <a:tailEnd/>
          </a:ln>
          <a:effectLst/>
        </p:spPr>
        <p:txBody>
          <a:bodyPr/>
          <a:lstStyle/>
          <a:p>
            <a:endParaRPr lang="en-US"/>
          </a:p>
        </p:txBody>
      </p:sp>
      <p:sp>
        <p:nvSpPr>
          <p:cNvPr id="16410" name="Line 26"/>
          <p:cNvSpPr>
            <a:spLocks noChangeShapeType="1"/>
          </p:cNvSpPr>
          <p:nvPr/>
        </p:nvSpPr>
        <p:spPr bwMode="auto">
          <a:xfrm>
            <a:off x="5519738" y="4437063"/>
            <a:ext cx="0" cy="144462"/>
          </a:xfrm>
          <a:prstGeom prst="line">
            <a:avLst/>
          </a:prstGeom>
          <a:noFill/>
          <a:ln w="9525">
            <a:solidFill>
              <a:schemeClr val="tx1"/>
            </a:solidFill>
            <a:round/>
            <a:headEnd/>
            <a:tailEnd/>
          </a:ln>
          <a:effectLst/>
        </p:spPr>
        <p:txBody>
          <a:bodyPr/>
          <a:lstStyle/>
          <a:p>
            <a:endParaRPr lang="en-US"/>
          </a:p>
        </p:txBody>
      </p:sp>
      <p:sp>
        <p:nvSpPr>
          <p:cNvPr id="16412" name="Line 28"/>
          <p:cNvSpPr>
            <a:spLocks noChangeShapeType="1"/>
          </p:cNvSpPr>
          <p:nvPr/>
        </p:nvSpPr>
        <p:spPr bwMode="auto">
          <a:xfrm>
            <a:off x="6383338" y="4437063"/>
            <a:ext cx="0" cy="144462"/>
          </a:xfrm>
          <a:prstGeom prst="line">
            <a:avLst/>
          </a:prstGeom>
          <a:noFill/>
          <a:ln w="9525">
            <a:solidFill>
              <a:schemeClr val="tx1"/>
            </a:solidFill>
            <a:round/>
            <a:headEnd/>
            <a:tailEnd/>
          </a:ln>
          <a:effectLst/>
        </p:spPr>
        <p:txBody>
          <a:bodyPr/>
          <a:lstStyle/>
          <a:p>
            <a:endParaRPr lang="en-US"/>
          </a:p>
        </p:txBody>
      </p:sp>
      <p:sp>
        <p:nvSpPr>
          <p:cNvPr id="16413" name="Line 29"/>
          <p:cNvSpPr>
            <a:spLocks noChangeShapeType="1"/>
          </p:cNvSpPr>
          <p:nvPr/>
        </p:nvSpPr>
        <p:spPr bwMode="auto">
          <a:xfrm>
            <a:off x="5951539" y="4868863"/>
            <a:ext cx="1152525" cy="0"/>
          </a:xfrm>
          <a:prstGeom prst="line">
            <a:avLst/>
          </a:prstGeom>
          <a:noFill/>
          <a:ln w="9525">
            <a:solidFill>
              <a:schemeClr val="tx1"/>
            </a:solidFill>
            <a:round/>
            <a:headEnd/>
            <a:tailEnd/>
          </a:ln>
          <a:effectLst/>
        </p:spPr>
        <p:txBody>
          <a:bodyPr/>
          <a:lstStyle/>
          <a:p>
            <a:endParaRPr lang="en-US"/>
          </a:p>
        </p:txBody>
      </p:sp>
      <p:sp>
        <p:nvSpPr>
          <p:cNvPr id="16414" name="Line 30"/>
          <p:cNvSpPr>
            <a:spLocks noChangeShapeType="1"/>
          </p:cNvSpPr>
          <p:nvPr/>
        </p:nvSpPr>
        <p:spPr bwMode="auto">
          <a:xfrm>
            <a:off x="5951538" y="4581525"/>
            <a:ext cx="0" cy="287338"/>
          </a:xfrm>
          <a:prstGeom prst="line">
            <a:avLst/>
          </a:prstGeom>
          <a:noFill/>
          <a:ln w="9525">
            <a:solidFill>
              <a:schemeClr val="tx1"/>
            </a:solidFill>
            <a:round/>
            <a:headEnd/>
            <a:tailEnd/>
          </a:ln>
          <a:effectLst/>
        </p:spPr>
        <p:txBody>
          <a:bodyPr/>
          <a:lstStyle/>
          <a:p>
            <a:endParaRPr lang="en-US"/>
          </a:p>
        </p:txBody>
      </p:sp>
      <p:sp>
        <p:nvSpPr>
          <p:cNvPr id="16416" name="Line 32"/>
          <p:cNvSpPr>
            <a:spLocks noChangeShapeType="1"/>
          </p:cNvSpPr>
          <p:nvPr/>
        </p:nvSpPr>
        <p:spPr bwMode="auto">
          <a:xfrm>
            <a:off x="7104063" y="4508501"/>
            <a:ext cx="0" cy="360363"/>
          </a:xfrm>
          <a:prstGeom prst="line">
            <a:avLst/>
          </a:prstGeom>
          <a:noFill/>
          <a:ln w="9525">
            <a:solidFill>
              <a:schemeClr val="tx1"/>
            </a:solidFill>
            <a:round/>
            <a:headEnd/>
            <a:tailEnd/>
          </a:ln>
          <a:effectLst/>
        </p:spPr>
        <p:txBody>
          <a:bodyPr/>
          <a:lstStyle/>
          <a:p>
            <a:endParaRPr lang="en-US"/>
          </a:p>
        </p:txBody>
      </p:sp>
    </p:spTree>
    <p:extLst>
      <p:ext uri="{BB962C8B-B14F-4D97-AF65-F5344CB8AC3E}">
        <p14:creationId xmlns:p14="http://schemas.microsoft.com/office/powerpoint/2010/main" val="13419157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idx="1"/>
          </p:nvPr>
        </p:nvSpPr>
        <p:spPr>
          <a:xfrm>
            <a:off x="1600200" y="333376"/>
            <a:ext cx="9144000" cy="4530725"/>
          </a:xfrm>
        </p:spPr>
        <p:txBody>
          <a:bodyPr/>
          <a:lstStyle/>
          <a:p>
            <a:pPr eaLnBrk="1" hangingPunct="1">
              <a:buFontTx/>
              <a:buNone/>
            </a:pPr>
            <a:r>
              <a:rPr lang="en-US" altLang="zh-CN" b="1" dirty="0" smtClean="0">
                <a:ea typeface="SimSun" pitchFamily="2" charset="-122"/>
              </a:rPr>
              <a:t>The dog</a:t>
            </a:r>
            <a:r>
              <a:rPr lang="en-US" altLang="zh-CN" b="1" baseline="-25000" dirty="0" smtClean="0">
                <a:ea typeface="SimSun" pitchFamily="2" charset="-122"/>
              </a:rPr>
              <a:t>1</a:t>
            </a:r>
            <a:r>
              <a:rPr lang="en-US" altLang="zh-CN" b="1" dirty="0" smtClean="0">
                <a:ea typeface="SimSun" pitchFamily="2" charset="-122"/>
              </a:rPr>
              <a:t> chased</a:t>
            </a:r>
            <a:r>
              <a:rPr lang="en-US" altLang="zh-CN" b="1" baseline="-25000" dirty="0" smtClean="0">
                <a:ea typeface="SimSun" pitchFamily="2" charset="-122"/>
              </a:rPr>
              <a:t>1</a:t>
            </a:r>
            <a:r>
              <a:rPr lang="en-US" altLang="zh-CN" b="1" dirty="0" smtClean="0">
                <a:ea typeface="SimSun" pitchFamily="2" charset="-122"/>
              </a:rPr>
              <a:t> the cat.</a:t>
            </a:r>
          </a:p>
          <a:p>
            <a:pPr eaLnBrk="1" hangingPunct="1">
              <a:buFontTx/>
              <a:buNone/>
            </a:pPr>
            <a:endParaRPr lang="en-US" altLang="zh-CN" sz="2200" b="1" dirty="0">
              <a:ea typeface="SimSun" pitchFamily="2" charset="-122"/>
            </a:endParaRPr>
          </a:p>
          <a:p>
            <a:pPr eaLnBrk="1" hangingPunct="1">
              <a:buFontTx/>
              <a:buNone/>
            </a:pPr>
            <a:r>
              <a:rPr lang="en-US" altLang="zh-CN" b="1" dirty="0" smtClean="0">
                <a:ea typeface="SimSun" pitchFamily="2" charset="-122"/>
              </a:rPr>
              <a:t>The dog</a:t>
            </a:r>
            <a:r>
              <a:rPr lang="en-US" altLang="zh-CN" b="1" baseline="-25000" dirty="0" smtClean="0">
                <a:ea typeface="SimSun" pitchFamily="2" charset="-122"/>
              </a:rPr>
              <a:t>1</a:t>
            </a:r>
            <a:r>
              <a:rPr lang="en-US" altLang="zh-CN" b="1" dirty="0" smtClean="0">
                <a:ea typeface="SimSun" pitchFamily="2" charset="-122"/>
              </a:rPr>
              <a:t> </a:t>
            </a:r>
            <a:r>
              <a:rPr lang="en-US" altLang="zh-CN" b="1" dirty="0" smtClean="0">
                <a:solidFill>
                  <a:srgbClr val="FF3300"/>
                </a:solidFill>
                <a:ea typeface="SimSun" pitchFamily="2" charset="-122"/>
              </a:rPr>
              <a:t>the horse</a:t>
            </a:r>
            <a:r>
              <a:rPr lang="en-US" altLang="zh-CN" b="1" baseline="-25000" dirty="0" smtClean="0">
                <a:solidFill>
                  <a:srgbClr val="FF3300"/>
                </a:solidFill>
                <a:ea typeface="SimSun" pitchFamily="2" charset="-122"/>
              </a:rPr>
              <a:t>2</a:t>
            </a:r>
            <a:r>
              <a:rPr lang="en-US" altLang="zh-CN" b="1" dirty="0" smtClean="0">
                <a:solidFill>
                  <a:srgbClr val="FF3300"/>
                </a:solidFill>
                <a:ea typeface="SimSun" pitchFamily="2" charset="-122"/>
              </a:rPr>
              <a:t> kicked</a:t>
            </a:r>
            <a:r>
              <a:rPr lang="en-US" altLang="zh-CN" b="1" baseline="-25000" dirty="0" smtClean="0">
                <a:solidFill>
                  <a:srgbClr val="FF3300"/>
                </a:solidFill>
                <a:ea typeface="SimSun" pitchFamily="2" charset="-122"/>
              </a:rPr>
              <a:t>2</a:t>
            </a:r>
            <a:r>
              <a:rPr lang="en-US" altLang="zh-CN" b="1" dirty="0" smtClean="0">
                <a:ea typeface="SimSun" pitchFamily="2" charset="-122"/>
              </a:rPr>
              <a:t> chased</a:t>
            </a:r>
            <a:r>
              <a:rPr lang="en-US" altLang="zh-CN" b="1" baseline="-25000" dirty="0" smtClean="0">
                <a:ea typeface="SimSun" pitchFamily="2" charset="-122"/>
              </a:rPr>
              <a:t>1</a:t>
            </a:r>
            <a:r>
              <a:rPr lang="en-US" altLang="zh-CN" b="1" dirty="0" smtClean="0">
                <a:ea typeface="SimSun" pitchFamily="2" charset="-122"/>
              </a:rPr>
              <a:t> the cat.</a:t>
            </a:r>
          </a:p>
          <a:p>
            <a:pPr eaLnBrk="1" hangingPunct="1">
              <a:buFontTx/>
              <a:buNone/>
            </a:pPr>
            <a:endParaRPr lang="en-US" altLang="zh-CN" sz="2200" b="1" dirty="0">
              <a:ea typeface="SimSun" pitchFamily="2" charset="-122"/>
            </a:endParaRPr>
          </a:p>
          <a:p>
            <a:pPr eaLnBrk="1" hangingPunct="1">
              <a:buFontTx/>
              <a:buNone/>
            </a:pPr>
            <a:r>
              <a:rPr lang="en-US" altLang="zh-CN" b="1" dirty="0" smtClean="0">
                <a:ea typeface="SimSun" pitchFamily="2" charset="-122"/>
              </a:rPr>
              <a:t>The dog</a:t>
            </a:r>
            <a:r>
              <a:rPr lang="en-US" altLang="zh-CN" b="1" baseline="-25000" dirty="0" smtClean="0">
                <a:ea typeface="SimSun" pitchFamily="2" charset="-122"/>
              </a:rPr>
              <a:t>1</a:t>
            </a:r>
            <a:r>
              <a:rPr lang="en-US" altLang="zh-CN" b="1" dirty="0" smtClean="0">
                <a:ea typeface="SimSun" pitchFamily="2" charset="-122"/>
              </a:rPr>
              <a:t> </a:t>
            </a:r>
            <a:r>
              <a:rPr lang="en-US" altLang="zh-CN" b="1" dirty="0" smtClean="0">
                <a:solidFill>
                  <a:srgbClr val="FF3300"/>
                </a:solidFill>
                <a:ea typeface="SimSun" pitchFamily="2" charset="-122"/>
              </a:rPr>
              <a:t>the horse</a:t>
            </a:r>
            <a:r>
              <a:rPr lang="en-US" altLang="zh-CN" b="1" baseline="-25000" dirty="0" smtClean="0">
                <a:solidFill>
                  <a:srgbClr val="FF3300"/>
                </a:solidFill>
                <a:ea typeface="SimSun" pitchFamily="2" charset="-122"/>
              </a:rPr>
              <a:t>2</a:t>
            </a:r>
            <a:r>
              <a:rPr lang="en-US" altLang="zh-CN" b="1" dirty="0" smtClean="0">
                <a:ea typeface="SimSun" pitchFamily="2" charset="-122"/>
              </a:rPr>
              <a:t> </a:t>
            </a:r>
            <a:r>
              <a:rPr lang="en-US" altLang="zh-CN" b="1" dirty="0" smtClean="0">
                <a:solidFill>
                  <a:srgbClr val="3366FF"/>
                </a:solidFill>
                <a:ea typeface="SimSun" pitchFamily="2" charset="-122"/>
              </a:rPr>
              <a:t>the farmer</a:t>
            </a:r>
            <a:r>
              <a:rPr lang="en-US" altLang="zh-CN" b="1" baseline="-25000" dirty="0" smtClean="0">
                <a:solidFill>
                  <a:srgbClr val="3366FF"/>
                </a:solidFill>
                <a:ea typeface="SimSun" pitchFamily="2" charset="-122"/>
              </a:rPr>
              <a:t>3</a:t>
            </a:r>
            <a:r>
              <a:rPr lang="en-US" altLang="zh-CN" b="1" dirty="0" smtClean="0">
                <a:solidFill>
                  <a:srgbClr val="3366FF"/>
                </a:solidFill>
                <a:ea typeface="SimSun" pitchFamily="2" charset="-122"/>
              </a:rPr>
              <a:t> bought</a:t>
            </a:r>
            <a:r>
              <a:rPr lang="en-US" altLang="zh-CN" b="1" baseline="-25000" dirty="0" smtClean="0">
                <a:solidFill>
                  <a:srgbClr val="3366FF"/>
                </a:solidFill>
                <a:ea typeface="SimSun" pitchFamily="2" charset="-122"/>
              </a:rPr>
              <a:t>3</a:t>
            </a:r>
            <a:r>
              <a:rPr lang="en-US" altLang="zh-CN" b="1" dirty="0" smtClean="0">
                <a:ea typeface="SimSun" pitchFamily="2" charset="-122"/>
              </a:rPr>
              <a:t> </a:t>
            </a:r>
          </a:p>
          <a:p>
            <a:pPr eaLnBrk="1" hangingPunct="1">
              <a:buFontTx/>
              <a:buNone/>
            </a:pPr>
            <a:r>
              <a:rPr lang="en-US" altLang="zh-CN" b="1" dirty="0" smtClean="0">
                <a:ea typeface="SimSun" pitchFamily="2" charset="-122"/>
              </a:rPr>
              <a:t>			</a:t>
            </a:r>
            <a:r>
              <a:rPr lang="en-US" altLang="zh-CN" b="1" dirty="0" smtClean="0">
                <a:solidFill>
                  <a:srgbClr val="FF3300"/>
                </a:solidFill>
                <a:ea typeface="SimSun" pitchFamily="2" charset="-122"/>
              </a:rPr>
              <a:t>kicked</a:t>
            </a:r>
            <a:r>
              <a:rPr lang="en-US" altLang="zh-CN" b="1" baseline="-25000" dirty="0" smtClean="0">
                <a:solidFill>
                  <a:srgbClr val="FF3300"/>
                </a:solidFill>
                <a:ea typeface="SimSun" pitchFamily="2" charset="-122"/>
              </a:rPr>
              <a:t>2</a:t>
            </a:r>
            <a:r>
              <a:rPr lang="en-US" altLang="zh-CN" b="1" dirty="0" smtClean="0">
                <a:ea typeface="SimSun" pitchFamily="2" charset="-122"/>
              </a:rPr>
              <a:t> chased</a:t>
            </a:r>
            <a:r>
              <a:rPr lang="en-US" altLang="zh-CN" b="1" baseline="-25000" dirty="0" smtClean="0">
                <a:ea typeface="SimSun" pitchFamily="2" charset="-122"/>
              </a:rPr>
              <a:t>1</a:t>
            </a:r>
            <a:r>
              <a:rPr lang="en-US" altLang="zh-CN" b="1" dirty="0" smtClean="0">
                <a:ea typeface="SimSun" pitchFamily="2" charset="-122"/>
              </a:rPr>
              <a:t> the cat.</a:t>
            </a:r>
          </a:p>
          <a:p>
            <a:pPr eaLnBrk="1" hangingPunct="1">
              <a:buFontTx/>
              <a:buNone/>
            </a:pPr>
            <a:endParaRPr lang="en-US" altLang="zh-CN" sz="2200" b="1" dirty="0">
              <a:ea typeface="SimSun" pitchFamily="2" charset="-122"/>
            </a:endParaRPr>
          </a:p>
          <a:p>
            <a:pPr eaLnBrk="1" hangingPunct="1">
              <a:buFontTx/>
              <a:buNone/>
            </a:pPr>
            <a:r>
              <a:rPr lang="en-US" altLang="zh-CN" b="1" dirty="0" smtClean="0">
                <a:ea typeface="SimSun" pitchFamily="2" charset="-122"/>
              </a:rPr>
              <a:t>The dog</a:t>
            </a:r>
            <a:r>
              <a:rPr lang="en-US" altLang="zh-CN" b="1" baseline="-25000" dirty="0" smtClean="0">
                <a:ea typeface="SimSun" pitchFamily="2" charset="-122"/>
              </a:rPr>
              <a:t>1</a:t>
            </a:r>
            <a:r>
              <a:rPr lang="en-US" altLang="zh-CN" b="1" dirty="0" smtClean="0">
                <a:ea typeface="SimSun" pitchFamily="2" charset="-122"/>
              </a:rPr>
              <a:t> </a:t>
            </a:r>
            <a:r>
              <a:rPr lang="en-US" altLang="zh-CN" b="1" dirty="0" smtClean="0">
                <a:solidFill>
                  <a:srgbClr val="FF3300"/>
                </a:solidFill>
                <a:ea typeface="SimSun" pitchFamily="2" charset="-122"/>
              </a:rPr>
              <a:t>the horse</a:t>
            </a:r>
            <a:r>
              <a:rPr lang="en-US" altLang="zh-CN" b="1" baseline="-25000" dirty="0" smtClean="0">
                <a:solidFill>
                  <a:srgbClr val="FF3300"/>
                </a:solidFill>
                <a:ea typeface="SimSun" pitchFamily="2" charset="-122"/>
              </a:rPr>
              <a:t>2</a:t>
            </a:r>
            <a:r>
              <a:rPr lang="en-US" altLang="zh-CN" b="1" dirty="0" smtClean="0">
                <a:ea typeface="SimSun" pitchFamily="2" charset="-122"/>
              </a:rPr>
              <a:t> </a:t>
            </a:r>
            <a:r>
              <a:rPr lang="en-US" altLang="zh-CN" b="1" dirty="0" smtClean="0">
                <a:solidFill>
                  <a:srgbClr val="3366FF"/>
                </a:solidFill>
                <a:ea typeface="SimSun" pitchFamily="2" charset="-122"/>
              </a:rPr>
              <a:t>the farmer</a:t>
            </a:r>
            <a:r>
              <a:rPr lang="en-US" altLang="zh-CN" b="1" baseline="-25000" dirty="0" smtClean="0">
                <a:solidFill>
                  <a:srgbClr val="3366FF"/>
                </a:solidFill>
                <a:ea typeface="SimSun" pitchFamily="2" charset="-122"/>
              </a:rPr>
              <a:t>3</a:t>
            </a:r>
            <a:r>
              <a:rPr lang="en-US" altLang="zh-CN" b="1" dirty="0" smtClean="0">
                <a:solidFill>
                  <a:srgbClr val="3366FF"/>
                </a:solidFill>
                <a:ea typeface="SimSun" pitchFamily="2" charset="-122"/>
              </a:rPr>
              <a:t> </a:t>
            </a:r>
            <a:r>
              <a:rPr lang="en-US" altLang="zh-CN" b="1" dirty="0" smtClean="0">
                <a:solidFill>
                  <a:srgbClr val="7BE270"/>
                </a:solidFill>
                <a:ea typeface="SimSun" pitchFamily="2" charset="-122"/>
              </a:rPr>
              <a:t>the girl</a:t>
            </a:r>
            <a:r>
              <a:rPr lang="en-US" altLang="zh-CN" b="1" baseline="-25000" dirty="0" smtClean="0">
                <a:solidFill>
                  <a:srgbClr val="7BE270"/>
                </a:solidFill>
                <a:ea typeface="SimSun" pitchFamily="2" charset="-122"/>
              </a:rPr>
              <a:t>4</a:t>
            </a:r>
            <a:r>
              <a:rPr lang="en-US" altLang="zh-CN" b="1" dirty="0" smtClean="0">
                <a:solidFill>
                  <a:srgbClr val="7BE270"/>
                </a:solidFill>
                <a:ea typeface="SimSun" pitchFamily="2" charset="-122"/>
              </a:rPr>
              <a:t> married</a:t>
            </a:r>
            <a:r>
              <a:rPr lang="en-US" altLang="zh-CN" b="1" baseline="-25000" dirty="0" smtClean="0">
                <a:solidFill>
                  <a:srgbClr val="7BE270"/>
                </a:solidFill>
                <a:ea typeface="SimSun" pitchFamily="2" charset="-122"/>
              </a:rPr>
              <a:t>4</a:t>
            </a:r>
            <a:r>
              <a:rPr lang="en-US" altLang="zh-CN" b="1" dirty="0" smtClean="0">
                <a:solidFill>
                  <a:srgbClr val="3366FF"/>
                </a:solidFill>
                <a:ea typeface="SimSun" pitchFamily="2" charset="-122"/>
              </a:rPr>
              <a:t> bought</a:t>
            </a:r>
            <a:r>
              <a:rPr lang="en-US" altLang="zh-CN" b="1" baseline="-25000" dirty="0" smtClean="0">
                <a:solidFill>
                  <a:srgbClr val="3366FF"/>
                </a:solidFill>
                <a:ea typeface="SimSun" pitchFamily="2" charset="-122"/>
              </a:rPr>
              <a:t>3</a:t>
            </a:r>
            <a:r>
              <a:rPr lang="en-US" altLang="zh-CN" b="1" dirty="0" smtClean="0">
                <a:ea typeface="SimSun" pitchFamily="2" charset="-122"/>
              </a:rPr>
              <a:t> </a:t>
            </a:r>
            <a:r>
              <a:rPr lang="en-US" altLang="zh-CN" b="1" dirty="0" smtClean="0">
                <a:solidFill>
                  <a:srgbClr val="FF3300"/>
                </a:solidFill>
                <a:ea typeface="SimSun" pitchFamily="2" charset="-122"/>
              </a:rPr>
              <a:t>kicked</a:t>
            </a:r>
            <a:r>
              <a:rPr lang="en-US" altLang="zh-CN" b="1" baseline="-25000" dirty="0" smtClean="0">
                <a:solidFill>
                  <a:srgbClr val="FF3300"/>
                </a:solidFill>
                <a:ea typeface="SimSun" pitchFamily="2" charset="-122"/>
              </a:rPr>
              <a:t>2</a:t>
            </a:r>
            <a:r>
              <a:rPr lang="en-US" altLang="zh-CN" b="1" dirty="0" smtClean="0">
                <a:ea typeface="SimSun" pitchFamily="2" charset="-122"/>
              </a:rPr>
              <a:t> chased</a:t>
            </a:r>
            <a:r>
              <a:rPr lang="en-US" altLang="zh-CN" b="1" baseline="-25000" dirty="0" smtClean="0">
                <a:ea typeface="SimSun" pitchFamily="2" charset="-122"/>
              </a:rPr>
              <a:t>1</a:t>
            </a:r>
            <a:r>
              <a:rPr lang="en-US" altLang="zh-CN" b="1" dirty="0" smtClean="0">
                <a:ea typeface="SimSun" pitchFamily="2" charset="-122"/>
              </a:rPr>
              <a:t> the cat.</a:t>
            </a:r>
          </a:p>
          <a:p>
            <a:pPr eaLnBrk="1" hangingPunct="1">
              <a:buFontTx/>
              <a:buNone/>
            </a:pPr>
            <a:endParaRPr lang="en-US" altLang="zh-CN" b="1" dirty="0" smtClean="0">
              <a:ea typeface="SimSun" pitchFamily="2" charset="-122"/>
            </a:endParaRPr>
          </a:p>
        </p:txBody>
      </p:sp>
      <p:sp>
        <p:nvSpPr>
          <p:cNvPr id="35843" name="Text Box 3"/>
          <p:cNvSpPr txBox="1">
            <a:spLocks noChangeArrowheads="1"/>
          </p:cNvSpPr>
          <p:nvPr/>
        </p:nvSpPr>
        <p:spPr bwMode="auto">
          <a:xfrm>
            <a:off x="1992314" y="5775326"/>
            <a:ext cx="7603107" cy="830997"/>
          </a:xfrm>
          <a:prstGeom prst="rect">
            <a:avLst/>
          </a:prstGeom>
          <a:noFill/>
          <a:ln w="9525">
            <a:noFill/>
            <a:miter lim="800000"/>
            <a:headEnd/>
            <a:tailEnd/>
          </a:ln>
        </p:spPr>
        <p:txBody>
          <a:bodyPr wrap="none">
            <a:spAutoFit/>
          </a:bodyPr>
          <a:lstStyle/>
          <a:p>
            <a:r>
              <a:rPr lang="en-US" altLang="zh-CN" sz="2400" i="1">
                <a:ea typeface="SimSun" pitchFamily="2" charset="-122"/>
                <a:cs typeface="Arial" charset="0"/>
              </a:rPr>
              <a:t>The cat was chased by the dog that was </a:t>
            </a:r>
            <a:r>
              <a:rPr lang="en-US" altLang="zh-CN" sz="2400" i="1">
                <a:solidFill>
                  <a:srgbClr val="FF3300"/>
                </a:solidFill>
                <a:ea typeface="SimSun" pitchFamily="2" charset="-122"/>
                <a:cs typeface="Arial" charset="0"/>
              </a:rPr>
              <a:t>kicked by the horse</a:t>
            </a:r>
          </a:p>
          <a:p>
            <a:r>
              <a:rPr lang="en-US" altLang="zh-CN" sz="2400" i="1">
                <a:ea typeface="SimSun" pitchFamily="2" charset="-122"/>
                <a:cs typeface="Arial" charset="0"/>
              </a:rPr>
              <a:t>	that was </a:t>
            </a:r>
            <a:r>
              <a:rPr lang="en-US" altLang="zh-CN" sz="2400" i="1">
                <a:solidFill>
                  <a:srgbClr val="3366FF"/>
                </a:solidFill>
                <a:ea typeface="SimSun" pitchFamily="2" charset="-122"/>
                <a:cs typeface="Arial" charset="0"/>
              </a:rPr>
              <a:t>bought by the farmer</a:t>
            </a:r>
            <a:r>
              <a:rPr lang="en-US" altLang="zh-CN" sz="2400" i="1">
                <a:ea typeface="SimSun" pitchFamily="2" charset="-122"/>
                <a:cs typeface="Arial" charset="0"/>
              </a:rPr>
              <a:t> that </a:t>
            </a:r>
            <a:r>
              <a:rPr lang="en-US" altLang="zh-CN" sz="2400" i="1">
                <a:solidFill>
                  <a:srgbClr val="7BE270"/>
                </a:solidFill>
                <a:ea typeface="SimSun" pitchFamily="2" charset="-122"/>
                <a:cs typeface="Arial" charset="0"/>
              </a:rPr>
              <a:t>the girl married</a:t>
            </a:r>
            <a:r>
              <a:rPr lang="en-US" altLang="zh-CN" sz="2400" i="1">
                <a:ea typeface="SimSun" pitchFamily="2" charset="-122"/>
                <a:cs typeface="Arial" charset="0"/>
              </a:rPr>
              <a:t>.</a:t>
            </a:r>
            <a:endParaRPr lang="en-US" altLang="zh-TW" sz="2400" i="1">
              <a:ea typeface="SimSun" pitchFamily="2" charset="-122"/>
              <a:cs typeface="Arial" charset="0"/>
            </a:endParaRPr>
          </a:p>
        </p:txBody>
      </p:sp>
    </p:spTree>
    <p:extLst>
      <p:ext uri="{BB962C8B-B14F-4D97-AF65-F5344CB8AC3E}">
        <p14:creationId xmlns:p14="http://schemas.microsoft.com/office/powerpoint/2010/main" val="6450957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3"/>
          <p:cNvGrpSpPr>
            <a:grpSpLocks/>
          </p:cNvGrpSpPr>
          <p:nvPr/>
        </p:nvGrpSpPr>
        <p:grpSpPr bwMode="auto">
          <a:xfrm>
            <a:off x="2135189" y="1474788"/>
            <a:ext cx="7705725" cy="3706812"/>
            <a:chOff x="611188" y="1306513"/>
            <a:chExt cx="7705725" cy="3706812"/>
          </a:xfrm>
        </p:grpSpPr>
        <p:sp>
          <p:nvSpPr>
            <p:cNvPr id="37903" name="Line 2"/>
            <p:cNvSpPr>
              <a:spLocks noChangeShapeType="1"/>
            </p:cNvSpPr>
            <p:nvPr/>
          </p:nvSpPr>
          <p:spPr bwMode="auto">
            <a:xfrm flipH="1">
              <a:off x="611188" y="1341438"/>
              <a:ext cx="3889375" cy="3600450"/>
            </a:xfrm>
            <a:prstGeom prst="line">
              <a:avLst/>
            </a:prstGeom>
            <a:noFill/>
            <a:ln w="9525">
              <a:solidFill>
                <a:schemeClr val="tx1"/>
              </a:solidFill>
              <a:round/>
              <a:headEnd/>
              <a:tailEnd/>
            </a:ln>
          </p:spPr>
          <p:txBody>
            <a:bodyPr/>
            <a:lstStyle/>
            <a:p>
              <a:endParaRPr lang="en-US"/>
            </a:p>
          </p:txBody>
        </p:sp>
        <p:grpSp>
          <p:nvGrpSpPr>
            <p:cNvPr id="3" name="Group 22"/>
            <p:cNvGrpSpPr>
              <a:grpSpLocks/>
            </p:cNvGrpSpPr>
            <p:nvPr/>
          </p:nvGrpSpPr>
          <p:grpSpPr bwMode="auto">
            <a:xfrm>
              <a:off x="1619250" y="1306513"/>
              <a:ext cx="6697663" cy="3706812"/>
              <a:chOff x="1619250" y="1306513"/>
              <a:chExt cx="6697663" cy="3706812"/>
            </a:xfrm>
          </p:grpSpPr>
          <p:sp>
            <p:nvSpPr>
              <p:cNvPr id="37905" name="Line 3"/>
              <p:cNvSpPr>
                <a:spLocks noChangeShapeType="1"/>
              </p:cNvSpPr>
              <p:nvPr/>
            </p:nvSpPr>
            <p:spPr bwMode="auto">
              <a:xfrm rot="5400000" flipH="1">
                <a:off x="4572794" y="1269207"/>
                <a:ext cx="3671887" cy="3816350"/>
              </a:xfrm>
              <a:prstGeom prst="line">
                <a:avLst/>
              </a:prstGeom>
              <a:noFill/>
              <a:ln w="9525">
                <a:solidFill>
                  <a:schemeClr val="tx1"/>
                </a:solidFill>
                <a:round/>
                <a:headEnd/>
                <a:tailEnd/>
              </a:ln>
            </p:spPr>
            <p:txBody>
              <a:bodyPr/>
              <a:lstStyle/>
              <a:p>
                <a:endParaRPr lang="en-US"/>
              </a:p>
            </p:txBody>
          </p:sp>
          <p:sp>
            <p:nvSpPr>
              <p:cNvPr id="37906" name="Line 4"/>
              <p:cNvSpPr>
                <a:spLocks noChangeShapeType="1"/>
              </p:cNvSpPr>
              <p:nvPr/>
            </p:nvSpPr>
            <p:spPr bwMode="auto">
              <a:xfrm flipH="1">
                <a:off x="1619250" y="2274888"/>
                <a:ext cx="2881313" cy="2667000"/>
              </a:xfrm>
              <a:prstGeom prst="line">
                <a:avLst/>
              </a:prstGeom>
              <a:noFill/>
              <a:ln w="9525">
                <a:solidFill>
                  <a:schemeClr val="tx1"/>
                </a:solidFill>
                <a:round/>
                <a:headEnd/>
                <a:tailEnd/>
              </a:ln>
            </p:spPr>
            <p:txBody>
              <a:bodyPr/>
              <a:lstStyle/>
              <a:p>
                <a:endParaRPr lang="en-US"/>
              </a:p>
            </p:txBody>
          </p:sp>
          <p:sp>
            <p:nvSpPr>
              <p:cNvPr id="37907" name="Line 5"/>
              <p:cNvSpPr>
                <a:spLocks noChangeShapeType="1"/>
              </p:cNvSpPr>
              <p:nvPr/>
            </p:nvSpPr>
            <p:spPr bwMode="auto">
              <a:xfrm>
                <a:off x="4500563" y="1306513"/>
                <a:ext cx="0" cy="2808287"/>
              </a:xfrm>
              <a:prstGeom prst="line">
                <a:avLst/>
              </a:prstGeom>
              <a:noFill/>
              <a:ln w="9525">
                <a:solidFill>
                  <a:schemeClr val="tx1"/>
                </a:solidFill>
                <a:round/>
                <a:headEnd/>
                <a:tailEnd/>
              </a:ln>
            </p:spPr>
            <p:txBody>
              <a:bodyPr/>
              <a:lstStyle/>
              <a:p>
                <a:endParaRPr lang="en-US"/>
              </a:p>
            </p:txBody>
          </p:sp>
          <p:sp>
            <p:nvSpPr>
              <p:cNvPr id="37908" name="Line 6"/>
              <p:cNvSpPr>
                <a:spLocks noChangeShapeType="1"/>
              </p:cNvSpPr>
              <p:nvPr/>
            </p:nvSpPr>
            <p:spPr bwMode="auto">
              <a:xfrm flipH="1">
                <a:off x="2627313" y="3211513"/>
                <a:ext cx="1873250" cy="1730375"/>
              </a:xfrm>
              <a:prstGeom prst="line">
                <a:avLst/>
              </a:prstGeom>
              <a:noFill/>
              <a:ln w="9525">
                <a:solidFill>
                  <a:schemeClr val="tx1"/>
                </a:solidFill>
                <a:round/>
                <a:headEnd/>
                <a:tailEnd/>
              </a:ln>
            </p:spPr>
            <p:txBody>
              <a:bodyPr/>
              <a:lstStyle/>
              <a:p>
                <a:endParaRPr lang="en-US"/>
              </a:p>
            </p:txBody>
          </p:sp>
          <p:sp>
            <p:nvSpPr>
              <p:cNvPr id="37909" name="Line 7"/>
              <p:cNvSpPr>
                <a:spLocks noChangeShapeType="1"/>
              </p:cNvSpPr>
              <p:nvPr/>
            </p:nvSpPr>
            <p:spPr bwMode="auto">
              <a:xfrm flipH="1">
                <a:off x="3635375" y="4148138"/>
                <a:ext cx="865188" cy="793750"/>
              </a:xfrm>
              <a:prstGeom prst="line">
                <a:avLst/>
              </a:prstGeom>
              <a:noFill/>
              <a:ln w="9525">
                <a:solidFill>
                  <a:schemeClr val="tx1"/>
                </a:solidFill>
                <a:round/>
                <a:headEnd/>
                <a:tailEnd/>
              </a:ln>
            </p:spPr>
            <p:txBody>
              <a:bodyPr/>
              <a:lstStyle/>
              <a:p>
                <a:endParaRPr lang="en-US"/>
              </a:p>
            </p:txBody>
          </p:sp>
          <p:sp>
            <p:nvSpPr>
              <p:cNvPr id="37910" name="Line 8"/>
              <p:cNvSpPr>
                <a:spLocks noChangeShapeType="1"/>
              </p:cNvSpPr>
              <p:nvPr/>
            </p:nvSpPr>
            <p:spPr bwMode="auto">
              <a:xfrm rot="5400000" flipH="1">
                <a:off x="4534694" y="4112419"/>
                <a:ext cx="865187" cy="936625"/>
              </a:xfrm>
              <a:prstGeom prst="line">
                <a:avLst/>
              </a:prstGeom>
              <a:noFill/>
              <a:ln w="9525">
                <a:solidFill>
                  <a:schemeClr val="tx1"/>
                </a:solidFill>
                <a:round/>
                <a:headEnd/>
                <a:tailEnd/>
              </a:ln>
            </p:spPr>
            <p:txBody>
              <a:bodyPr/>
              <a:lstStyle/>
              <a:p>
                <a:endParaRPr lang="en-US"/>
              </a:p>
            </p:txBody>
          </p:sp>
          <p:sp>
            <p:nvSpPr>
              <p:cNvPr id="37911" name="Line 9"/>
              <p:cNvSpPr>
                <a:spLocks noChangeShapeType="1"/>
              </p:cNvSpPr>
              <p:nvPr/>
            </p:nvSpPr>
            <p:spPr bwMode="auto">
              <a:xfrm rot="5400000" flipH="1">
                <a:off x="4535488" y="3176588"/>
                <a:ext cx="1801812" cy="1871662"/>
              </a:xfrm>
              <a:prstGeom prst="line">
                <a:avLst/>
              </a:prstGeom>
              <a:noFill/>
              <a:ln w="9525">
                <a:solidFill>
                  <a:schemeClr val="tx1"/>
                </a:solidFill>
                <a:round/>
                <a:headEnd/>
                <a:tailEnd/>
              </a:ln>
            </p:spPr>
            <p:txBody>
              <a:bodyPr/>
              <a:lstStyle/>
              <a:p>
                <a:endParaRPr lang="en-US"/>
              </a:p>
            </p:txBody>
          </p:sp>
          <p:sp>
            <p:nvSpPr>
              <p:cNvPr id="37912" name="Line 10"/>
              <p:cNvSpPr>
                <a:spLocks noChangeShapeType="1"/>
              </p:cNvSpPr>
              <p:nvPr/>
            </p:nvSpPr>
            <p:spPr bwMode="auto">
              <a:xfrm rot="5400000" flipH="1">
                <a:off x="4536282" y="2240756"/>
                <a:ext cx="2735262" cy="2809875"/>
              </a:xfrm>
              <a:prstGeom prst="line">
                <a:avLst/>
              </a:prstGeom>
              <a:noFill/>
              <a:ln w="9525">
                <a:solidFill>
                  <a:schemeClr val="tx1"/>
                </a:solidFill>
                <a:round/>
                <a:headEnd/>
                <a:tailEnd/>
              </a:ln>
            </p:spPr>
            <p:txBody>
              <a:bodyPr/>
              <a:lstStyle/>
              <a:p>
                <a:endParaRPr lang="en-US"/>
              </a:p>
            </p:txBody>
          </p:sp>
        </p:grpSp>
      </p:grpSp>
      <p:sp>
        <p:nvSpPr>
          <p:cNvPr id="37891" name="Text Box 11"/>
          <p:cNvSpPr txBox="1">
            <a:spLocks noChangeArrowheads="1"/>
          </p:cNvSpPr>
          <p:nvPr/>
        </p:nvSpPr>
        <p:spPr bwMode="auto">
          <a:xfrm>
            <a:off x="4799013" y="5457826"/>
            <a:ext cx="792162" cy="854075"/>
          </a:xfrm>
          <a:prstGeom prst="rect">
            <a:avLst/>
          </a:prstGeom>
          <a:noFill/>
          <a:ln w="9525">
            <a:noFill/>
            <a:miter lim="800000"/>
            <a:headEnd/>
            <a:tailEnd/>
          </a:ln>
        </p:spPr>
        <p:txBody>
          <a:bodyPr>
            <a:spAutoFit/>
          </a:bodyPr>
          <a:lstStyle/>
          <a:p>
            <a:pPr>
              <a:spcBef>
                <a:spcPct val="50000"/>
              </a:spcBef>
            </a:pPr>
            <a:r>
              <a:rPr lang="en-US" altLang="zh-TW" sz="2000" b="1" dirty="0">
                <a:solidFill>
                  <a:srgbClr val="006600"/>
                </a:solidFill>
                <a:cs typeface="Arial" charset="0"/>
              </a:rPr>
              <a:t>the</a:t>
            </a:r>
          </a:p>
          <a:p>
            <a:pPr>
              <a:spcBef>
                <a:spcPct val="50000"/>
              </a:spcBef>
            </a:pPr>
            <a:r>
              <a:rPr lang="en-US" altLang="zh-TW" sz="2000" b="1" dirty="0">
                <a:solidFill>
                  <a:srgbClr val="006600"/>
                </a:solidFill>
                <a:cs typeface="Arial" charset="0"/>
              </a:rPr>
              <a:t>girl</a:t>
            </a:r>
          </a:p>
        </p:txBody>
      </p:sp>
      <p:sp>
        <p:nvSpPr>
          <p:cNvPr id="37892" name="Text Box 12"/>
          <p:cNvSpPr txBox="1">
            <a:spLocks noChangeArrowheads="1"/>
          </p:cNvSpPr>
          <p:nvPr/>
        </p:nvSpPr>
        <p:spPr bwMode="auto">
          <a:xfrm>
            <a:off x="3790950" y="5457826"/>
            <a:ext cx="1081088" cy="854075"/>
          </a:xfrm>
          <a:prstGeom prst="rect">
            <a:avLst/>
          </a:prstGeom>
          <a:noFill/>
          <a:ln w="9525">
            <a:noFill/>
            <a:miter lim="800000"/>
            <a:headEnd/>
            <a:tailEnd/>
          </a:ln>
        </p:spPr>
        <p:txBody>
          <a:bodyPr>
            <a:spAutoFit/>
          </a:bodyPr>
          <a:lstStyle/>
          <a:p>
            <a:pPr>
              <a:spcBef>
                <a:spcPct val="50000"/>
              </a:spcBef>
            </a:pPr>
            <a:r>
              <a:rPr lang="en-US" altLang="zh-TW" sz="2000" b="1">
                <a:solidFill>
                  <a:srgbClr val="006600"/>
                </a:solidFill>
                <a:cs typeface="Arial" charset="0"/>
              </a:rPr>
              <a:t>the</a:t>
            </a:r>
          </a:p>
          <a:p>
            <a:pPr>
              <a:spcBef>
                <a:spcPct val="50000"/>
              </a:spcBef>
            </a:pPr>
            <a:r>
              <a:rPr lang="en-US" altLang="zh-TW" sz="2000" b="1">
                <a:solidFill>
                  <a:srgbClr val="006600"/>
                </a:solidFill>
                <a:cs typeface="Arial" charset="0"/>
              </a:rPr>
              <a:t>farmer</a:t>
            </a:r>
          </a:p>
        </p:txBody>
      </p:sp>
      <p:sp>
        <p:nvSpPr>
          <p:cNvPr id="37893" name="Text Box 13"/>
          <p:cNvSpPr txBox="1">
            <a:spLocks noChangeArrowheads="1"/>
          </p:cNvSpPr>
          <p:nvPr/>
        </p:nvSpPr>
        <p:spPr bwMode="auto">
          <a:xfrm>
            <a:off x="2711451" y="5445126"/>
            <a:ext cx="1008063" cy="854075"/>
          </a:xfrm>
          <a:prstGeom prst="rect">
            <a:avLst/>
          </a:prstGeom>
          <a:noFill/>
          <a:ln w="9525">
            <a:noFill/>
            <a:miter lim="800000"/>
            <a:headEnd/>
            <a:tailEnd/>
          </a:ln>
        </p:spPr>
        <p:txBody>
          <a:bodyPr>
            <a:spAutoFit/>
          </a:bodyPr>
          <a:lstStyle/>
          <a:p>
            <a:pPr>
              <a:spcBef>
                <a:spcPct val="50000"/>
              </a:spcBef>
            </a:pPr>
            <a:r>
              <a:rPr lang="en-US" altLang="zh-TW" sz="2000" b="1">
                <a:solidFill>
                  <a:srgbClr val="006600"/>
                </a:solidFill>
                <a:cs typeface="Arial" charset="0"/>
              </a:rPr>
              <a:t>the</a:t>
            </a:r>
          </a:p>
          <a:p>
            <a:pPr>
              <a:spcBef>
                <a:spcPct val="50000"/>
              </a:spcBef>
            </a:pPr>
            <a:r>
              <a:rPr lang="en-US" altLang="zh-TW" sz="2000" b="1">
                <a:solidFill>
                  <a:srgbClr val="006600"/>
                </a:solidFill>
                <a:cs typeface="Arial" charset="0"/>
              </a:rPr>
              <a:t>horse</a:t>
            </a:r>
          </a:p>
        </p:txBody>
      </p:sp>
      <p:sp>
        <p:nvSpPr>
          <p:cNvPr id="37894" name="Text Box 14"/>
          <p:cNvSpPr txBox="1">
            <a:spLocks noChangeArrowheads="1"/>
          </p:cNvSpPr>
          <p:nvPr/>
        </p:nvSpPr>
        <p:spPr bwMode="auto">
          <a:xfrm>
            <a:off x="1774825" y="5445126"/>
            <a:ext cx="865188" cy="854075"/>
          </a:xfrm>
          <a:prstGeom prst="rect">
            <a:avLst/>
          </a:prstGeom>
          <a:noFill/>
          <a:ln w="9525">
            <a:noFill/>
            <a:miter lim="800000"/>
            <a:headEnd/>
            <a:tailEnd/>
          </a:ln>
        </p:spPr>
        <p:txBody>
          <a:bodyPr>
            <a:spAutoFit/>
          </a:bodyPr>
          <a:lstStyle/>
          <a:p>
            <a:pPr>
              <a:spcBef>
                <a:spcPct val="50000"/>
              </a:spcBef>
            </a:pPr>
            <a:r>
              <a:rPr lang="en-US" altLang="zh-TW" sz="2000" b="1">
                <a:solidFill>
                  <a:srgbClr val="006600"/>
                </a:solidFill>
                <a:cs typeface="Arial" charset="0"/>
              </a:rPr>
              <a:t>the</a:t>
            </a:r>
          </a:p>
          <a:p>
            <a:pPr>
              <a:spcBef>
                <a:spcPct val="50000"/>
              </a:spcBef>
            </a:pPr>
            <a:r>
              <a:rPr lang="en-US" altLang="zh-TW" sz="2000" b="1">
                <a:solidFill>
                  <a:srgbClr val="006600"/>
                </a:solidFill>
                <a:cs typeface="Arial" charset="0"/>
              </a:rPr>
              <a:t>dog</a:t>
            </a:r>
          </a:p>
        </p:txBody>
      </p:sp>
      <p:sp>
        <p:nvSpPr>
          <p:cNvPr id="254991" name="Text Box 15"/>
          <p:cNvSpPr txBox="1">
            <a:spLocks noChangeArrowheads="1"/>
          </p:cNvSpPr>
          <p:nvPr/>
        </p:nvSpPr>
        <p:spPr bwMode="auto">
          <a:xfrm>
            <a:off x="6311900" y="5457826"/>
            <a:ext cx="1081088" cy="854075"/>
          </a:xfrm>
          <a:prstGeom prst="rect">
            <a:avLst/>
          </a:prstGeom>
          <a:noFill/>
          <a:ln w="9525">
            <a:noFill/>
            <a:miter lim="800000"/>
            <a:headEnd/>
            <a:tailEnd/>
          </a:ln>
        </p:spPr>
        <p:txBody>
          <a:bodyPr>
            <a:spAutoFit/>
          </a:bodyPr>
          <a:lstStyle/>
          <a:p>
            <a:pPr>
              <a:spcBef>
                <a:spcPct val="50000"/>
              </a:spcBef>
            </a:pPr>
            <a:r>
              <a:rPr lang="en-US" altLang="zh-TW" sz="2000" b="1" dirty="0">
                <a:solidFill>
                  <a:srgbClr val="FF0000"/>
                </a:solidFill>
                <a:cs typeface="Arial" charset="0"/>
              </a:rPr>
              <a:t>the</a:t>
            </a:r>
          </a:p>
          <a:p>
            <a:pPr>
              <a:spcBef>
                <a:spcPct val="50000"/>
              </a:spcBef>
            </a:pPr>
            <a:r>
              <a:rPr lang="en-US" altLang="zh-TW" sz="2000" b="1" dirty="0">
                <a:solidFill>
                  <a:srgbClr val="FF0000"/>
                </a:solidFill>
                <a:cs typeface="Arial" charset="0"/>
              </a:rPr>
              <a:t>farmer</a:t>
            </a:r>
          </a:p>
        </p:txBody>
      </p:sp>
      <p:sp>
        <p:nvSpPr>
          <p:cNvPr id="37896" name="Text Box 16"/>
          <p:cNvSpPr txBox="1">
            <a:spLocks noChangeArrowheads="1"/>
          </p:cNvSpPr>
          <p:nvPr/>
        </p:nvSpPr>
        <p:spPr bwMode="auto">
          <a:xfrm>
            <a:off x="6313488" y="5006976"/>
            <a:ext cx="1295400" cy="396875"/>
          </a:xfrm>
          <a:prstGeom prst="rect">
            <a:avLst/>
          </a:prstGeom>
          <a:noFill/>
          <a:ln w="9525">
            <a:noFill/>
            <a:miter lim="800000"/>
            <a:headEnd/>
            <a:tailEnd/>
          </a:ln>
        </p:spPr>
        <p:txBody>
          <a:bodyPr>
            <a:spAutoFit/>
          </a:bodyPr>
          <a:lstStyle/>
          <a:p>
            <a:pPr>
              <a:spcBef>
                <a:spcPct val="50000"/>
              </a:spcBef>
            </a:pPr>
            <a:r>
              <a:rPr lang="en-US" altLang="zh-TW" sz="2000" b="1">
                <a:solidFill>
                  <a:srgbClr val="0000FF"/>
                </a:solidFill>
                <a:cs typeface="Arial" charset="0"/>
              </a:rPr>
              <a:t>married</a:t>
            </a:r>
          </a:p>
        </p:txBody>
      </p:sp>
      <p:sp>
        <p:nvSpPr>
          <p:cNvPr id="37897" name="Text Box 17"/>
          <p:cNvSpPr txBox="1">
            <a:spLocks noChangeArrowheads="1"/>
          </p:cNvSpPr>
          <p:nvPr/>
        </p:nvSpPr>
        <p:spPr bwMode="auto">
          <a:xfrm>
            <a:off x="7391401" y="5006976"/>
            <a:ext cx="1152525" cy="396875"/>
          </a:xfrm>
          <a:prstGeom prst="rect">
            <a:avLst/>
          </a:prstGeom>
          <a:noFill/>
          <a:ln w="9525">
            <a:noFill/>
            <a:miter lim="800000"/>
            <a:headEnd/>
            <a:tailEnd/>
          </a:ln>
        </p:spPr>
        <p:txBody>
          <a:bodyPr>
            <a:spAutoFit/>
          </a:bodyPr>
          <a:lstStyle/>
          <a:p>
            <a:pPr>
              <a:spcBef>
                <a:spcPct val="50000"/>
              </a:spcBef>
            </a:pPr>
            <a:r>
              <a:rPr lang="en-US" altLang="zh-TW" sz="2000" b="1">
                <a:solidFill>
                  <a:srgbClr val="0000FF"/>
                </a:solidFill>
                <a:cs typeface="Arial" charset="0"/>
              </a:rPr>
              <a:t>bought</a:t>
            </a:r>
          </a:p>
        </p:txBody>
      </p:sp>
      <p:sp>
        <p:nvSpPr>
          <p:cNvPr id="37898" name="Text Box 18"/>
          <p:cNvSpPr txBox="1">
            <a:spLocks noChangeArrowheads="1"/>
          </p:cNvSpPr>
          <p:nvPr/>
        </p:nvSpPr>
        <p:spPr bwMode="auto">
          <a:xfrm>
            <a:off x="8543926" y="5013326"/>
            <a:ext cx="1008063" cy="396875"/>
          </a:xfrm>
          <a:prstGeom prst="rect">
            <a:avLst/>
          </a:prstGeom>
          <a:noFill/>
          <a:ln w="9525">
            <a:noFill/>
            <a:miter lim="800000"/>
            <a:headEnd/>
            <a:tailEnd/>
          </a:ln>
        </p:spPr>
        <p:txBody>
          <a:bodyPr>
            <a:spAutoFit/>
          </a:bodyPr>
          <a:lstStyle/>
          <a:p>
            <a:pPr>
              <a:spcBef>
                <a:spcPct val="50000"/>
              </a:spcBef>
            </a:pPr>
            <a:r>
              <a:rPr lang="en-US" altLang="zh-TW" sz="2000" b="1">
                <a:solidFill>
                  <a:srgbClr val="0000FF"/>
                </a:solidFill>
                <a:cs typeface="Arial" charset="0"/>
              </a:rPr>
              <a:t>kicked</a:t>
            </a:r>
          </a:p>
        </p:txBody>
      </p:sp>
      <p:sp>
        <p:nvSpPr>
          <p:cNvPr id="37899" name="Text Box 19"/>
          <p:cNvSpPr txBox="1">
            <a:spLocks noChangeArrowheads="1"/>
          </p:cNvSpPr>
          <p:nvPr/>
        </p:nvSpPr>
        <p:spPr bwMode="auto">
          <a:xfrm>
            <a:off x="9480550" y="5006976"/>
            <a:ext cx="1187450" cy="396875"/>
          </a:xfrm>
          <a:prstGeom prst="rect">
            <a:avLst/>
          </a:prstGeom>
          <a:noFill/>
          <a:ln w="9525">
            <a:noFill/>
            <a:miter lim="800000"/>
            <a:headEnd/>
            <a:tailEnd/>
          </a:ln>
        </p:spPr>
        <p:txBody>
          <a:bodyPr>
            <a:spAutoFit/>
          </a:bodyPr>
          <a:lstStyle/>
          <a:p>
            <a:pPr>
              <a:spcBef>
                <a:spcPct val="50000"/>
              </a:spcBef>
            </a:pPr>
            <a:r>
              <a:rPr lang="en-US" altLang="zh-TW" sz="2000" b="1">
                <a:solidFill>
                  <a:srgbClr val="0000FF"/>
                </a:solidFill>
                <a:cs typeface="Arial" charset="0"/>
              </a:rPr>
              <a:t>chased</a:t>
            </a:r>
          </a:p>
        </p:txBody>
      </p:sp>
      <p:sp>
        <p:nvSpPr>
          <p:cNvPr id="254996" name="Text Box 20"/>
          <p:cNvSpPr txBox="1">
            <a:spLocks noChangeArrowheads="1"/>
          </p:cNvSpPr>
          <p:nvPr/>
        </p:nvSpPr>
        <p:spPr bwMode="auto">
          <a:xfrm>
            <a:off x="7464426" y="5445126"/>
            <a:ext cx="936625" cy="854075"/>
          </a:xfrm>
          <a:prstGeom prst="rect">
            <a:avLst/>
          </a:prstGeom>
          <a:noFill/>
          <a:ln w="9525">
            <a:noFill/>
            <a:miter lim="800000"/>
            <a:headEnd/>
            <a:tailEnd/>
          </a:ln>
        </p:spPr>
        <p:txBody>
          <a:bodyPr>
            <a:spAutoFit/>
          </a:bodyPr>
          <a:lstStyle/>
          <a:p>
            <a:pPr>
              <a:spcBef>
                <a:spcPct val="50000"/>
              </a:spcBef>
            </a:pPr>
            <a:r>
              <a:rPr lang="en-US" altLang="zh-TW" sz="2000" b="1" dirty="0">
                <a:solidFill>
                  <a:srgbClr val="FF0000"/>
                </a:solidFill>
                <a:cs typeface="Arial" charset="0"/>
              </a:rPr>
              <a:t>the</a:t>
            </a:r>
          </a:p>
          <a:p>
            <a:pPr>
              <a:spcBef>
                <a:spcPct val="50000"/>
              </a:spcBef>
            </a:pPr>
            <a:r>
              <a:rPr lang="en-US" altLang="zh-TW" sz="2000" b="1" dirty="0">
                <a:solidFill>
                  <a:srgbClr val="FF0000"/>
                </a:solidFill>
                <a:cs typeface="Arial" charset="0"/>
              </a:rPr>
              <a:t>horse</a:t>
            </a:r>
          </a:p>
        </p:txBody>
      </p:sp>
      <p:sp>
        <p:nvSpPr>
          <p:cNvPr id="254997" name="Text Box 21"/>
          <p:cNvSpPr txBox="1">
            <a:spLocks noChangeArrowheads="1"/>
          </p:cNvSpPr>
          <p:nvPr/>
        </p:nvSpPr>
        <p:spPr bwMode="auto">
          <a:xfrm>
            <a:off x="8543925" y="5445126"/>
            <a:ext cx="865188" cy="854075"/>
          </a:xfrm>
          <a:prstGeom prst="rect">
            <a:avLst/>
          </a:prstGeom>
          <a:noFill/>
          <a:ln w="9525">
            <a:noFill/>
            <a:miter lim="800000"/>
            <a:headEnd/>
            <a:tailEnd/>
          </a:ln>
        </p:spPr>
        <p:txBody>
          <a:bodyPr>
            <a:spAutoFit/>
          </a:bodyPr>
          <a:lstStyle/>
          <a:p>
            <a:pPr>
              <a:spcBef>
                <a:spcPct val="50000"/>
              </a:spcBef>
            </a:pPr>
            <a:r>
              <a:rPr lang="en-US" altLang="zh-TW" sz="2000" b="1" dirty="0">
                <a:solidFill>
                  <a:srgbClr val="FF0000"/>
                </a:solidFill>
                <a:cs typeface="Arial" charset="0"/>
              </a:rPr>
              <a:t>the</a:t>
            </a:r>
          </a:p>
          <a:p>
            <a:pPr>
              <a:spcBef>
                <a:spcPct val="50000"/>
              </a:spcBef>
            </a:pPr>
            <a:r>
              <a:rPr lang="en-US" altLang="zh-TW" sz="2000" b="1" dirty="0">
                <a:solidFill>
                  <a:srgbClr val="FF0000"/>
                </a:solidFill>
                <a:cs typeface="Arial" charset="0"/>
              </a:rPr>
              <a:t>dog</a:t>
            </a:r>
          </a:p>
        </p:txBody>
      </p:sp>
      <p:sp>
        <p:nvSpPr>
          <p:cNvPr id="37902" name="Text Box 22"/>
          <p:cNvSpPr txBox="1">
            <a:spLocks noChangeArrowheads="1"/>
          </p:cNvSpPr>
          <p:nvPr/>
        </p:nvSpPr>
        <p:spPr bwMode="auto">
          <a:xfrm>
            <a:off x="9480550" y="5445126"/>
            <a:ext cx="865188" cy="854075"/>
          </a:xfrm>
          <a:prstGeom prst="rect">
            <a:avLst/>
          </a:prstGeom>
          <a:noFill/>
          <a:ln w="9525">
            <a:noFill/>
            <a:miter lim="800000"/>
            <a:headEnd/>
            <a:tailEnd/>
          </a:ln>
        </p:spPr>
        <p:txBody>
          <a:bodyPr>
            <a:spAutoFit/>
          </a:bodyPr>
          <a:lstStyle/>
          <a:p>
            <a:pPr>
              <a:spcBef>
                <a:spcPct val="50000"/>
              </a:spcBef>
            </a:pPr>
            <a:r>
              <a:rPr lang="en-US" altLang="zh-TW" sz="2000" b="1">
                <a:solidFill>
                  <a:srgbClr val="006600"/>
                </a:solidFill>
                <a:cs typeface="Arial" charset="0"/>
              </a:rPr>
              <a:t>the</a:t>
            </a:r>
          </a:p>
          <a:p>
            <a:pPr>
              <a:spcBef>
                <a:spcPct val="50000"/>
              </a:spcBef>
            </a:pPr>
            <a:r>
              <a:rPr lang="en-US" altLang="zh-TW" sz="2000" b="1">
                <a:solidFill>
                  <a:srgbClr val="006600"/>
                </a:solidFill>
                <a:cs typeface="Arial" charset="0"/>
              </a:rPr>
              <a:t>cat</a:t>
            </a:r>
          </a:p>
        </p:txBody>
      </p:sp>
    </p:spTree>
    <p:extLst>
      <p:ext uri="{BB962C8B-B14F-4D97-AF65-F5344CB8AC3E}">
        <p14:creationId xmlns:p14="http://schemas.microsoft.com/office/powerpoint/2010/main" val="338626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54991"/>
                                        </p:tgtEl>
                                      </p:cBhvr>
                                    </p:animEffect>
                                    <p:set>
                                      <p:cBhvr>
                                        <p:cTn id="7" dur="1" fill="hold">
                                          <p:stCondLst>
                                            <p:cond delay="499"/>
                                          </p:stCondLst>
                                        </p:cTn>
                                        <p:tgtEl>
                                          <p:spTgt spid="254991"/>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254996"/>
                                        </p:tgtEl>
                                      </p:cBhvr>
                                    </p:animEffect>
                                    <p:set>
                                      <p:cBhvr>
                                        <p:cTn id="10" dur="1" fill="hold">
                                          <p:stCondLst>
                                            <p:cond delay="499"/>
                                          </p:stCondLst>
                                        </p:cTn>
                                        <p:tgtEl>
                                          <p:spTgt spid="254996"/>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254997"/>
                                        </p:tgtEl>
                                      </p:cBhvr>
                                    </p:animEffect>
                                    <p:set>
                                      <p:cBhvr>
                                        <p:cTn id="13" dur="1" fill="hold">
                                          <p:stCondLst>
                                            <p:cond delay="499"/>
                                          </p:stCondLst>
                                        </p:cTn>
                                        <p:tgtEl>
                                          <p:spTgt spid="2549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91" grpId="0"/>
      <p:bldP spid="254996" grpId="0"/>
      <p:bldP spid="25499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endParaRPr lang="zh-TW" altLang="en-US" smtClean="0"/>
          </a:p>
        </p:txBody>
      </p:sp>
      <p:sp>
        <p:nvSpPr>
          <p:cNvPr id="39939" name="Rectangle 3"/>
          <p:cNvSpPr>
            <a:spLocks noGrp="1" noChangeArrowheads="1"/>
          </p:cNvSpPr>
          <p:nvPr>
            <p:ph type="body" idx="1"/>
          </p:nvPr>
        </p:nvSpPr>
        <p:spPr>
          <a:xfrm>
            <a:off x="1558926" y="2647951"/>
            <a:ext cx="8964613" cy="2581275"/>
          </a:xfrm>
        </p:spPr>
        <p:txBody>
          <a:bodyPr/>
          <a:lstStyle/>
          <a:p>
            <a:pPr eaLnBrk="1" hangingPunct="1">
              <a:buFontTx/>
              <a:buNone/>
            </a:pPr>
            <a:r>
              <a:rPr lang="zh-TW" altLang="en-US"/>
              <a:t>  </a:t>
            </a:r>
            <a:r>
              <a:rPr lang="en-US" altLang="zh-TW">
                <a:solidFill>
                  <a:srgbClr val="006600"/>
                </a:solidFill>
              </a:rPr>
              <a:t>Al</a:t>
            </a:r>
            <a:r>
              <a:rPr lang="en-US" altLang="zh-TW"/>
              <a:t>, </a:t>
            </a:r>
            <a:r>
              <a:rPr lang="en-US" altLang="zh-TW">
                <a:solidFill>
                  <a:srgbClr val="FF0000"/>
                </a:solidFill>
              </a:rPr>
              <a:t>Ben</a:t>
            </a:r>
            <a:r>
              <a:rPr lang="en-US" altLang="zh-TW"/>
              <a:t>, </a:t>
            </a:r>
            <a:r>
              <a:rPr lang="en-US" altLang="zh-CN">
                <a:ea typeface="SimSun" pitchFamily="2" charset="-122"/>
              </a:rPr>
              <a:t>and</a:t>
            </a:r>
            <a:r>
              <a:rPr lang="en-US" altLang="zh-TW"/>
              <a:t> </a:t>
            </a:r>
            <a:r>
              <a:rPr lang="en-US" altLang="zh-TW">
                <a:solidFill>
                  <a:srgbClr val="0000FF"/>
                </a:solidFill>
              </a:rPr>
              <a:t>Don</a:t>
            </a:r>
            <a:r>
              <a:rPr lang="en-US" altLang="zh-TW"/>
              <a:t> are </a:t>
            </a:r>
            <a:r>
              <a:rPr lang="en-US" altLang="zh-TW">
                <a:solidFill>
                  <a:srgbClr val="006600"/>
                </a:solidFill>
              </a:rPr>
              <a:t>fencing</a:t>
            </a:r>
            <a:r>
              <a:rPr lang="en-US" altLang="zh-TW"/>
              <a:t>, </a:t>
            </a:r>
            <a:r>
              <a:rPr lang="en-US" altLang="zh-TW">
                <a:solidFill>
                  <a:srgbClr val="FF0000"/>
                </a:solidFill>
              </a:rPr>
              <a:t>jumping</a:t>
            </a:r>
            <a:r>
              <a:rPr lang="en-US" altLang="zh-TW"/>
              <a:t>, and </a:t>
            </a:r>
            <a:r>
              <a:rPr lang="en-US" altLang="zh-TW">
                <a:solidFill>
                  <a:srgbClr val="0000FF"/>
                </a:solidFill>
              </a:rPr>
              <a:t>swimming</a:t>
            </a:r>
            <a:r>
              <a:rPr lang="en-US" altLang="zh-TW"/>
              <a:t> </a:t>
            </a:r>
          </a:p>
          <a:p>
            <a:pPr eaLnBrk="1" hangingPunct="1">
              <a:buFontTx/>
              <a:buNone/>
            </a:pPr>
            <a:endParaRPr lang="en-US" altLang="zh-TW"/>
          </a:p>
          <a:p>
            <a:pPr eaLnBrk="1" hangingPunct="1">
              <a:buFontTx/>
              <a:buNone/>
            </a:pPr>
            <a:r>
              <a:rPr lang="en-US" altLang="zh-TW"/>
              <a:t>  </a:t>
            </a:r>
          </a:p>
          <a:p>
            <a:pPr eaLnBrk="1" hangingPunct="1">
              <a:buFontTx/>
              <a:buNone/>
            </a:pPr>
            <a:r>
              <a:rPr lang="en-US" altLang="zh-TW"/>
              <a:t> </a:t>
            </a:r>
            <a:r>
              <a:rPr lang="en-US" altLang="zh-CN">
                <a:ea typeface="SimSun" pitchFamily="2" charset="-122"/>
              </a:rPr>
              <a:t>				</a:t>
            </a:r>
            <a:r>
              <a:rPr lang="en-US" altLang="zh-TW"/>
              <a:t> respectively.</a:t>
            </a:r>
          </a:p>
        </p:txBody>
      </p:sp>
      <p:grpSp>
        <p:nvGrpSpPr>
          <p:cNvPr id="2" name="Group 4"/>
          <p:cNvGrpSpPr>
            <a:grpSpLocks/>
          </p:cNvGrpSpPr>
          <p:nvPr/>
        </p:nvGrpSpPr>
        <p:grpSpPr bwMode="auto">
          <a:xfrm>
            <a:off x="2135188" y="3200400"/>
            <a:ext cx="7200900" cy="647700"/>
            <a:chOff x="385" y="1344"/>
            <a:chExt cx="4536" cy="408"/>
          </a:xfrm>
        </p:grpSpPr>
        <p:sp>
          <p:nvSpPr>
            <p:cNvPr id="39941" name="Line 5"/>
            <p:cNvSpPr>
              <a:spLocks noChangeShapeType="1"/>
            </p:cNvSpPr>
            <p:nvPr/>
          </p:nvSpPr>
          <p:spPr bwMode="auto">
            <a:xfrm>
              <a:off x="385" y="1344"/>
              <a:ext cx="0" cy="181"/>
            </a:xfrm>
            <a:prstGeom prst="line">
              <a:avLst/>
            </a:prstGeom>
            <a:noFill/>
            <a:ln w="9525">
              <a:solidFill>
                <a:schemeClr val="tx1"/>
              </a:solidFill>
              <a:round/>
              <a:headEnd/>
              <a:tailEnd/>
            </a:ln>
          </p:spPr>
          <p:txBody>
            <a:bodyPr/>
            <a:lstStyle/>
            <a:p>
              <a:endParaRPr lang="en-US"/>
            </a:p>
          </p:txBody>
        </p:sp>
        <p:sp>
          <p:nvSpPr>
            <p:cNvPr id="39942" name="Line 6"/>
            <p:cNvSpPr>
              <a:spLocks noChangeShapeType="1"/>
            </p:cNvSpPr>
            <p:nvPr/>
          </p:nvSpPr>
          <p:spPr bwMode="auto">
            <a:xfrm>
              <a:off x="385" y="1525"/>
              <a:ext cx="2177" cy="0"/>
            </a:xfrm>
            <a:prstGeom prst="line">
              <a:avLst/>
            </a:prstGeom>
            <a:noFill/>
            <a:ln w="9525">
              <a:solidFill>
                <a:schemeClr val="tx1"/>
              </a:solidFill>
              <a:round/>
              <a:headEnd/>
              <a:tailEnd/>
            </a:ln>
          </p:spPr>
          <p:txBody>
            <a:bodyPr/>
            <a:lstStyle/>
            <a:p>
              <a:endParaRPr lang="en-US"/>
            </a:p>
          </p:txBody>
        </p:sp>
        <p:sp>
          <p:nvSpPr>
            <p:cNvPr id="39943" name="Line 7"/>
            <p:cNvSpPr>
              <a:spLocks noChangeShapeType="1"/>
            </p:cNvSpPr>
            <p:nvPr/>
          </p:nvSpPr>
          <p:spPr bwMode="auto">
            <a:xfrm>
              <a:off x="2562" y="1344"/>
              <a:ext cx="0" cy="181"/>
            </a:xfrm>
            <a:prstGeom prst="line">
              <a:avLst/>
            </a:prstGeom>
            <a:noFill/>
            <a:ln w="9525">
              <a:solidFill>
                <a:schemeClr val="tx1"/>
              </a:solidFill>
              <a:round/>
              <a:headEnd/>
              <a:tailEnd/>
            </a:ln>
          </p:spPr>
          <p:txBody>
            <a:bodyPr/>
            <a:lstStyle/>
            <a:p>
              <a:endParaRPr lang="en-US"/>
            </a:p>
          </p:txBody>
        </p:sp>
        <p:sp>
          <p:nvSpPr>
            <p:cNvPr id="39944" name="Line 8"/>
            <p:cNvSpPr>
              <a:spLocks noChangeShapeType="1"/>
            </p:cNvSpPr>
            <p:nvPr/>
          </p:nvSpPr>
          <p:spPr bwMode="auto">
            <a:xfrm>
              <a:off x="839" y="1344"/>
              <a:ext cx="0" cy="272"/>
            </a:xfrm>
            <a:prstGeom prst="line">
              <a:avLst/>
            </a:prstGeom>
            <a:noFill/>
            <a:ln w="9525">
              <a:solidFill>
                <a:schemeClr val="tx1"/>
              </a:solidFill>
              <a:round/>
              <a:headEnd/>
              <a:tailEnd/>
            </a:ln>
          </p:spPr>
          <p:txBody>
            <a:bodyPr/>
            <a:lstStyle/>
            <a:p>
              <a:endParaRPr lang="en-US"/>
            </a:p>
          </p:txBody>
        </p:sp>
        <p:sp>
          <p:nvSpPr>
            <p:cNvPr id="39945" name="Line 9"/>
            <p:cNvSpPr>
              <a:spLocks noChangeShapeType="1"/>
            </p:cNvSpPr>
            <p:nvPr/>
          </p:nvSpPr>
          <p:spPr bwMode="auto">
            <a:xfrm>
              <a:off x="1565" y="1344"/>
              <a:ext cx="0" cy="408"/>
            </a:xfrm>
            <a:prstGeom prst="line">
              <a:avLst/>
            </a:prstGeom>
            <a:noFill/>
            <a:ln w="9525">
              <a:solidFill>
                <a:schemeClr val="tx1"/>
              </a:solidFill>
              <a:round/>
              <a:headEnd/>
              <a:tailEnd/>
            </a:ln>
          </p:spPr>
          <p:txBody>
            <a:bodyPr/>
            <a:lstStyle/>
            <a:p>
              <a:endParaRPr lang="en-US"/>
            </a:p>
          </p:txBody>
        </p:sp>
        <p:sp>
          <p:nvSpPr>
            <p:cNvPr id="39946" name="Line 10"/>
            <p:cNvSpPr>
              <a:spLocks noChangeShapeType="1"/>
            </p:cNvSpPr>
            <p:nvPr/>
          </p:nvSpPr>
          <p:spPr bwMode="auto">
            <a:xfrm>
              <a:off x="3424" y="1344"/>
              <a:ext cx="0" cy="272"/>
            </a:xfrm>
            <a:prstGeom prst="line">
              <a:avLst/>
            </a:prstGeom>
            <a:noFill/>
            <a:ln w="9525">
              <a:solidFill>
                <a:schemeClr val="tx1"/>
              </a:solidFill>
              <a:round/>
              <a:headEnd/>
              <a:tailEnd/>
            </a:ln>
          </p:spPr>
          <p:txBody>
            <a:bodyPr/>
            <a:lstStyle/>
            <a:p>
              <a:endParaRPr lang="en-US"/>
            </a:p>
          </p:txBody>
        </p:sp>
        <p:sp>
          <p:nvSpPr>
            <p:cNvPr id="39947" name="Line 11"/>
            <p:cNvSpPr>
              <a:spLocks noChangeShapeType="1"/>
            </p:cNvSpPr>
            <p:nvPr/>
          </p:nvSpPr>
          <p:spPr bwMode="auto">
            <a:xfrm>
              <a:off x="839" y="1616"/>
              <a:ext cx="2585" cy="0"/>
            </a:xfrm>
            <a:prstGeom prst="line">
              <a:avLst/>
            </a:prstGeom>
            <a:noFill/>
            <a:ln w="9525">
              <a:solidFill>
                <a:schemeClr val="tx1"/>
              </a:solidFill>
              <a:round/>
              <a:headEnd/>
              <a:tailEnd/>
            </a:ln>
          </p:spPr>
          <p:txBody>
            <a:bodyPr/>
            <a:lstStyle/>
            <a:p>
              <a:endParaRPr lang="en-US"/>
            </a:p>
          </p:txBody>
        </p:sp>
        <p:sp>
          <p:nvSpPr>
            <p:cNvPr id="39948" name="Line 12"/>
            <p:cNvSpPr>
              <a:spLocks noChangeShapeType="1"/>
            </p:cNvSpPr>
            <p:nvPr/>
          </p:nvSpPr>
          <p:spPr bwMode="auto">
            <a:xfrm>
              <a:off x="4921" y="1344"/>
              <a:ext cx="0" cy="408"/>
            </a:xfrm>
            <a:prstGeom prst="line">
              <a:avLst/>
            </a:prstGeom>
            <a:noFill/>
            <a:ln w="9525">
              <a:solidFill>
                <a:schemeClr val="tx1"/>
              </a:solidFill>
              <a:round/>
              <a:headEnd/>
              <a:tailEnd/>
            </a:ln>
          </p:spPr>
          <p:txBody>
            <a:bodyPr/>
            <a:lstStyle/>
            <a:p>
              <a:endParaRPr lang="en-US"/>
            </a:p>
          </p:txBody>
        </p:sp>
        <p:sp>
          <p:nvSpPr>
            <p:cNvPr id="39949" name="Line 13"/>
            <p:cNvSpPr>
              <a:spLocks noChangeShapeType="1"/>
            </p:cNvSpPr>
            <p:nvPr/>
          </p:nvSpPr>
          <p:spPr bwMode="auto">
            <a:xfrm>
              <a:off x="1565" y="1752"/>
              <a:ext cx="3356" cy="0"/>
            </a:xfrm>
            <a:prstGeom prst="line">
              <a:avLst/>
            </a:prstGeom>
            <a:noFill/>
            <a:ln w="952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0718611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9" y="4923489"/>
            <a:ext cx="12181764" cy="1325563"/>
          </a:xfrm>
        </p:spPr>
        <p:txBody>
          <a:bodyPr>
            <a:normAutofit fontScale="90000"/>
          </a:bodyPr>
          <a:lstStyle/>
          <a:p>
            <a:r>
              <a:rPr lang="en-US" altLang="zh-HK" dirty="0" smtClean="0"/>
              <a:t>    </a:t>
            </a:r>
            <a:r>
              <a:rPr lang="en-US" altLang="zh-HK" sz="5300" b="1" i="1" dirty="0" smtClean="0">
                <a:solidFill>
                  <a:srgbClr val="FF0000"/>
                </a:solidFill>
              </a:rPr>
              <a:t>Gorilla			Chimpanzee	          Homo</a:t>
            </a:r>
            <a:br>
              <a:rPr lang="en-US" altLang="zh-HK" sz="5300" b="1" i="1" dirty="0" smtClean="0">
                <a:solidFill>
                  <a:srgbClr val="FF0000"/>
                </a:solidFill>
              </a:rPr>
            </a:br>
            <a:r>
              <a:rPr lang="en-US" altLang="zh-HK" sz="5300" b="1" i="1" dirty="0" smtClean="0">
                <a:solidFill>
                  <a:srgbClr val="FF0000"/>
                </a:solidFill>
              </a:rPr>
              <a:t/>
            </a:r>
            <a:br>
              <a:rPr lang="en-US" altLang="zh-HK" sz="5300" b="1" i="1" dirty="0" smtClean="0">
                <a:solidFill>
                  <a:srgbClr val="FF0000"/>
                </a:solidFill>
              </a:rPr>
            </a:br>
            <a:r>
              <a:rPr lang="en-US" altLang="zh-HK" sz="5300" b="1" i="1" dirty="0" smtClean="0">
                <a:solidFill>
                  <a:srgbClr val="FF0000"/>
                </a:solidFill>
              </a:rPr>
              <a:t>		</a:t>
            </a:r>
            <a:r>
              <a:rPr lang="en-US" altLang="zh-HK" dirty="0" smtClean="0"/>
              <a:t>Which two primates are the closest relatives?</a:t>
            </a:r>
            <a:endParaRPr lang="zh-HK" altLang="en-US" b="1" i="1" dirty="0"/>
          </a:p>
        </p:txBody>
      </p:sp>
      <p:pic>
        <p:nvPicPr>
          <p:cNvPr id="4" name="Picture 3"/>
          <p:cNvPicPr>
            <a:picLocks noChangeAspect="1"/>
          </p:cNvPicPr>
          <p:nvPr/>
        </p:nvPicPr>
        <p:blipFill>
          <a:blip r:embed="rId2"/>
          <a:stretch>
            <a:fillRect/>
          </a:stretch>
        </p:blipFill>
        <p:spPr>
          <a:xfrm>
            <a:off x="0" y="-122830"/>
            <a:ext cx="12173260" cy="4347377"/>
          </a:xfrm>
          <a:prstGeom prst="rect">
            <a:avLst/>
          </a:prstGeom>
        </p:spPr>
      </p:pic>
    </p:spTree>
    <p:extLst>
      <p:ext uri="{BB962C8B-B14F-4D97-AF65-F5344CB8AC3E}">
        <p14:creationId xmlns:p14="http://schemas.microsoft.com/office/powerpoint/2010/main" val="36240616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a:xfrm>
            <a:off x="1981200" y="990600"/>
            <a:ext cx="8229600" cy="3352800"/>
          </a:xfrm>
        </p:spPr>
        <p:txBody>
          <a:bodyPr/>
          <a:lstStyle/>
          <a:p>
            <a:pPr eaLnBrk="1" hangingPunct="1">
              <a:buFontTx/>
              <a:buNone/>
            </a:pPr>
            <a:r>
              <a:rPr lang="en-US" altLang="zh-TW" sz="3900" b="1"/>
              <a:t>omdat </a:t>
            </a:r>
            <a:r>
              <a:rPr lang="en-US" altLang="zh-CN" sz="3900" b="1">
                <a:ea typeface="SimSun" pitchFamily="2" charset="-122"/>
              </a:rPr>
              <a:t> </a:t>
            </a:r>
            <a:r>
              <a:rPr lang="en-US" altLang="zh-TW" sz="3900" b="1">
                <a:solidFill>
                  <a:srgbClr val="FF3300"/>
                </a:solidFill>
              </a:rPr>
              <a:t>ik</a:t>
            </a:r>
            <a:r>
              <a:rPr lang="en-US" altLang="zh-TW" sz="3900" baseline="-25000"/>
              <a:t>1</a:t>
            </a:r>
            <a:r>
              <a:rPr lang="en-US" altLang="zh-TW" sz="3900" b="1"/>
              <a:t> </a:t>
            </a:r>
            <a:r>
              <a:rPr lang="en-US" altLang="zh-TW" sz="3900" b="1">
                <a:solidFill>
                  <a:schemeClr val="hlink"/>
                </a:solidFill>
              </a:rPr>
              <a:t>Cecilia</a:t>
            </a:r>
            <a:r>
              <a:rPr lang="en-US" altLang="zh-TW" sz="3900" baseline="-25000">
                <a:latin typeface="Times New Roman" pitchFamily="16" charset="0"/>
              </a:rPr>
              <a:t>2</a:t>
            </a:r>
            <a:r>
              <a:rPr lang="en-US" altLang="zh-TW" sz="3900" b="1"/>
              <a:t> </a:t>
            </a:r>
            <a:r>
              <a:rPr lang="en-US" altLang="zh-TW" sz="3900" b="1">
                <a:solidFill>
                  <a:srgbClr val="3366FF"/>
                </a:solidFill>
              </a:rPr>
              <a:t>Henk</a:t>
            </a:r>
            <a:r>
              <a:rPr lang="en-US" altLang="zh-TW" sz="3900" baseline="-25000"/>
              <a:t>3</a:t>
            </a:r>
            <a:r>
              <a:rPr lang="en-US" altLang="zh-TW" sz="3900" b="1"/>
              <a:t> </a:t>
            </a:r>
            <a:endParaRPr lang="en-US" altLang="zh-CN" sz="3900" b="1">
              <a:ea typeface="SimSun" pitchFamily="2" charset="-122"/>
            </a:endParaRPr>
          </a:p>
          <a:p>
            <a:pPr eaLnBrk="1" hangingPunct="1">
              <a:buFontTx/>
              <a:buNone/>
            </a:pPr>
            <a:endParaRPr lang="en-US" altLang="zh-CN" sz="2200" b="1">
              <a:ea typeface="SimSun" pitchFamily="2" charset="-122"/>
            </a:endParaRPr>
          </a:p>
          <a:p>
            <a:pPr eaLnBrk="1" hangingPunct="1">
              <a:buFontTx/>
              <a:buNone/>
            </a:pPr>
            <a:r>
              <a:rPr lang="en-US" altLang="zh-CN" sz="3900" b="1">
                <a:ea typeface="SimSun" pitchFamily="2" charset="-122"/>
              </a:rPr>
              <a:t>			</a:t>
            </a:r>
            <a:r>
              <a:rPr lang="en-US" altLang="zh-TW" sz="3900" b="1"/>
              <a:t>da nijlpaarden </a:t>
            </a:r>
            <a:endParaRPr lang="en-US" altLang="zh-CN" sz="3900" b="1">
              <a:ea typeface="SimSun" pitchFamily="2" charset="-122"/>
            </a:endParaRPr>
          </a:p>
          <a:p>
            <a:pPr eaLnBrk="1" hangingPunct="1">
              <a:buFontTx/>
              <a:buNone/>
            </a:pPr>
            <a:endParaRPr lang="en-US" altLang="zh-CN" sz="2200" b="1">
              <a:solidFill>
                <a:srgbClr val="7BE270"/>
              </a:solidFill>
              <a:ea typeface="SimSun" pitchFamily="2" charset="-122"/>
            </a:endParaRPr>
          </a:p>
          <a:p>
            <a:pPr eaLnBrk="1" hangingPunct="1">
              <a:buFontTx/>
              <a:buNone/>
            </a:pPr>
            <a:r>
              <a:rPr lang="en-US" altLang="zh-CN" sz="3900" b="1">
                <a:solidFill>
                  <a:srgbClr val="FF3300"/>
                </a:solidFill>
                <a:ea typeface="SimSun" pitchFamily="2" charset="-122"/>
              </a:rPr>
              <a:t>			</a:t>
            </a:r>
            <a:r>
              <a:rPr lang="en-US" altLang="zh-TW" sz="3900" b="1">
                <a:solidFill>
                  <a:srgbClr val="FF3300"/>
                </a:solidFill>
              </a:rPr>
              <a:t>zag</a:t>
            </a:r>
            <a:r>
              <a:rPr lang="en-US" altLang="zh-TW" sz="3900" baseline="-25000"/>
              <a:t>1</a:t>
            </a:r>
            <a:r>
              <a:rPr lang="en-US" altLang="zh-TW" sz="3900" b="1"/>
              <a:t> </a:t>
            </a:r>
            <a:r>
              <a:rPr lang="en-US" altLang="zh-CN" sz="3900" b="1">
                <a:ea typeface="SimSun" pitchFamily="2" charset="-122"/>
              </a:rPr>
              <a:t> </a:t>
            </a:r>
            <a:r>
              <a:rPr lang="en-US" altLang="zh-TW" sz="3900" b="1">
                <a:solidFill>
                  <a:schemeClr val="hlink"/>
                </a:solidFill>
              </a:rPr>
              <a:t>helpen</a:t>
            </a:r>
            <a:r>
              <a:rPr lang="en-US" altLang="zh-TW" sz="3900" baseline="-25000"/>
              <a:t>2</a:t>
            </a:r>
            <a:r>
              <a:rPr lang="en-US" altLang="zh-CN" sz="3900" baseline="-25000">
                <a:ea typeface="SimSun" pitchFamily="2" charset="-122"/>
              </a:rPr>
              <a:t> </a:t>
            </a:r>
            <a:r>
              <a:rPr lang="en-US" altLang="zh-TW" sz="3900" b="1"/>
              <a:t> </a:t>
            </a:r>
            <a:r>
              <a:rPr lang="en-US" altLang="zh-TW" sz="3900" b="1">
                <a:solidFill>
                  <a:srgbClr val="3366FF"/>
                </a:solidFill>
              </a:rPr>
              <a:t>voeren</a:t>
            </a:r>
            <a:r>
              <a:rPr lang="en-US" altLang="zh-TW" sz="3900" baseline="-25000"/>
              <a:t>3</a:t>
            </a:r>
            <a:endParaRPr lang="en-US" altLang="zh-CN" sz="3900" baseline="-25000">
              <a:ea typeface="SimSun" pitchFamily="2" charset="-122"/>
            </a:endParaRPr>
          </a:p>
        </p:txBody>
      </p:sp>
      <p:sp>
        <p:nvSpPr>
          <p:cNvPr id="43011" name="Text Box 3"/>
          <p:cNvSpPr txBox="1">
            <a:spLocks noChangeArrowheads="1"/>
          </p:cNvSpPr>
          <p:nvPr/>
        </p:nvSpPr>
        <p:spPr bwMode="auto">
          <a:xfrm>
            <a:off x="2209801" y="4614864"/>
            <a:ext cx="7571303" cy="1200329"/>
          </a:xfrm>
          <a:prstGeom prst="rect">
            <a:avLst/>
          </a:prstGeom>
          <a:noFill/>
          <a:ln w="9525">
            <a:noFill/>
            <a:miter lim="800000"/>
            <a:headEnd/>
            <a:tailEnd/>
          </a:ln>
        </p:spPr>
        <p:txBody>
          <a:bodyPr wrap="none">
            <a:spAutoFit/>
          </a:bodyPr>
          <a:lstStyle/>
          <a:p>
            <a:r>
              <a:rPr lang="zh-CN" altLang="en-US" sz="3600" b="1">
                <a:ea typeface="SimSun" pitchFamily="2" charset="-122"/>
                <a:cs typeface="Arial" charset="0"/>
              </a:rPr>
              <a:t>因为我看见 </a:t>
            </a:r>
            <a:r>
              <a:rPr lang="en-US" altLang="zh-CN" sz="3600" b="1">
                <a:ea typeface="SimSun" pitchFamily="2" charset="-122"/>
                <a:cs typeface="Arial" charset="0"/>
              </a:rPr>
              <a:t>Cecilia </a:t>
            </a:r>
            <a:r>
              <a:rPr lang="zh-CN" altLang="en-US" sz="3600" b="1">
                <a:ea typeface="SimSun" pitchFamily="2" charset="-122"/>
                <a:cs typeface="Arial" charset="0"/>
              </a:rPr>
              <a:t>帮 </a:t>
            </a:r>
            <a:r>
              <a:rPr lang="en-US" altLang="zh-CN" sz="3600" b="1">
                <a:ea typeface="SimSun" pitchFamily="2" charset="-122"/>
                <a:cs typeface="Arial" charset="0"/>
              </a:rPr>
              <a:t>Henk </a:t>
            </a:r>
            <a:r>
              <a:rPr lang="zh-CN" altLang="en-US" sz="3600" b="1">
                <a:ea typeface="SimSun" pitchFamily="2" charset="-122"/>
                <a:cs typeface="Arial" charset="0"/>
              </a:rPr>
              <a:t>喂河马。</a:t>
            </a:r>
          </a:p>
          <a:p>
            <a:r>
              <a:rPr lang="zh-CN" altLang="en-US" sz="3600" b="1">
                <a:ea typeface="SimSun" pitchFamily="2" charset="-122"/>
                <a:cs typeface="Arial" charset="0"/>
              </a:rPr>
              <a:t>因为我 </a:t>
            </a:r>
            <a:r>
              <a:rPr lang="en-US" altLang="zh-CN" sz="3600" b="1">
                <a:ea typeface="SimSun" pitchFamily="2" charset="-122"/>
                <a:cs typeface="Arial" charset="0"/>
              </a:rPr>
              <a:t>Cecilia Henk </a:t>
            </a:r>
            <a:r>
              <a:rPr lang="zh-CN" altLang="en-US" sz="3600" b="1">
                <a:ea typeface="SimSun" pitchFamily="2" charset="-122"/>
                <a:cs typeface="Arial" charset="0"/>
              </a:rPr>
              <a:t>河马 看见帮喂。 </a:t>
            </a:r>
          </a:p>
        </p:txBody>
      </p:sp>
      <p:sp>
        <p:nvSpPr>
          <p:cNvPr id="43012" name="Text Box 4"/>
          <p:cNvSpPr txBox="1">
            <a:spLocks noChangeArrowheads="1"/>
          </p:cNvSpPr>
          <p:nvPr/>
        </p:nvSpPr>
        <p:spPr bwMode="auto">
          <a:xfrm>
            <a:off x="4648201" y="6369051"/>
            <a:ext cx="5059783" cy="646331"/>
          </a:xfrm>
          <a:prstGeom prst="rect">
            <a:avLst/>
          </a:prstGeom>
          <a:noFill/>
          <a:ln w="9525">
            <a:noFill/>
            <a:miter lim="800000"/>
            <a:headEnd/>
            <a:tailEnd/>
          </a:ln>
        </p:spPr>
        <p:txBody>
          <a:bodyPr wrap="none">
            <a:spAutoFit/>
          </a:bodyPr>
          <a:lstStyle/>
          <a:p>
            <a:r>
              <a:rPr lang="fr-FR" altLang="zh-TW" b="1" i="1">
                <a:cs typeface="Arial" charset="0"/>
              </a:rPr>
              <a:t>Bresnan et al. 1982. </a:t>
            </a:r>
            <a:r>
              <a:rPr lang="fr-FR" altLang="zh-TW" b="1" i="1" u="sng">
                <a:cs typeface="Arial" charset="0"/>
              </a:rPr>
              <a:t>Linguistic Inquiry</a:t>
            </a:r>
            <a:r>
              <a:rPr lang="fr-FR" altLang="zh-TW" b="1" i="1">
                <a:cs typeface="Arial" charset="0"/>
              </a:rPr>
              <a:t> 13.4.613-635</a:t>
            </a:r>
            <a:endParaRPr lang="en-US" altLang="zh-TW" b="1" i="1">
              <a:cs typeface="Arial" charset="0"/>
            </a:endParaRPr>
          </a:p>
          <a:p>
            <a:endParaRPr lang="zh-TW" altLang="en-US">
              <a:cs typeface="Arial" charset="0"/>
            </a:endParaRPr>
          </a:p>
        </p:txBody>
      </p:sp>
    </p:spTree>
    <p:extLst>
      <p:ext uri="{BB962C8B-B14F-4D97-AF65-F5344CB8AC3E}">
        <p14:creationId xmlns:p14="http://schemas.microsoft.com/office/powerpoint/2010/main" val="42188858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578" y="116632"/>
            <a:ext cx="5543550" cy="827088"/>
          </a:xfrm>
        </p:spPr>
        <p:txBody>
          <a:bodyPr/>
          <a:lstStyle/>
          <a:p>
            <a:pPr algn="l"/>
            <a:r>
              <a:rPr lang="en-US" sz="3600" dirty="0"/>
              <a:t>Two types of recursion:</a:t>
            </a:r>
          </a:p>
        </p:txBody>
      </p:sp>
      <p:sp>
        <p:nvSpPr>
          <p:cNvPr id="3" name="Content Placeholder 2"/>
          <p:cNvSpPr>
            <a:spLocks noGrp="1"/>
          </p:cNvSpPr>
          <p:nvPr>
            <p:ph idx="1"/>
          </p:nvPr>
        </p:nvSpPr>
        <p:spPr>
          <a:xfrm>
            <a:off x="2845296" y="1340769"/>
            <a:ext cx="7067128" cy="4525963"/>
          </a:xfrm>
        </p:spPr>
        <p:txBody>
          <a:bodyPr>
            <a:normAutofit fontScale="92500" lnSpcReduction="10000"/>
          </a:bodyPr>
          <a:lstStyle/>
          <a:p>
            <a:pPr>
              <a:buNone/>
            </a:pPr>
            <a:r>
              <a:rPr lang="en-US" dirty="0" smtClean="0"/>
              <a:t> English center embedding:</a:t>
            </a:r>
          </a:p>
          <a:p>
            <a:pPr>
              <a:buNone/>
            </a:pPr>
            <a:endParaRPr lang="en-US" sz="2000" dirty="0"/>
          </a:p>
          <a:p>
            <a:pPr>
              <a:buNone/>
            </a:pPr>
            <a:r>
              <a:rPr lang="en-US" dirty="0" smtClean="0"/>
              <a:t>	</a:t>
            </a:r>
            <a:r>
              <a:rPr lang="en-US" sz="4000" b="1" dirty="0"/>
              <a:t>	S</a:t>
            </a:r>
            <a:r>
              <a:rPr lang="en-US" sz="4000" b="1" baseline="30000" dirty="0"/>
              <a:t>1</a:t>
            </a:r>
            <a:r>
              <a:rPr lang="en-US" sz="4000" b="1" dirty="0"/>
              <a:t> S</a:t>
            </a:r>
            <a:r>
              <a:rPr lang="en-US" sz="4000" b="1" baseline="30000" dirty="0"/>
              <a:t>2</a:t>
            </a:r>
            <a:r>
              <a:rPr lang="en-US" sz="4000" b="1" dirty="0"/>
              <a:t> S</a:t>
            </a:r>
            <a:r>
              <a:rPr lang="en-US" sz="4000" b="1" baseline="30000" dirty="0"/>
              <a:t>3</a:t>
            </a:r>
            <a:r>
              <a:rPr lang="en-US" sz="4000" b="1" dirty="0"/>
              <a:t> … V</a:t>
            </a:r>
            <a:r>
              <a:rPr lang="en-US" sz="4000" b="1" baseline="30000" dirty="0"/>
              <a:t>3 </a:t>
            </a:r>
            <a:r>
              <a:rPr lang="en-US" sz="4000" b="1" dirty="0"/>
              <a:t>V</a:t>
            </a:r>
            <a:r>
              <a:rPr lang="en-US" sz="4000" b="1" baseline="30000" dirty="0"/>
              <a:t>2 </a:t>
            </a:r>
            <a:r>
              <a:rPr lang="en-US" sz="4000" b="1" dirty="0"/>
              <a:t>V</a:t>
            </a:r>
            <a:r>
              <a:rPr lang="en-US" sz="4000" b="1" baseline="30000" dirty="0"/>
              <a:t>1</a:t>
            </a:r>
          </a:p>
          <a:p>
            <a:pPr>
              <a:buNone/>
            </a:pPr>
            <a:endParaRPr lang="en-US" sz="4000" b="1" baseline="30000" dirty="0"/>
          </a:p>
          <a:p>
            <a:pPr>
              <a:buNone/>
            </a:pPr>
            <a:endParaRPr lang="en-US" baseline="30000" dirty="0" smtClean="0"/>
          </a:p>
          <a:p>
            <a:pPr>
              <a:buNone/>
            </a:pPr>
            <a:r>
              <a:rPr lang="en-US" dirty="0" smtClean="0"/>
              <a:t>Dutch cross dependency:</a:t>
            </a:r>
          </a:p>
          <a:p>
            <a:pPr>
              <a:buNone/>
            </a:pPr>
            <a:endParaRPr lang="en-US" baseline="30000" dirty="0"/>
          </a:p>
          <a:p>
            <a:pPr>
              <a:buNone/>
            </a:pPr>
            <a:r>
              <a:rPr lang="en-US" dirty="0" smtClean="0"/>
              <a:t>		</a:t>
            </a:r>
            <a:r>
              <a:rPr lang="en-US" sz="4000" b="1" dirty="0"/>
              <a:t>S</a:t>
            </a:r>
            <a:r>
              <a:rPr lang="en-US" sz="4000" b="1" baseline="30000" dirty="0"/>
              <a:t>1</a:t>
            </a:r>
            <a:r>
              <a:rPr lang="en-US" sz="4000" b="1" dirty="0"/>
              <a:t> S</a:t>
            </a:r>
            <a:r>
              <a:rPr lang="en-US" sz="4000" b="1" baseline="30000" dirty="0"/>
              <a:t>2</a:t>
            </a:r>
            <a:r>
              <a:rPr lang="en-US" sz="4000" b="1" dirty="0"/>
              <a:t> S</a:t>
            </a:r>
            <a:r>
              <a:rPr lang="en-US" sz="4000" b="1" baseline="30000" dirty="0"/>
              <a:t>3</a:t>
            </a:r>
            <a:r>
              <a:rPr lang="en-US" sz="4000" b="1" dirty="0"/>
              <a:t> … V</a:t>
            </a:r>
            <a:r>
              <a:rPr lang="en-US" sz="4000" b="1" baseline="30000" dirty="0"/>
              <a:t>1 </a:t>
            </a:r>
            <a:r>
              <a:rPr lang="en-US" sz="4000" b="1" dirty="0"/>
              <a:t>V</a:t>
            </a:r>
            <a:r>
              <a:rPr lang="en-US" sz="4000" b="1" baseline="30000" dirty="0"/>
              <a:t>2 </a:t>
            </a:r>
            <a:r>
              <a:rPr lang="en-US" sz="4000" b="1" dirty="0"/>
              <a:t>V</a:t>
            </a:r>
            <a:r>
              <a:rPr lang="en-US" sz="4000" b="1" baseline="30000" dirty="0"/>
              <a:t>3</a:t>
            </a:r>
          </a:p>
          <a:p>
            <a:pPr>
              <a:buNone/>
            </a:pPr>
            <a:endParaRPr lang="en-US" baseline="30000" dirty="0" smtClean="0"/>
          </a:p>
          <a:p>
            <a:pPr>
              <a:buNone/>
            </a:pPr>
            <a:endParaRPr lang="en-US" baseline="30000" dirty="0" smtClean="0"/>
          </a:p>
          <a:p>
            <a:pPr>
              <a:buNone/>
            </a:pPr>
            <a:r>
              <a:rPr lang="en-US" baseline="30000" dirty="0" smtClean="0"/>
              <a:t>     </a:t>
            </a:r>
          </a:p>
          <a:p>
            <a:pPr>
              <a:buNone/>
            </a:pPr>
            <a:endParaRPr lang="en-US" baseline="30000" dirty="0" smtClean="0"/>
          </a:p>
          <a:p>
            <a:pPr>
              <a:buNone/>
            </a:pPr>
            <a:endParaRPr lang="en-US" baseline="30000" dirty="0" smtClean="0"/>
          </a:p>
          <a:p>
            <a:pPr>
              <a:buNone/>
            </a:pPr>
            <a:endParaRPr lang="en-US" baseline="30000" dirty="0" smtClean="0"/>
          </a:p>
        </p:txBody>
      </p:sp>
      <p:sp>
        <p:nvSpPr>
          <p:cNvPr id="4" name="Slide Number Placeholder 3"/>
          <p:cNvSpPr>
            <a:spLocks noGrp="1"/>
          </p:cNvSpPr>
          <p:nvPr>
            <p:ph type="sldNum" sz="quarter" idx="12"/>
          </p:nvPr>
        </p:nvSpPr>
        <p:spPr/>
        <p:txBody>
          <a:bodyPr/>
          <a:lstStyle/>
          <a:p>
            <a:pPr>
              <a:defRPr/>
            </a:pPr>
            <a:fld id="{28E9579F-CA83-4CFC-B391-25D4B460318A}" type="slidenum">
              <a:rPr lang="en-US" smtClean="0"/>
              <a:pPr>
                <a:defRPr/>
              </a:pPr>
              <a:t>31</a:t>
            </a:fld>
            <a:endParaRPr lang="en-US" dirty="0"/>
          </a:p>
        </p:txBody>
      </p:sp>
    </p:spTree>
    <p:extLst>
      <p:ext uri="{BB962C8B-B14F-4D97-AF65-F5344CB8AC3E}">
        <p14:creationId xmlns:p14="http://schemas.microsoft.com/office/powerpoint/2010/main" val="25247788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685" y="365125"/>
            <a:ext cx="11832771" cy="1325563"/>
          </a:xfrm>
        </p:spPr>
        <p:txBody>
          <a:bodyPr>
            <a:normAutofit fontScale="90000"/>
          </a:bodyPr>
          <a:lstStyle/>
          <a:p>
            <a:r>
              <a:rPr lang="en-US" altLang="zh-HK" dirty="0" smtClean="0"/>
              <a:t>	All languages are multiply and pervasively ambiguous.  Since languages have different structures, their types of ambiguity are interestingly different as well. </a:t>
            </a:r>
            <a:endParaRPr lang="zh-HK" altLang="en-US" dirty="0"/>
          </a:p>
        </p:txBody>
      </p:sp>
      <p:sp>
        <p:nvSpPr>
          <p:cNvPr id="3" name="Content Placeholder 2"/>
          <p:cNvSpPr>
            <a:spLocks noGrp="1"/>
          </p:cNvSpPr>
          <p:nvPr>
            <p:ph idx="1"/>
          </p:nvPr>
        </p:nvSpPr>
        <p:spPr>
          <a:xfrm>
            <a:off x="576937" y="1908750"/>
            <a:ext cx="11987151" cy="4351338"/>
          </a:xfrm>
        </p:spPr>
        <p:txBody>
          <a:bodyPr>
            <a:normAutofit/>
          </a:bodyPr>
          <a:lstStyle/>
          <a:p>
            <a:endParaRPr lang="en-US" altLang="zh-HK" sz="3600" dirty="0" smtClean="0"/>
          </a:p>
          <a:p>
            <a:pPr marL="0" indent="0">
              <a:buNone/>
            </a:pPr>
            <a:r>
              <a:rPr lang="ja-JP" altLang="en-US" sz="5400" dirty="0"/>
              <a:t>学生</a:t>
            </a:r>
            <a:r>
              <a:rPr lang="ja-JP" altLang="en-US" sz="5400" b="1" dirty="0"/>
              <a:t>が</a:t>
            </a:r>
            <a:r>
              <a:rPr lang="ja-JP" altLang="en-US" sz="5400" dirty="0"/>
              <a:t>好きな先</a:t>
            </a:r>
            <a:r>
              <a:rPr lang="ja-JP" altLang="en-US" sz="5400" dirty="0" smtClean="0"/>
              <a:t>生</a:t>
            </a:r>
            <a:r>
              <a:rPr lang="ja-JP" altLang="en-US" sz="3600" dirty="0" smtClean="0"/>
              <a:t>   </a:t>
            </a:r>
            <a:r>
              <a:rPr lang="en-US" altLang="ja-JP" sz="3600" dirty="0" smtClean="0"/>
              <a:t>has two distinct meanings:</a:t>
            </a:r>
          </a:p>
          <a:p>
            <a:pPr marL="0" indent="0">
              <a:buNone/>
            </a:pPr>
            <a:r>
              <a:rPr lang="en-US" altLang="zh-HK" sz="3600" dirty="0"/>
              <a:t>	</a:t>
            </a:r>
            <a:r>
              <a:rPr lang="en-US" altLang="zh-HK" sz="3600" dirty="0" smtClean="0"/>
              <a:t>[1</a:t>
            </a:r>
            <a:r>
              <a:rPr lang="en-US" altLang="zh-HK" sz="3600" dirty="0"/>
              <a:t>] the teacher who likes the students              </a:t>
            </a:r>
            <a:r>
              <a:rPr lang="en-US" altLang="zh-HK" sz="3600" dirty="0" smtClean="0"/>
              <a:t>  </a:t>
            </a:r>
          </a:p>
          <a:p>
            <a:pPr marL="0" indent="0">
              <a:buNone/>
            </a:pPr>
            <a:r>
              <a:rPr lang="en-US" altLang="zh-HK" sz="3600" dirty="0"/>
              <a:t>	</a:t>
            </a:r>
            <a:r>
              <a:rPr lang="en-US" altLang="zh-HK" sz="3600" dirty="0" smtClean="0"/>
              <a:t>	</a:t>
            </a:r>
            <a:r>
              <a:rPr lang="zh-HK" altLang="en-US" sz="3600" dirty="0" smtClean="0"/>
              <a:t>喜</a:t>
            </a:r>
            <a:r>
              <a:rPr lang="zh-HK" altLang="en-US" sz="3600" dirty="0"/>
              <a:t>欢学生的先生</a:t>
            </a:r>
            <a:br>
              <a:rPr lang="zh-HK" altLang="en-US" sz="3600" dirty="0"/>
            </a:br>
            <a:r>
              <a:rPr lang="en-US" altLang="zh-HK" sz="3600" dirty="0" smtClean="0"/>
              <a:t>	[</a:t>
            </a:r>
            <a:r>
              <a:rPr lang="en-US" altLang="zh-HK" sz="3600" dirty="0"/>
              <a:t>2] the teacher who(m) the students like           </a:t>
            </a:r>
            <a:endParaRPr lang="en-US" altLang="zh-HK" sz="3600" dirty="0" smtClean="0"/>
          </a:p>
          <a:p>
            <a:pPr marL="0" indent="0">
              <a:buNone/>
            </a:pPr>
            <a:r>
              <a:rPr lang="en-US" altLang="zh-HK" sz="3600" dirty="0"/>
              <a:t>	</a:t>
            </a:r>
            <a:r>
              <a:rPr lang="en-US" altLang="zh-HK" sz="3600" dirty="0" smtClean="0"/>
              <a:t>	</a:t>
            </a:r>
            <a:r>
              <a:rPr lang="zh-HK" altLang="en-US" sz="3600" dirty="0" smtClean="0"/>
              <a:t>学</a:t>
            </a:r>
            <a:r>
              <a:rPr lang="zh-HK" altLang="en-US" sz="3600" dirty="0"/>
              <a:t>生喜欢的先生</a:t>
            </a:r>
          </a:p>
          <a:p>
            <a:pPr marL="0" indent="0">
              <a:buNone/>
            </a:pPr>
            <a:endParaRPr lang="zh-HK" altLang="en-US" sz="3600" dirty="0"/>
          </a:p>
        </p:txBody>
      </p:sp>
    </p:spTree>
    <p:extLst>
      <p:ext uri="{BB962C8B-B14F-4D97-AF65-F5344CB8AC3E}">
        <p14:creationId xmlns:p14="http://schemas.microsoft.com/office/powerpoint/2010/main" val="5539648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 y="0"/>
            <a:ext cx="12111990" cy="6858000"/>
          </a:xfrm>
        </p:spPr>
        <p:txBody>
          <a:bodyPr/>
          <a:lstStyle/>
          <a:p>
            <a:pPr marL="0" indent="0">
              <a:buNone/>
            </a:pPr>
            <a:r>
              <a:rPr lang="en-US" altLang="zh-HK" dirty="0" smtClean="0"/>
              <a:t>W. Weaver </a:t>
            </a:r>
            <a:r>
              <a:rPr lang="en-US" altLang="zh-HK" dirty="0"/>
              <a:t>thought that "relatively few nouns, verbs and adjectives" were actually ambiguous, so that the problem was not large</a:t>
            </a:r>
            <a:r>
              <a:rPr lang="en-US" altLang="zh-HK" dirty="0" smtClean="0"/>
              <a:t>.”  He was terribly wrong on this. Influenced by Turing and Shannon, Weaver wrote: ”It </a:t>
            </a:r>
            <a:r>
              <a:rPr lang="en-US" altLang="zh-HK" dirty="0"/>
              <a:t>is very tempting to say that a book written in Chinese is simply a book written in English which was coded into the "Chinese code." If we have useful methods for solving almost any cryptographic problem, may it not be that with proper interpretation we already have useful methods for translation</a:t>
            </a:r>
            <a:r>
              <a:rPr lang="en-US" altLang="zh-HK" dirty="0" smtClean="0"/>
              <a:t>?”</a:t>
            </a:r>
            <a:endParaRPr lang="zh-TW" altLang="zh-HK" dirty="0"/>
          </a:p>
          <a:p>
            <a:pPr marL="0" indent="0">
              <a:buNone/>
            </a:pPr>
            <a:endParaRPr lang="zh-TW" altLang="zh-HK" dirty="0"/>
          </a:p>
          <a:p>
            <a:pPr marL="0" indent="0">
              <a:buNone/>
            </a:pPr>
            <a:r>
              <a:rPr lang="en-US" altLang="zh-HK" dirty="0" err="1" smtClean="0"/>
              <a:t>Y.Bar</a:t>
            </a:r>
            <a:r>
              <a:rPr lang="en-US" altLang="zh-HK" dirty="0" smtClean="0"/>
              <a:t>-Hillel discussed insightfully the </a:t>
            </a:r>
            <a:r>
              <a:rPr lang="en-US" altLang="zh-HK" dirty="0"/>
              <a:t>problem of </a:t>
            </a:r>
            <a:r>
              <a:rPr lang="en-US" altLang="zh-HK" dirty="0" smtClean="0"/>
              <a:t>lexical ambiguity, illustrating with </a:t>
            </a:r>
            <a:r>
              <a:rPr lang="en-US" altLang="zh-HK" dirty="0"/>
              <a:t>the following sentence:</a:t>
            </a:r>
            <a:endParaRPr lang="zh-TW" altLang="zh-HK" dirty="0"/>
          </a:p>
          <a:p>
            <a:pPr marL="0" indent="0">
              <a:buNone/>
            </a:pPr>
            <a:r>
              <a:rPr lang="en-US" altLang="zh-HK" dirty="0" smtClean="0"/>
              <a:t>“</a:t>
            </a:r>
            <a:r>
              <a:rPr lang="en-US" altLang="zh-HK" i="1" dirty="0" smtClean="0"/>
              <a:t>Johnny </a:t>
            </a:r>
            <a:r>
              <a:rPr lang="en-US" altLang="zh-HK" i="1" dirty="0"/>
              <a:t>was looking for his toy </a:t>
            </a:r>
            <a:r>
              <a:rPr lang="en-US" altLang="zh-HK" i="1" dirty="0" smtClean="0"/>
              <a:t>box, finally </a:t>
            </a:r>
            <a:r>
              <a:rPr lang="en-US" altLang="zh-HK" i="1" dirty="0"/>
              <a:t>he found it. The box was in the </a:t>
            </a:r>
            <a:r>
              <a:rPr lang="en-US" altLang="zh-HK" b="1" i="1" dirty="0">
                <a:solidFill>
                  <a:srgbClr val="FF0000"/>
                </a:solidFill>
              </a:rPr>
              <a:t>pen</a:t>
            </a:r>
            <a:r>
              <a:rPr lang="en-US" altLang="zh-HK" dirty="0" smtClean="0"/>
              <a:t>.”</a:t>
            </a:r>
          </a:p>
          <a:p>
            <a:pPr marL="0" indent="0">
              <a:buNone/>
            </a:pPr>
            <a:endParaRPr lang="en-US" altLang="zh-TW" dirty="0"/>
          </a:p>
          <a:p>
            <a:pPr marL="0" indent="0">
              <a:buNone/>
            </a:pPr>
            <a:r>
              <a:rPr lang="en-US" altLang="zh-TW" dirty="0" smtClean="0"/>
              <a:t>For computers to completely succeed in replicating human language ability, they will need to have a massive and open-ended knowledge base about our physical and social world. </a:t>
            </a:r>
            <a:endParaRPr lang="zh-TW" altLang="zh-HK" dirty="0"/>
          </a:p>
          <a:p>
            <a:pPr marL="0" indent="0">
              <a:buNone/>
            </a:pPr>
            <a:endParaRPr lang="zh-HK" altLang="en-US" dirty="0"/>
          </a:p>
        </p:txBody>
      </p:sp>
    </p:spTree>
    <p:extLst>
      <p:ext uri="{BB962C8B-B14F-4D97-AF65-F5344CB8AC3E}">
        <p14:creationId xmlns:p14="http://schemas.microsoft.com/office/powerpoint/2010/main" val="4150962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
          <p:cNvSpPr txBox="1">
            <a:spLocks noChangeArrowheads="1"/>
          </p:cNvSpPr>
          <p:nvPr/>
        </p:nvSpPr>
        <p:spPr bwMode="auto">
          <a:xfrm>
            <a:off x="1524001" y="0"/>
            <a:ext cx="9110663" cy="1009650"/>
          </a:xfrm>
          <a:prstGeom prst="rect">
            <a:avLst/>
          </a:prstGeom>
          <a:noFill/>
          <a:ln w="9525">
            <a:noFill/>
            <a:round/>
            <a:headEnd/>
            <a:tailEnd/>
          </a:ln>
        </p:spPr>
        <p:txBody>
          <a:bodyPr lIns="90000" tIns="46800" rIns="90000" bIns="46800"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a:solidFill>
                  <a:srgbClr val="623908"/>
                </a:solidFill>
                <a:ea typeface="新細明體" pitchFamily="18" charset="-120"/>
              </a:rPr>
              <a:t>Imitation by Human Children</a:t>
            </a:r>
          </a:p>
        </p:txBody>
      </p:sp>
      <p:grpSp>
        <p:nvGrpSpPr>
          <p:cNvPr id="2" name="Group 2"/>
          <p:cNvGrpSpPr>
            <a:grpSpLocks/>
          </p:cNvGrpSpPr>
          <p:nvPr/>
        </p:nvGrpSpPr>
        <p:grpSpPr bwMode="auto">
          <a:xfrm>
            <a:off x="4800600" y="1484313"/>
            <a:ext cx="5399088" cy="4360862"/>
            <a:chOff x="2064" y="935"/>
            <a:chExt cx="3401" cy="2747"/>
          </a:xfrm>
        </p:grpSpPr>
        <p:pic>
          <p:nvPicPr>
            <p:cNvPr id="72709" name="Picture 3"/>
            <p:cNvPicPr>
              <a:picLocks noChangeAspect="1" noChangeArrowheads="1"/>
            </p:cNvPicPr>
            <p:nvPr/>
          </p:nvPicPr>
          <p:blipFill>
            <a:blip r:embed="rId3" cstate="print"/>
            <a:srcRect/>
            <a:stretch>
              <a:fillRect/>
            </a:stretch>
          </p:blipFill>
          <p:spPr bwMode="auto">
            <a:xfrm>
              <a:off x="2064" y="935"/>
              <a:ext cx="3402" cy="2748"/>
            </a:xfrm>
            <a:prstGeom prst="rect">
              <a:avLst/>
            </a:prstGeom>
            <a:noFill/>
            <a:ln w="9525">
              <a:noFill/>
              <a:round/>
              <a:headEnd/>
              <a:tailEnd/>
            </a:ln>
          </p:spPr>
        </p:pic>
        <p:sp>
          <p:nvSpPr>
            <p:cNvPr id="72710" name="Text Box 4"/>
            <p:cNvSpPr txBox="1">
              <a:spLocks noChangeArrowheads="1"/>
            </p:cNvSpPr>
            <p:nvPr/>
          </p:nvSpPr>
          <p:spPr bwMode="auto">
            <a:xfrm>
              <a:off x="2064" y="935"/>
              <a:ext cx="3402" cy="2748"/>
            </a:xfrm>
            <a:prstGeom prst="rect">
              <a:avLst/>
            </a:prstGeom>
            <a:noFill/>
            <a:ln w="9525">
              <a:noFill/>
              <a:round/>
              <a:headEnd/>
              <a:tailEnd/>
            </a:ln>
          </p:spPr>
          <p:txBody>
            <a:bodyPr wrap="none" anchor="ctr"/>
            <a:lstStyle/>
            <a:p>
              <a:endParaRPr lang="en-US"/>
            </a:p>
          </p:txBody>
        </p:sp>
      </p:grpSp>
      <p:sp>
        <p:nvSpPr>
          <p:cNvPr id="72708" name="Rectangle 5"/>
          <p:cNvSpPr>
            <a:spLocks noChangeArrowheads="1"/>
          </p:cNvSpPr>
          <p:nvPr/>
        </p:nvSpPr>
        <p:spPr bwMode="auto">
          <a:xfrm>
            <a:off x="1673225" y="2924176"/>
            <a:ext cx="2705590" cy="1079399"/>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a:solidFill>
                  <a:srgbClr val="623908"/>
                </a:solidFill>
                <a:ea typeface="新細明體" pitchFamily="18" charset="-120"/>
              </a:rPr>
              <a:t>Meltzoff, A.N. &amp; Moore, M.K.</a:t>
            </a:r>
            <a:br>
              <a:rPr lang="en-US" sz="1600">
                <a:solidFill>
                  <a:srgbClr val="623908"/>
                </a:solidFill>
                <a:ea typeface="新細明體" pitchFamily="18" charset="-120"/>
              </a:rPr>
            </a:br>
            <a:r>
              <a:rPr lang="en-US" sz="1600">
                <a:solidFill>
                  <a:srgbClr val="623908"/>
                </a:solidFill>
                <a:ea typeface="新細明體" pitchFamily="18" charset="-120"/>
              </a:rPr>
              <a:t>(1977). Imitation of</a:t>
            </a:r>
            <a:r>
              <a:rPr lang="en-US" sz="1600">
                <a:solidFill>
                  <a:srgbClr val="623908"/>
                </a:solidFill>
                <a:ea typeface="SimSun" pitchFamily="2" charset="-122"/>
              </a:rPr>
              <a:t> </a:t>
            </a:r>
            <a:r>
              <a:rPr lang="en-US" sz="1600">
                <a:solidFill>
                  <a:srgbClr val="623908"/>
                </a:solidFill>
                <a:ea typeface="新細明體" pitchFamily="18" charset="-120"/>
              </a:rPr>
              <a:t>facial and </a:t>
            </a:r>
            <a:br>
              <a:rPr lang="en-US" sz="1600">
                <a:solidFill>
                  <a:srgbClr val="623908"/>
                </a:solidFill>
                <a:ea typeface="新細明體" pitchFamily="18" charset="-120"/>
              </a:rPr>
            </a:br>
            <a:r>
              <a:rPr lang="en-US" sz="1600">
                <a:solidFill>
                  <a:srgbClr val="623908"/>
                </a:solidFill>
                <a:ea typeface="新細明體" pitchFamily="18" charset="-120"/>
              </a:rPr>
              <a:t>manual gestures by human </a:t>
            </a:r>
            <a:br>
              <a:rPr lang="en-US" sz="1600">
                <a:solidFill>
                  <a:srgbClr val="623908"/>
                </a:solidFill>
                <a:ea typeface="新細明體" pitchFamily="18" charset="-120"/>
              </a:rPr>
            </a:br>
            <a:r>
              <a:rPr lang="en-US" sz="1600">
                <a:solidFill>
                  <a:srgbClr val="623908"/>
                </a:solidFill>
                <a:ea typeface="新細明體" pitchFamily="18" charset="-120"/>
              </a:rPr>
              <a:t>neonates. </a:t>
            </a:r>
            <a:r>
              <a:rPr lang="en-US" sz="1600" u="sng">
                <a:solidFill>
                  <a:srgbClr val="623908"/>
                </a:solidFill>
                <a:ea typeface="新細明體" pitchFamily="18" charset="-120"/>
              </a:rPr>
              <a:t>Science</a:t>
            </a:r>
            <a:r>
              <a:rPr lang="en-US" sz="1600" i="1">
                <a:solidFill>
                  <a:srgbClr val="623908"/>
                </a:solidFill>
                <a:ea typeface="新細明體" pitchFamily="18" charset="-120"/>
              </a:rPr>
              <a:t> </a:t>
            </a:r>
            <a:r>
              <a:rPr lang="en-US" sz="1600">
                <a:solidFill>
                  <a:srgbClr val="623908"/>
                </a:solidFill>
                <a:ea typeface="新細明體" pitchFamily="18" charset="-120"/>
              </a:rPr>
              <a:t>198, 75–78.</a:t>
            </a:r>
          </a:p>
        </p:txBody>
      </p:sp>
    </p:spTree>
    <p:extLst>
      <p:ext uri="{BB962C8B-B14F-4D97-AF65-F5344CB8AC3E}">
        <p14:creationId xmlns:p14="http://schemas.microsoft.com/office/powerpoint/2010/main" val="27252603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1470026" y="1085850"/>
            <a:ext cx="9305925" cy="5295900"/>
          </a:xfrm>
          <a:prstGeom prst="rect">
            <a:avLst/>
          </a:prstGeom>
          <a:noFill/>
          <a:ln w="9525">
            <a:noFill/>
            <a:miter lim="800000"/>
            <a:headEnd/>
            <a:tailEnd/>
          </a:ln>
        </p:spPr>
      </p:pic>
      <p:sp>
        <p:nvSpPr>
          <p:cNvPr id="44035" name="Text Box 3"/>
          <p:cNvSpPr txBox="1">
            <a:spLocks noChangeArrowheads="1"/>
          </p:cNvSpPr>
          <p:nvPr/>
        </p:nvSpPr>
        <p:spPr bwMode="auto">
          <a:xfrm>
            <a:off x="1631950" y="195264"/>
            <a:ext cx="7728206" cy="646331"/>
          </a:xfrm>
          <a:prstGeom prst="rect">
            <a:avLst/>
          </a:prstGeom>
          <a:noFill/>
          <a:ln w="9525">
            <a:noFill/>
            <a:miter lim="800000"/>
            <a:headEnd/>
            <a:tailEnd/>
          </a:ln>
        </p:spPr>
        <p:txBody>
          <a:bodyPr wrap="none">
            <a:spAutoFit/>
          </a:bodyPr>
          <a:lstStyle/>
          <a:p>
            <a:r>
              <a:rPr lang="en-US">
                <a:cs typeface="Arial" charset="0"/>
              </a:rPr>
              <a:t>Kuhl, P. K., et al. 2008. </a:t>
            </a:r>
          </a:p>
          <a:p>
            <a:r>
              <a:rPr lang="en-US">
                <a:cs typeface="Arial" charset="0"/>
              </a:rPr>
              <a:t>Phonetic learning as a pathway to language.  Phil. Trans. R. Soc. B 363.979–1000.</a:t>
            </a:r>
          </a:p>
        </p:txBody>
      </p:sp>
    </p:spTree>
    <p:extLst>
      <p:ext uri="{BB962C8B-B14F-4D97-AF65-F5344CB8AC3E}">
        <p14:creationId xmlns:p14="http://schemas.microsoft.com/office/powerpoint/2010/main" val="3525418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1524000" y="44450"/>
            <a:ext cx="8820150" cy="827088"/>
          </a:xfrm>
        </p:spPr>
        <p:txBody>
          <a:bodyPr/>
          <a:lstStyle/>
          <a:p>
            <a:pPr algn="l" eaLnBrk="1" hangingPunct="1"/>
            <a:r>
              <a:rPr lang="en-US" sz="2400"/>
              <a:t>Saffran, J.R., et al. 1996. Statistical </a:t>
            </a:r>
            <a:br>
              <a:rPr lang="en-US" sz="2400"/>
            </a:br>
            <a:r>
              <a:rPr lang="en-US" sz="2400"/>
              <a:t>Learning by 8-Month-Old Infants. </a:t>
            </a:r>
            <a:r>
              <a:rPr lang="en-US" sz="2400" i="1" u="sng"/>
              <a:t>Science</a:t>
            </a:r>
            <a:r>
              <a:rPr lang="en-US" sz="2400"/>
              <a:t> 274.1926-28.</a:t>
            </a:r>
          </a:p>
        </p:txBody>
      </p:sp>
      <p:pic>
        <p:nvPicPr>
          <p:cNvPr id="160771" name="Picture 3"/>
          <p:cNvPicPr>
            <a:picLocks noChangeAspect="1" noChangeArrowheads="1"/>
          </p:cNvPicPr>
          <p:nvPr/>
        </p:nvPicPr>
        <p:blipFill>
          <a:blip r:embed="rId2" cstate="print"/>
          <a:srcRect/>
          <a:stretch>
            <a:fillRect/>
          </a:stretch>
        </p:blipFill>
        <p:spPr bwMode="auto">
          <a:xfrm>
            <a:off x="2495551" y="1712914"/>
            <a:ext cx="7129463" cy="3876675"/>
          </a:xfrm>
          <a:prstGeom prst="rect">
            <a:avLst/>
          </a:prstGeom>
          <a:noFill/>
          <a:ln w="9525">
            <a:noFill/>
            <a:miter lim="800000"/>
            <a:headEnd/>
            <a:tailEnd/>
          </a:ln>
        </p:spPr>
      </p:pic>
    </p:spTree>
    <p:extLst>
      <p:ext uri="{BB962C8B-B14F-4D97-AF65-F5344CB8AC3E}">
        <p14:creationId xmlns:p14="http://schemas.microsoft.com/office/powerpoint/2010/main" val="14036465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1524001" y="44450"/>
            <a:ext cx="8964613" cy="827088"/>
          </a:xfrm>
        </p:spPr>
        <p:txBody>
          <a:bodyPr/>
          <a:lstStyle/>
          <a:p>
            <a:pPr algn="l" eaLnBrk="1" hangingPunct="1"/>
            <a:r>
              <a:rPr lang="en-US" sz="2400"/>
              <a:t>Saffran, J.R., et al. 1996. Statistical </a:t>
            </a:r>
            <a:br>
              <a:rPr lang="en-US" sz="2400"/>
            </a:br>
            <a:r>
              <a:rPr lang="en-US" sz="2400"/>
              <a:t>Learning by 8-Month-Old Infants. </a:t>
            </a:r>
            <a:r>
              <a:rPr lang="en-US" sz="2400" i="1" u="sng"/>
              <a:t>Science</a:t>
            </a:r>
            <a:r>
              <a:rPr lang="en-US" sz="2400"/>
              <a:t> 274.1926-28.</a:t>
            </a:r>
          </a:p>
        </p:txBody>
      </p:sp>
      <p:pic>
        <p:nvPicPr>
          <p:cNvPr id="161795" name="Picture 3"/>
          <p:cNvPicPr>
            <a:picLocks noChangeAspect="1" noChangeArrowheads="1"/>
          </p:cNvPicPr>
          <p:nvPr/>
        </p:nvPicPr>
        <p:blipFill>
          <a:blip r:embed="rId2" cstate="print"/>
          <a:srcRect/>
          <a:stretch>
            <a:fillRect/>
          </a:stretch>
        </p:blipFill>
        <p:spPr bwMode="auto">
          <a:xfrm>
            <a:off x="2495550" y="1700213"/>
            <a:ext cx="7200900" cy="3948112"/>
          </a:xfrm>
          <a:prstGeom prst="rect">
            <a:avLst/>
          </a:prstGeom>
          <a:noFill/>
          <a:ln w="9525">
            <a:noFill/>
            <a:miter lim="800000"/>
            <a:headEnd/>
            <a:tailEnd/>
          </a:ln>
        </p:spPr>
      </p:pic>
    </p:spTree>
    <p:extLst>
      <p:ext uri="{BB962C8B-B14F-4D97-AF65-F5344CB8AC3E}">
        <p14:creationId xmlns:p14="http://schemas.microsoft.com/office/powerpoint/2010/main" val="8145389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brain-lenneberg"/>
          <p:cNvPicPr>
            <a:picLocks noChangeAspect="1" noChangeArrowheads="1"/>
          </p:cNvPicPr>
          <p:nvPr/>
        </p:nvPicPr>
        <p:blipFill>
          <a:blip r:embed="rId2" cstate="print"/>
          <a:srcRect/>
          <a:stretch>
            <a:fillRect/>
          </a:stretch>
        </p:blipFill>
        <p:spPr bwMode="auto">
          <a:xfrm>
            <a:off x="1524000" y="495300"/>
            <a:ext cx="9144000" cy="6370638"/>
          </a:xfrm>
          <a:prstGeom prst="rect">
            <a:avLst/>
          </a:prstGeom>
          <a:noFill/>
          <a:ln w="9525">
            <a:noFill/>
            <a:miter lim="800000"/>
            <a:headEnd/>
            <a:tailEnd/>
          </a:ln>
        </p:spPr>
      </p:pic>
    </p:spTree>
    <p:extLst>
      <p:ext uri="{BB962C8B-B14F-4D97-AF65-F5344CB8AC3E}">
        <p14:creationId xmlns:p14="http://schemas.microsoft.com/office/powerpoint/2010/main" val="6246232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2EF5411-0159-4ACC-A863-AB534E8E653A}" type="slidenum">
              <a:rPr lang="en-US" smtClean="0"/>
              <a:pPr/>
              <a:t>39</a:t>
            </a:fld>
            <a:endParaRPr lang="en-US"/>
          </a:p>
        </p:txBody>
      </p:sp>
      <p:pic>
        <p:nvPicPr>
          <p:cNvPr id="5" name="Picture 3"/>
          <p:cNvPicPr>
            <a:picLocks noChangeAspect="1" noChangeArrowheads="1"/>
          </p:cNvPicPr>
          <p:nvPr/>
        </p:nvPicPr>
        <p:blipFill>
          <a:blip r:embed="rId2" cstate="print"/>
          <a:srcRect/>
          <a:stretch>
            <a:fillRect/>
          </a:stretch>
        </p:blipFill>
        <p:spPr bwMode="auto">
          <a:xfrm>
            <a:off x="1558925" y="44450"/>
            <a:ext cx="5329238" cy="6813550"/>
          </a:xfrm>
          <a:prstGeom prst="rect">
            <a:avLst/>
          </a:prstGeom>
          <a:noFill/>
          <a:ln w="9525">
            <a:noFill/>
            <a:miter lim="800000"/>
            <a:headEnd/>
            <a:tailEnd/>
          </a:ln>
          <a:effectLst/>
        </p:spPr>
      </p:pic>
      <p:pic>
        <p:nvPicPr>
          <p:cNvPr id="6" name="Picture 5" descr="yyyhdn2.jpg"/>
          <p:cNvPicPr>
            <a:picLocks noChangeAspect="1"/>
          </p:cNvPicPr>
          <p:nvPr/>
        </p:nvPicPr>
        <p:blipFill>
          <a:blip r:embed="rId3" cstate="print"/>
          <a:stretch>
            <a:fillRect/>
          </a:stretch>
        </p:blipFill>
        <p:spPr>
          <a:xfrm>
            <a:off x="6672065" y="620688"/>
            <a:ext cx="4032447" cy="6237312"/>
          </a:xfrm>
          <a:prstGeom prst="rect">
            <a:avLst/>
          </a:prstGeom>
        </p:spPr>
      </p:pic>
      <p:sp>
        <p:nvSpPr>
          <p:cNvPr id="7" name="Rectangle 6"/>
          <p:cNvSpPr/>
          <p:nvPr/>
        </p:nvSpPr>
        <p:spPr>
          <a:xfrm>
            <a:off x="1487488" y="6444044"/>
            <a:ext cx="1470082" cy="369332"/>
          </a:xfrm>
          <a:prstGeom prst="rect">
            <a:avLst/>
          </a:prstGeom>
        </p:spPr>
        <p:txBody>
          <a:bodyPr wrap="none">
            <a:spAutoFit/>
          </a:bodyPr>
          <a:lstStyle/>
          <a:p>
            <a:r>
              <a:rPr lang="en-US" altLang="zh-TW" b="1" dirty="0" err="1">
                <a:ea typeface="新細明體" pitchFamily="18" charset="-120"/>
              </a:rPr>
              <a:t>SciAm.Feb.09</a:t>
            </a:r>
            <a:endParaRPr lang="en-US" altLang="zh-TW" b="1" dirty="0">
              <a:ea typeface="新細明體" pitchFamily="18" charset="-120"/>
            </a:endParaRPr>
          </a:p>
        </p:txBody>
      </p:sp>
    </p:spTree>
    <p:extLst>
      <p:ext uri="{BB962C8B-B14F-4D97-AF65-F5344CB8AC3E}">
        <p14:creationId xmlns:p14="http://schemas.microsoft.com/office/powerpoint/2010/main" val="1386485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99" y="3756025"/>
            <a:ext cx="12352965" cy="2441575"/>
          </a:xfrm>
        </p:spPr>
        <p:txBody>
          <a:bodyPr>
            <a:normAutofit fontScale="90000"/>
          </a:bodyPr>
          <a:lstStyle/>
          <a:p>
            <a:r>
              <a:rPr lang="en-US" sz="2800" dirty="0" smtClean="0"/>
              <a:t/>
            </a:r>
            <a:br>
              <a:rPr lang="en-US" sz="2800" dirty="0" smtClean="0"/>
            </a:br>
            <a:r>
              <a:rPr lang="en-US" sz="2800" dirty="0" smtClean="0"/>
              <a:t>6 Mya          3.5+ Mya	              	2.8+ Mya .  .  .  .          150+ Kya  . . . . . . . 	1946 C.E.	</a:t>
            </a:r>
            <a:br>
              <a:rPr lang="en-US" sz="2800" dirty="0" smtClean="0"/>
            </a:br>
            <a:r>
              <a:rPr lang="en-US" sz="2800" dirty="0" smtClean="0"/>
              <a:t/>
            </a:r>
            <a:br>
              <a:rPr lang="en-US" sz="2800" dirty="0" smtClean="0"/>
            </a:br>
            <a:r>
              <a:rPr lang="en-US" sz="2800" dirty="0"/>
              <a:t>	</a:t>
            </a:r>
            <a:r>
              <a:rPr lang="en-US" sz="2800" dirty="0" smtClean="0"/>
              <a:t>       </a:t>
            </a:r>
            <a:r>
              <a:rPr lang="en-US" sz="2800" i="1" dirty="0" smtClean="0">
                <a:solidFill>
                  <a:srgbClr val="FF0000"/>
                </a:solidFill>
              </a:rPr>
              <a:t>Australopithecus</a:t>
            </a:r>
            <a:r>
              <a:rPr lang="en-US" sz="2800" i="1" dirty="0" smtClean="0"/>
              <a:t>	</a:t>
            </a:r>
            <a:r>
              <a:rPr lang="en-US" altLang="zh-HK" sz="2800" dirty="0"/>
              <a:t> </a:t>
            </a:r>
            <a:r>
              <a:rPr lang="en-US" altLang="zh-HK" sz="2800" dirty="0" smtClean="0"/>
              <a:t>	genus </a:t>
            </a:r>
            <a:r>
              <a:rPr lang="en-US" altLang="zh-HK" sz="2800" i="1" dirty="0">
                <a:solidFill>
                  <a:srgbClr val="FF0000"/>
                </a:solidFill>
              </a:rPr>
              <a:t>Homo </a:t>
            </a:r>
            <a:r>
              <a:rPr lang="en-US" sz="2800" i="1" dirty="0" smtClean="0"/>
              <a:t>		</a:t>
            </a:r>
            <a:r>
              <a:rPr lang="en-US" sz="2800" dirty="0" smtClean="0"/>
              <a:t>species </a:t>
            </a:r>
            <a:r>
              <a:rPr lang="en-US" sz="2800" i="1" dirty="0" smtClean="0">
                <a:solidFill>
                  <a:srgbClr val="FF0000"/>
                </a:solidFill>
              </a:rPr>
              <a:t>sapiens</a:t>
            </a:r>
            <a:br>
              <a:rPr lang="en-US" sz="2800" i="1" dirty="0" smtClean="0">
                <a:solidFill>
                  <a:srgbClr val="FF0000"/>
                </a:solidFill>
              </a:rPr>
            </a:br>
            <a:r>
              <a:rPr lang="en-US" sz="2800" dirty="0" smtClean="0"/>
              <a:t>split</a:t>
            </a:r>
            <a:r>
              <a:rPr lang="en-US" sz="2800" i="1" dirty="0">
                <a:solidFill>
                  <a:srgbClr val="FF0000"/>
                </a:solidFill>
              </a:rPr>
              <a:t>	 </a:t>
            </a:r>
            <a:r>
              <a:rPr lang="en-US" sz="2800" i="1" dirty="0" smtClean="0">
                <a:solidFill>
                  <a:srgbClr val="FF0000"/>
                </a:solidFill>
              </a:rPr>
              <a:t>      </a:t>
            </a:r>
            <a:r>
              <a:rPr lang="en-US" sz="2800" dirty="0" smtClean="0"/>
              <a:t>bipedalism	</a:t>
            </a:r>
            <a:r>
              <a:rPr lang="en-US" altLang="zh-HK" sz="2800" dirty="0" smtClean="0"/>
              <a:t> 	tool </a:t>
            </a:r>
            <a:r>
              <a:rPr lang="en-US" altLang="zh-HK" sz="2800" dirty="0"/>
              <a:t>making </a:t>
            </a:r>
            <a:r>
              <a:rPr lang="en-US" sz="2800" i="1" dirty="0" smtClean="0">
                <a:solidFill>
                  <a:srgbClr val="FF0000"/>
                </a:solidFill>
              </a:rPr>
              <a:t>		</a:t>
            </a:r>
            <a:r>
              <a:rPr lang="en-US" sz="2800" dirty="0" smtClean="0">
                <a:solidFill>
                  <a:srgbClr val="FF0000"/>
                </a:solidFill>
              </a:rPr>
              <a:t>A</a:t>
            </a:r>
            <a:r>
              <a:rPr lang="en-US" sz="2800" dirty="0" smtClean="0"/>
              <a:t>natomically		electronic </a:t>
            </a:r>
            <a:br>
              <a:rPr lang="en-US" sz="2800" dirty="0" smtClean="0"/>
            </a:br>
            <a:r>
              <a:rPr lang="en-US" sz="2800" dirty="0" smtClean="0"/>
              <a:t>from	    </a:t>
            </a:r>
            <a:r>
              <a:rPr lang="en-US" sz="2800" dirty="0"/>
              <a:t>	</a:t>
            </a:r>
            <a:r>
              <a:rPr lang="en-US" sz="2800" dirty="0" smtClean="0"/>
              <a:t>	</a:t>
            </a:r>
            <a:r>
              <a:rPr lang="en-US" sz="2800" i="1" dirty="0" smtClean="0"/>
              <a:t>	</a:t>
            </a:r>
            <a:r>
              <a:rPr lang="en-US" altLang="zh-HK" sz="2800" dirty="0"/>
              <a:t> </a:t>
            </a:r>
            <a:r>
              <a:rPr lang="en-US" sz="2800" i="1" dirty="0" smtClean="0"/>
              <a:t>				</a:t>
            </a:r>
            <a:r>
              <a:rPr lang="en-US" sz="2800" dirty="0" smtClean="0">
                <a:solidFill>
                  <a:srgbClr val="FF0000"/>
                </a:solidFill>
              </a:rPr>
              <a:t>M</a:t>
            </a:r>
            <a:r>
              <a:rPr lang="en-US" sz="2800" dirty="0" smtClean="0"/>
              <a:t>odern		communication</a:t>
            </a:r>
            <a:r>
              <a:rPr lang="en-US" altLang="zh-HK" sz="2800" dirty="0" smtClean="0"/>
              <a:t> chimpanzees </a:t>
            </a:r>
            <a:r>
              <a:rPr lang="en-US" sz="2800" dirty="0" smtClean="0"/>
              <a:t>						</a:t>
            </a:r>
            <a:r>
              <a:rPr lang="en-US" altLang="zh-HK" sz="2800" dirty="0" smtClean="0">
                <a:solidFill>
                  <a:srgbClr val="FF0000"/>
                </a:solidFill>
              </a:rPr>
              <a:t> 	H</a:t>
            </a:r>
            <a:r>
              <a:rPr lang="en-US" altLang="zh-HK" sz="2800" dirty="0" smtClean="0"/>
              <a:t>umans </a:t>
            </a:r>
            <a:r>
              <a:rPr lang="en-US" sz="2800" dirty="0" smtClean="0"/>
              <a:t>		</a:t>
            </a:r>
            <a:endParaRPr lang="en-US" sz="2800" dirty="0"/>
          </a:p>
        </p:txBody>
      </p:sp>
      <p:pic>
        <p:nvPicPr>
          <p:cNvPr id="5" name="Content Placeholder 4" descr="CartoonToolMaker.png"/>
          <p:cNvPicPr>
            <a:picLocks noGrp="1" noChangeAspect="1"/>
          </p:cNvPicPr>
          <p:nvPr>
            <p:ph idx="1"/>
          </p:nvPr>
        </p:nvPicPr>
        <p:blipFill>
          <a:blip r:embed="rId2" cstate="print"/>
          <a:stretch>
            <a:fillRect/>
          </a:stretch>
        </p:blipFill>
        <p:spPr>
          <a:xfrm>
            <a:off x="1" y="348904"/>
            <a:ext cx="12192000" cy="3420045"/>
          </a:xfrm>
        </p:spPr>
      </p:pic>
      <p:sp>
        <p:nvSpPr>
          <p:cNvPr id="4" name="Slide Number Placeholder 3"/>
          <p:cNvSpPr>
            <a:spLocks noGrp="1"/>
          </p:cNvSpPr>
          <p:nvPr>
            <p:ph type="sldNum" sz="quarter" idx="12"/>
          </p:nvPr>
        </p:nvSpPr>
        <p:spPr/>
        <p:txBody>
          <a:bodyPr/>
          <a:lstStyle/>
          <a:p>
            <a:fld id="{1DCBD9FA-92BF-471A-8360-23B8F4E43071}" type="slidenum">
              <a:rPr lang="en-US" smtClean="0"/>
              <a:pPr/>
              <a:t>4</a:t>
            </a:fld>
            <a:endParaRPr lang="en-US"/>
          </a:p>
        </p:txBody>
      </p:sp>
    </p:spTree>
    <p:extLst>
      <p:ext uri="{BB962C8B-B14F-4D97-AF65-F5344CB8AC3E}">
        <p14:creationId xmlns:p14="http://schemas.microsoft.com/office/powerpoint/2010/main" val="39856387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p:cNvSpPr>
            <a:spLocks noGrp="1"/>
          </p:cNvSpPr>
          <p:nvPr>
            <p:ph type="sldNum" sz="quarter" idx="4294967295"/>
          </p:nvPr>
        </p:nvSpPr>
        <p:spPr>
          <a:xfrm>
            <a:off x="10272714" y="0"/>
            <a:ext cx="395287" cy="503238"/>
          </a:xfrm>
          <a:prstGeom prst="rect">
            <a:avLst/>
          </a:prstGeom>
        </p:spPr>
        <p:txBody>
          <a:bodyPr/>
          <a:lstStyle/>
          <a:p>
            <a:fld id="{55C55E36-DAC1-47B2-81B6-E408BD6BD32F}" type="slidenum">
              <a:rPr lang="en-US"/>
              <a:pPr/>
              <a:t>40</a:t>
            </a:fld>
            <a:endParaRPr lang="en-US"/>
          </a:p>
        </p:txBody>
      </p:sp>
      <p:sp>
        <p:nvSpPr>
          <p:cNvPr id="210946" name="Rectangle 2"/>
          <p:cNvSpPr>
            <a:spLocks noGrp="1" noChangeArrowheads="1"/>
          </p:cNvSpPr>
          <p:nvPr>
            <p:ph type="body" sz="half" idx="1"/>
          </p:nvPr>
        </p:nvSpPr>
        <p:spPr>
          <a:xfrm>
            <a:off x="1676400" y="1447801"/>
            <a:ext cx="1905000" cy="4525963"/>
          </a:xfrm>
        </p:spPr>
        <p:txBody>
          <a:bodyPr>
            <a:normAutofit fontScale="85000" lnSpcReduction="20000"/>
          </a:bodyPr>
          <a:lstStyle/>
          <a:p>
            <a:pPr algn="ctr">
              <a:lnSpc>
                <a:spcPct val="90000"/>
              </a:lnSpc>
              <a:buFontTx/>
              <a:buNone/>
            </a:pPr>
            <a:r>
              <a:rPr lang="en-US" altLang="zh-HK" sz="3300" b="1" dirty="0" smtClean="0">
                <a:solidFill>
                  <a:srgbClr val="FF0000"/>
                </a:solidFill>
                <a:ea typeface="新細明體" pitchFamily="18" charset="-120"/>
              </a:rPr>
              <a:t>M</a:t>
            </a:r>
            <a:r>
              <a:rPr lang="en-US" altLang="zh-HK" sz="3300" b="1" dirty="0" smtClean="0">
                <a:ea typeface="新細明體" pitchFamily="18" charset="-120"/>
              </a:rPr>
              <a:t>agnetic</a:t>
            </a:r>
          </a:p>
          <a:p>
            <a:pPr algn="ctr">
              <a:lnSpc>
                <a:spcPct val="90000"/>
              </a:lnSpc>
              <a:buFontTx/>
              <a:buNone/>
            </a:pPr>
            <a:r>
              <a:rPr lang="en-US" altLang="zh-HK" sz="3300" b="1" dirty="0" smtClean="0">
                <a:solidFill>
                  <a:srgbClr val="FF0000"/>
                </a:solidFill>
                <a:ea typeface="新細明體" pitchFamily="18" charset="-120"/>
              </a:rPr>
              <a:t>R</a:t>
            </a:r>
            <a:r>
              <a:rPr lang="en-US" altLang="zh-HK" sz="3300" b="1" dirty="0" smtClean="0">
                <a:ea typeface="新細明體" pitchFamily="18" charset="-120"/>
              </a:rPr>
              <a:t>esonance</a:t>
            </a:r>
          </a:p>
          <a:p>
            <a:pPr algn="ctr">
              <a:lnSpc>
                <a:spcPct val="90000"/>
              </a:lnSpc>
              <a:buFontTx/>
              <a:buNone/>
            </a:pPr>
            <a:r>
              <a:rPr lang="en-US" altLang="zh-HK" sz="3300" b="1" dirty="0" smtClean="0">
                <a:solidFill>
                  <a:srgbClr val="FF0000"/>
                </a:solidFill>
                <a:ea typeface="新細明體" pitchFamily="18" charset="-120"/>
              </a:rPr>
              <a:t>I</a:t>
            </a:r>
            <a:r>
              <a:rPr lang="en-US" altLang="zh-HK" sz="3300" b="1" dirty="0" smtClean="0">
                <a:ea typeface="新細明體" pitchFamily="18" charset="-120"/>
              </a:rPr>
              <a:t>maging</a:t>
            </a:r>
            <a:endParaRPr lang="en-US" altLang="zh-HK" sz="3300" b="1" dirty="0">
              <a:ea typeface="新細明體" pitchFamily="18" charset="-120"/>
            </a:endParaRPr>
          </a:p>
          <a:p>
            <a:pPr algn="ctr">
              <a:lnSpc>
                <a:spcPct val="90000"/>
              </a:lnSpc>
              <a:buFontTx/>
              <a:buNone/>
            </a:pPr>
            <a:endParaRPr lang="en-US" altLang="zh-HK" sz="3300" b="1" dirty="0">
              <a:ea typeface="新細明體" pitchFamily="18" charset="-120"/>
            </a:endParaRPr>
          </a:p>
          <a:p>
            <a:pPr algn="ctr">
              <a:lnSpc>
                <a:spcPct val="90000"/>
              </a:lnSpc>
              <a:buFontTx/>
              <a:buNone/>
            </a:pPr>
            <a:endParaRPr lang="en-US" altLang="zh-HK" sz="3300" b="1" dirty="0">
              <a:ea typeface="新細明體" pitchFamily="18" charset="-120"/>
            </a:endParaRPr>
          </a:p>
          <a:p>
            <a:pPr algn="ctr">
              <a:lnSpc>
                <a:spcPct val="90000"/>
              </a:lnSpc>
              <a:buFontTx/>
              <a:buNone/>
            </a:pPr>
            <a:r>
              <a:rPr lang="en-US" altLang="zh-HK" sz="2500" dirty="0">
                <a:ea typeface="新細明體" pitchFamily="18" charset="-120"/>
              </a:rPr>
              <a:t>uploaded </a:t>
            </a:r>
          </a:p>
          <a:p>
            <a:pPr algn="ctr">
              <a:lnSpc>
                <a:spcPct val="90000"/>
              </a:lnSpc>
              <a:buFontTx/>
              <a:buNone/>
            </a:pPr>
            <a:r>
              <a:rPr lang="en-US" altLang="zh-HK" sz="2500" dirty="0">
                <a:ea typeface="新細明體" pitchFamily="18" charset="-120"/>
              </a:rPr>
              <a:t>to </a:t>
            </a:r>
          </a:p>
          <a:p>
            <a:pPr algn="ctr">
              <a:lnSpc>
                <a:spcPct val="90000"/>
              </a:lnSpc>
              <a:buFontTx/>
              <a:buNone/>
            </a:pPr>
            <a:r>
              <a:rPr lang="en-US" altLang="zh-HK" sz="2500" dirty="0">
                <a:ea typeface="新細明體" pitchFamily="18" charset="-120"/>
              </a:rPr>
              <a:t>Wikipedia</a:t>
            </a:r>
          </a:p>
          <a:p>
            <a:pPr algn="ctr">
              <a:lnSpc>
                <a:spcPct val="90000"/>
              </a:lnSpc>
              <a:buFontTx/>
              <a:buNone/>
            </a:pPr>
            <a:r>
              <a:rPr lang="en-US" altLang="zh-HK" sz="2500" dirty="0">
                <a:ea typeface="新細明體" pitchFamily="18" charset="-120"/>
              </a:rPr>
              <a:t>by </a:t>
            </a:r>
          </a:p>
          <a:p>
            <a:pPr algn="ctr">
              <a:lnSpc>
                <a:spcPct val="90000"/>
              </a:lnSpc>
              <a:buFontTx/>
              <a:buNone/>
            </a:pPr>
            <a:r>
              <a:rPr lang="en-US" altLang="zh-HK" sz="2500" dirty="0">
                <a:ea typeface="新細明體" pitchFamily="18" charset="-120"/>
              </a:rPr>
              <a:t>Dwayne</a:t>
            </a:r>
          </a:p>
          <a:p>
            <a:pPr algn="ctr">
              <a:lnSpc>
                <a:spcPct val="90000"/>
              </a:lnSpc>
              <a:buFontTx/>
              <a:buNone/>
            </a:pPr>
            <a:r>
              <a:rPr lang="en-US" altLang="zh-HK" sz="2500" dirty="0">
                <a:ea typeface="新細明體" pitchFamily="18" charset="-120"/>
              </a:rPr>
              <a:t>Reed</a:t>
            </a:r>
            <a:endParaRPr lang="en-US" altLang="zh-TW" sz="2500" dirty="0">
              <a:ea typeface="新細明體" pitchFamily="18" charset="-120"/>
            </a:endParaRPr>
          </a:p>
        </p:txBody>
      </p:sp>
      <p:pic>
        <p:nvPicPr>
          <p:cNvPr id="210947" name="Picture 3" descr="Structural"/>
          <p:cNvPicPr>
            <a:picLocks noChangeAspect="1" noChangeArrowheads="1" noCrop="1"/>
          </p:cNvPicPr>
          <p:nvPr/>
        </p:nvPicPr>
        <p:blipFill>
          <a:blip r:embed="rId2" cstate="print"/>
          <a:srcRect/>
          <a:stretch>
            <a:fillRect/>
          </a:stretch>
        </p:blipFill>
        <p:spPr bwMode="auto">
          <a:xfrm>
            <a:off x="3962400" y="7951"/>
            <a:ext cx="6705600" cy="6858000"/>
          </a:xfrm>
          <a:prstGeom prst="rect">
            <a:avLst/>
          </a:prstGeom>
          <a:noFill/>
        </p:spPr>
      </p:pic>
    </p:spTree>
    <p:extLst>
      <p:ext uri="{BB962C8B-B14F-4D97-AF65-F5344CB8AC3E}">
        <p14:creationId xmlns:p14="http://schemas.microsoft.com/office/powerpoint/2010/main" val="3890322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10947"/>
                                        </p:tgtEl>
                                        <p:attrNameLst>
                                          <p:attrName>style.visibility</p:attrName>
                                        </p:attrNameLst>
                                      </p:cBhvr>
                                      <p:to>
                                        <p:strVal val="visible"/>
                                      </p:to>
                                    </p:set>
                                    <p:anim calcmode="lin" valueType="num">
                                      <p:cBhvr>
                                        <p:cTn id="7" dur="1000" fill="hold"/>
                                        <p:tgtEl>
                                          <p:spTgt spid="210947"/>
                                        </p:tgtEl>
                                        <p:attrNameLst>
                                          <p:attrName>ppt_w</p:attrName>
                                        </p:attrNameLst>
                                      </p:cBhvr>
                                      <p:tavLst>
                                        <p:tav tm="0">
                                          <p:val>
                                            <p:strVal val="#ppt_w*0.70"/>
                                          </p:val>
                                        </p:tav>
                                        <p:tav tm="100000">
                                          <p:val>
                                            <p:strVal val="#ppt_w"/>
                                          </p:val>
                                        </p:tav>
                                      </p:tavLst>
                                    </p:anim>
                                    <p:anim calcmode="lin" valueType="num">
                                      <p:cBhvr>
                                        <p:cTn id="8" dur="1000" fill="hold"/>
                                        <p:tgtEl>
                                          <p:spTgt spid="210947"/>
                                        </p:tgtEl>
                                        <p:attrNameLst>
                                          <p:attrName>ppt_h</p:attrName>
                                        </p:attrNameLst>
                                      </p:cBhvr>
                                      <p:tavLst>
                                        <p:tav tm="0">
                                          <p:val>
                                            <p:strVal val="#ppt_h"/>
                                          </p:val>
                                        </p:tav>
                                        <p:tav tm="100000">
                                          <p:val>
                                            <p:strVal val="#ppt_h"/>
                                          </p:val>
                                        </p:tav>
                                      </p:tavLst>
                                    </p:anim>
                                    <p:animEffect transition="in" filter="fade">
                                      <p:cBhvr>
                                        <p:cTn id="9" dur="1000"/>
                                        <p:tgtEl>
                                          <p:spTgt spid="21094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2000"/>
                                        <p:tgtEl>
                                          <p:spTgt spid="210947"/>
                                        </p:tgtEl>
                                      </p:cBhvr>
                                    </p:animEffect>
                                    <p:set>
                                      <p:cBhvr>
                                        <p:cTn id="14" dur="1" fill="hold">
                                          <p:stCondLst>
                                            <p:cond delay="1999"/>
                                          </p:stCondLst>
                                        </p:cTn>
                                        <p:tgtEl>
                                          <p:spTgt spid="2109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7F496994-FF6C-4939-9BB1-872154F2AF8C}" type="slidenum">
              <a:rPr lang="en-US" altLang="zh-CN"/>
              <a:pPr/>
              <a:t>41</a:t>
            </a:fld>
            <a:endParaRPr lang="en-US" altLang="zh-CN"/>
          </a:p>
        </p:txBody>
      </p:sp>
      <p:pic>
        <p:nvPicPr>
          <p:cNvPr id="159746" name="Picture 2" descr="12090027"/>
          <p:cNvPicPr>
            <a:picLocks noGrp="1" noChangeAspect="1" noChangeArrowheads="1"/>
          </p:cNvPicPr>
          <p:nvPr>
            <p:ph idx="1"/>
          </p:nvPr>
        </p:nvPicPr>
        <p:blipFill>
          <a:blip r:embed="rId3" cstate="print"/>
          <a:srcRect/>
          <a:stretch>
            <a:fillRect/>
          </a:stretch>
        </p:blipFill>
        <p:spPr>
          <a:xfrm>
            <a:off x="1235076" y="476251"/>
            <a:ext cx="9540875" cy="6145213"/>
          </a:xfrm>
          <a:noFill/>
          <a:ln/>
        </p:spPr>
      </p:pic>
    </p:spTree>
    <p:extLst>
      <p:ext uri="{BB962C8B-B14F-4D97-AF65-F5344CB8AC3E}">
        <p14:creationId xmlns:p14="http://schemas.microsoft.com/office/powerpoint/2010/main" val="27251944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p:txBody>
          <a:bodyPr/>
          <a:lstStyle/>
          <a:p>
            <a:fld id="{8624AE42-FBE3-4DC9-AEFE-60D88FCE9860}" type="slidenum">
              <a:rPr lang="en-US" altLang="zh-CN"/>
              <a:pPr/>
              <a:t>42</a:t>
            </a:fld>
            <a:endParaRPr lang="en-US" altLang="zh-CN"/>
          </a:p>
        </p:txBody>
      </p:sp>
      <p:pic>
        <p:nvPicPr>
          <p:cNvPr id="151554" name="Picture 2"/>
          <p:cNvPicPr>
            <a:picLocks noChangeAspect="1" noChangeArrowheads="1"/>
          </p:cNvPicPr>
          <p:nvPr/>
        </p:nvPicPr>
        <p:blipFill>
          <a:blip r:embed="rId2" cstate="print"/>
          <a:srcRect/>
          <a:stretch>
            <a:fillRect/>
          </a:stretch>
        </p:blipFill>
        <p:spPr bwMode="auto">
          <a:xfrm>
            <a:off x="2633664" y="379414"/>
            <a:ext cx="6923087" cy="6097587"/>
          </a:xfrm>
          <a:prstGeom prst="rect">
            <a:avLst/>
          </a:prstGeom>
          <a:noFill/>
        </p:spPr>
      </p:pic>
      <p:sp>
        <p:nvSpPr>
          <p:cNvPr id="151555" name="Text Box 3"/>
          <p:cNvSpPr txBox="1">
            <a:spLocks noChangeArrowheads="1"/>
          </p:cNvSpPr>
          <p:nvPr/>
        </p:nvSpPr>
        <p:spPr bwMode="auto">
          <a:xfrm>
            <a:off x="5307014" y="4267201"/>
            <a:ext cx="788987" cy="244475"/>
          </a:xfrm>
          <a:prstGeom prst="rect">
            <a:avLst/>
          </a:prstGeom>
          <a:noFill/>
          <a:ln w="9525">
            <a:noFill/>
            <a:miter lim="800000"/>
            <a:headEnd/>
            <a:tailEnd/>
          </a:ln>
          <a:effectLst/>
        </p:spPr>
        <p:txBody>
          <a:bodyPr wrap="none">
            <a:spAutoFit/>
          </a:bodyPr>
          <a:lstStyle/>
          <a:p>
            <a:pPr eaLnBrk="0" hangingPunct="0"/>
            <a:r>
              <a:rPr lang="en-US" altLang="en-US" sz="1000" b="1">
                <a:latin typeface="Helvetica" pitchFamily="34" charset="0"/>
                <a:ea typeface="新細明體" pitchFamily="18" charset="-120"/>
              </a:rPr>
              <a:t>Amygdala</a:t>
            </a:r>
          </a:p>
        </p:txBody>
      </p:sp>
      <p:sp>
        <p:nvSpPr>
          <p:cNvPr id="151556" name="Text Box 4"/>
          <p:cNvSpPr txBox="1">
            <a:spLocks noChangeArrowheads="1"/>
          </p:cNvSpPr>
          <p:nvPr/>
        </p:nvSpPr>
        <p:spPr bwMode="auto">
          <a:xfrm>
            <a:off x="6689725" y="4027489"/>
            <a:ext cx="1022350" cy="244475"/>
          </a:xfrm>
          <a:prstGeom prst="rect">
            <a:avLst/>
          </a:prstGeom>
          <a:noFill/>
          <a:ln w="9525">
            <a:noFill/>
            <a:miter lim="800000"/>
            <a:headEnd/>
            <a:tailEnd/>
          </a:ln>
          <a:effectLst/>
        </p:spPr>
        <p:txBody>
          <a:bodyPr wrap="none">
            <a:spAutoFit/>
          </a:bodyPr>
          <a:lstStyle/>
          <a:p>
            <a:pPr eaLnBrk="0" hangingPunct="0"/>
            <a:r>
              <a:rPr lang="en-US" altLang="en-US" sz="1000" b="1">
                <a:latin typeface="Helvetica" pitchFamily="34" charset="0"/>
                <a:ea typeface="新細明體" pitchFamily="18" charset="-120"/>
              </a:rPr>
              <a:t>Hippocampus</a:t>
            </a:r>
          </a:p>
        </p:txBody>
      </p:sp>
    </p:spTree>
    <p:extLst>
      <p:ext uri="{BB962C8B-B14F-4D97-AF65-F5344CB8AC3E}">
        <p14:creationId xmlns:p14="http://schemas.microsoft.com/office/powerpoint/2010/main" val="11737163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765ABAE-1139-4EE8-8AD4-F59467728F3A}" type="slidenum">
              <a:rPr lang="zh-TW" altLang="en-US"/>
              <a:pPr/>
              <a:t>43</a:t>
            </a:fld>
            <a:endParaRPr lang="en-US" altLang="zh-TW"/>
          </a:p>
        </p:txBody>
      </p:sp>
      <p:sp>
        <p:nvSpPr>
          <p:cNvPr id="558082" name="Rectangle 2"/>
          <p:cNvSpPr>
            <a:spLocks noGrp="1" noChangeArrowheads="1"/>
          </p:cNvSpPr>
          <p:nvPr>
            <p:ph type="body" idx="1"/>
          </p:nvPr>
        </p:nvSpPr>
        <p:spPr>
          <a:xfrm>
            <a:off x="1774826" y="981076"/>
            <a:ext cx="6346825" cy="2519363"/>
          </a:xfrm>
        </p:spPr>
        <p:txBody>
          <a:bodyPr/>
          <a:lstStyle/>
          <a:p>
            <a:r>
              <a:rPr lang="en-GB" sz="2000"/>
              <a:t>In 1924, Hans Berger made the first recording of electrical activity generated by the human brain.  He observed waves in distinct frequency bands:</a:t>
            </a:r>
          </a:p>
        </p:txBody>
      </p:sp>
      <p:pic>
        <p:nvPicPr>
          <p:cNvPr id="558083" name="Picture 3" descr="1st-eeg"/>
          <p:cNvPicPr>
            <a:picLocks noChangeAspect="1" noChangeArrowheads="1"/>
          </p:cNvPicPr>
          <p:nvPr/>
        </p:nvPicPr>
        <p:blipFill>
          <a:blip r:embed="rId2" cstate="print">
            <a:lum bright="12000" contrast="12000"/>
          </a:blip>
          <a:srcRect t="14470" b="15668"/>
          <a:stretch>
            <a:fillRect/>
          </a:stretch>
        </p:blipFill>
        <p:spPr bwMode="auto">
          <a:xfrm>
            <a:off x="2495551" y="5272088"/>
            <a:ext cx="7254875" cy="1181100"/>
          </a:xfrm>
          <a:prstGeom prst="rect">
            <a:avLst/>
          </a:prstGeom>
          <a:noFill/>
        </p:spPr>
      </p:pic>
      <p:pic>
        <p:nvPicPr>
          <p:cNvPr id="558084" name="Picture 4" descr="bergerPortrait"/>
          <p:cNvPicPr>
            <a:picLocks noChangeAspect="1" noChangeArrowheads="1"/>
          </p:cNvPicPr>
          <p:nvPr/>
        </p:nvPicPr>
        <p:blipFill>
          <a:blip r:embed="rId3" cstate="print"/>
          <a:srcRect/>
          <a:stretch>
            <a:fillRect/>
          </a:stretch>
        </p:blipFill>
        <p:spPr bwMode="auto">
          <a:xfrm>
            <a:off x="8328026" y="1150939"/>
            <a:ext cx="1819275" cy="2782887"/>
          </a:xfrm>
          <a:prstGeom prst="rect">
            <a:avLst/>
          </a:prstGeom>
          <a:noFill/>
        </p:spPr>
      </p:pic>
      <p:pic>
        <p:nvPicPr>
          <p:cNvPr id="558085" name="Picture 5" descr="bergerWaves"/>
          <p:cNvPicPr>
            <a:picLocks noChangeAspect="1" noChangeArrowheads="1"/>
          </p:cNvPicPr>
          <p:nvPr/>
        </p:nvPicPr>
        <p:blipFill>
          <a:blip r:embed="rId4" cstate="print"/>
          <a:srcRect/>
          <a:stretch>
            <a:fillRect/>
          </a:stretch>
        </p:blipFill>
        <p:spPr bwMode="auto">
          <a:xfrm>
            <a:off x="2135188" y="2247900"/>
            <a:ext cx="5903912" cy="2909888"/>
          </a:xfrm>
          <a:prstGeom prst="rect">
            <a:avLst/>
          </a:prstGeom>
          <a:noFill/>
        </p:spPr>
      </p:pic>
    </p:spTree>
    <p:extLst>
      <p:ext uri="{BB962C8B-B14F-4D97-AF65-F5344CB8AC3E}">
        <p14:creationId xmlns:p14="http://schemas.microsoft.com/office/powerpoint/2010/main" val="22900853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a:xfrm>
            <a:off x="1597026" y="188914"/>
            <a:ext cx="6875463" cy="720725"/>
          </a:xfrm>
          <a:ln/>
        </p:spPr>
        <p:txBody>
          <a:bodyPr vert="horz" lIns="0" tIns="0" rIns="0" bIns="0" rtlCol="0" anchor="ctr">
            <a:normAutofit/>
          </a:bodyPr>
          <a:lstStyle/>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a:solidFill>
                  <a:srgbClr val="EA6002"/>
                </a:solidFill>
              </a:rPr>
              <a:t>Electroencephalography (EEG)</a:t>
            </a:r>
          </a:p>
        </p:txBody>
      </p:sp>
      <p:pic>
        <p:nvPicPr>
          <p:cNvPr id="401411" name="Picture 3" descr="E25FBA86-AC61-F2F8-1D0BFBD2C1EFD994_1"/>
          <p:cNvPicPr>
            <a:picLocks noChangeAspect="1" noChangeArrowheads="1"/>
          </p:cNvPicPr>
          <p:nvPr/>
        </p:nvPicPr>
        <p:blipFill>
          <a:blip r:embed="rId3" cstate="print"/>
          <a:srcRect/>
          <a:stretch>
            <a:fillRect/>
          </a:stretch>
        </p:blipFill>
        <p:spPr bwMode="auto">
          <a:xfrm>
            <a:off x="1487488" y="981076"/>
            <a:ext cx="5873751" cy="5876925"/>
          </a:xfrm>
          <a:prstGeom prst="rect">
            <a:avLst/>
          </a:prstGeom>
          <a:noFill/>
        </p:spPr>
      </p:pic>
      <p:pic>
        <p:nvPicPr>
          <p:cNvPr id="401413" name="Picture 5" descr="distribution"/>
          <p:cNvPicPr>
            <a:picLocks noChangeAspect="1" noChangeArrowheads="1"/>
          </p:cNvPicPr>
          <p:nvPr/>
        </p:nvPicPr>
        <p:blipFill>
          <a:blip r:embed="rId4" cstate="print"/>
          <a:srcRect t="23982"/>
          <a:stretch>
            <a:fillRect/>
          </a:stretch>
        </p:blipFill>
        <p:spPr bwMode="auto">
          <a:xfrm>
            <a:off x="7929563" y="2420939"/>
            <a:ext cx="2559050" cy="2530475"/>
          </a:xfrm>
          <a:prstGeom prst="rect">
            <a:avLst/>
          </a:prstGeom>
          <a:noFill/>
        </p:spPr>
      </p:pic>
      <p:pic>
        <p:nvPicPr>
          <p:cNvPr id="401414" name="Picture 6" descr="distribution"/>
          <p:cNvPicPr>
            <a:picLocks noChangeAspect="1" noChangeArrowheads="1"/>
          </p:cNvPicPr>
          <p:nvPr/>
        </p:nvPicPr>
        <p:blipFill>
          <a:blip r:embed="rId5" cstate="print"/>
          <a:srcRect l="81085"/>
          <a:stretch>
            <a:fillRect/>
          </a:stretch>
        </p:blipFill>
        <p:spPr bwMode="auto">
          <a:xfrm>
            <a:off x="7416801" y="3113088"/>
            <a:ext cx="276225" cy="1122362"/>
          </a:xfrm>
          <a:prstGeom prst="rect">
            <a:avLst/>
          </a:prstGeom>
          <a:noFill/>
        </p:spPr>
      </p:pic>
      <p:sp>
        <p:nvSpPr>
          <p:cNvPr id="401415" name="Text Box 7"/>
          <p:cNvSpPr txBox="1">
            <a:spLocks noChangeArrowheads="1"/>
          </p:cNvSpPr>
          <p:nvPr/>
        </p:nvSpPr>
        <p:spPr bwMode="auto">
          <a:xfrm rot="16200000">
            <a:off x="6987072" y="3549572"/>
            <a:ext cx="688009" cy="246221"/>
          </a:xfrm>
          <a:prstGeom prst="rect">
            <a:avLst/>
          </a:prstGeom>
          <a:noFill/>
          <a:ln w="9525" algn="ctr">
            <a:noFill/>
            <a:miter lim="800000"/>
            <a:headEnd/>
            <a:tailEnd/>
          </a:ln>
          <a:effectLst/>
        </p:spPr>
        <p:txBody>
          <a:bodyPr wrap="none">
            <a:spAutoFit/>
          </a:bodyPr>
          <a:lstStyle/>
          <a:p>
            <a:pPr eaLnBrk="0" hangingPunct="0"/>
            <a:r>
              <a:rPr lang="en-GB" sz="1000">
                <a:solidFill>
                  <a:srgbClr val="623908"/>
                </a:solidFill>
                <a:latin typeface="Helvetica" pitchFamily="2" charset="0"/>
              </a:rPr>
              <a:t>V</a:t>
            </a:r>
            <a:r>
              <a:rPr lang="en-GB" sz="800">
                <a:solidFill>
                  <a:srgbClr val="623908"/>
                </a:solidFill>
                <a:latin typeface="Helvetica" pitchFamily="2" charset="0"/>
              </a:rPr>
              <a:t>OLTAGE</a:t>
            </a:r>
          </a:p>
        </p:txBody>
      </p:sp>
      <p:sp>
        <p:nvSpPr>
          <p:cNvPr id="401416" name="Text Box 8"/>
          <p:cNvSpPr txBox="1">
            <a:spLocks noChangeArrowheads="1"/>
          </p:cNvSpPr>
          <p:nvPr/>
        </p:nvSpPr>
        <p:spPr bwMode="auto">
          <a:xfrm>
            <a:off x="7824788" y="5072063"/>
            <a:ext cx="2550698" cy="523220"/>
          </a:xfrm>
          <a:prstGeom prst="rect">
            <a:avLst/>
          </a:prstGeom>
          <a:noFill/>
          <a:ln w="9525" algn="ctr">
            <a:noFill/>
            <a:miter lim="800000"/>
            <a:headEnd/>
            <a:tailEnd/>
          </a:ln>
          <a:effectLst/>
        </p:spPr>
        <p:txBody>
          <a:bodyPr wrap="none">
            <a:spAutoFit/>
          </a:bodyPr>
          <a:lstStyle/>
          <a:p>
            <a:pPr eaLnBrk="0" hangingPunct="0"/>
            <a:r>
              <a:rPr lang="en-GB" sz="1400" b="1">
                <a:solidFill>
                  <a:schemeClr val="tx2"/>
                </a:solidFill>
                <a:latin typeface="Helvetica" pitchFamily="2" charset="0"/>
                <a:ea typeface="Arial Unicode MS" pitchFamily="34" charset="-128"/>
                <a:cs typeface="Arial Unicode MS" pitchFamily="34" charset="-128"/>
              </a:rPr>
              <a:t>topological distribution</a:t>
            </a:r>
            <a:br>
              <a:rPr lang="en-GB" sz="1400" b="1">
                <a:solidFill>
                  <a:schemeClr val="tx2"/>
                </a:solidFill>
                <a:latin typeface="Helvetica" pitchFamily="2" charset="0"/>
                <a:ea typeface="Arial Unicode MS" pitchFamily="34" charset="-128"/>
                <a:cs typeface="Arial Unicode MS" pitchFamily="34" charset="-128"/>
              </a:rPr>
            </a:br>
            <a:r>
              <a:rPr lang="en-GB" sz="1400" b="1">
                <a:solidFill>
                  <a:schemeClr val="tx2"/>
                </a:solidFill>
                <a:latin typeface="Helvetica" pitchFamily="2" charset="0"/>
                <a:ea typeface="Arial Unicode MS" pitchFamily="34" charset="-128"/>
                <a:cs typeface="Arial Unicode MS" pitchFamily="34" charset="-128"/>
              </a:rPr>
              <a:t>of measurable brain activity</a:t>
            </a:r>
          </a:p>
        </p:txBody>
      </p:sp>
    </p:spTree>
    <p:extLst>
      <p:ext uri="{BB962C8B-B14F-4D97-AF65-F5344CB8AC3E}">
        <p14:creationId xmlns:p14="http://schemas.microsoft.com/office/powerpoint/2010/main" val="17443919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3"/>
          <p:cNvSpPr txBox="1">
            <a:spLocks noGrp="1"/>
          </p:cNvSpPr>
          <p:nvPr/>
        </p:nvSpPr>
        <p:spPr bwMode="auto">
          <a:xfrm>
            <a:off x="8077200" y="6356351"/>
            <a:ext cx="2133600" cy="365125"/>
          </a:xfrm>
          <a:prstGeom prst="rect">
            <a:avLst/>
          </a:prstGeom>
          <a:noFill/>
          <a:ln w="9525">
            <a:noFill/>
            <a:miter lim="800000"/>
            <a:headEnd/>
            <a:tailEnd/>
          </a:ln>
        </p:spPr>
        <p:txBody>
          <a:bodyPr lIns="91435" tIns="45718" rIns="91435" bIns="45718" anchor="ctr"/>
          <a:lstStyle/>
          <a:p>
            <a:pPr algn="r" defTabSz="642938"/>
            <a:fld id="{16767C44-E650-4572-9B4A-9912D0BA5531}" type="slidenum">
              <a:rPr lang="en-US" sz="1200">
                <a:solidFill>
                  <a:srgbClr val="898989"/>
                </a:solidFill>
                <a:latin typeface="Gill Sans" charset="0"/>
                <a:ea typeface="儷黑 Pro" charset="-120"/>
                <a:sym typeface="Gill Sans" charset="0"/>
              </a:rPr>
              <a:pPr algn="r" defTabSz="642938"/>
              <a:t>45</a:t>
            </a:fld>
            <a:endParaRPr lang="en-US" sz="1200">
              <a:solidFill>
                <a:srgbClr val="898989"/>
              </a:solidFill>
              <a:latin typeface="Gill Sans" charset="0"/>
              <a:ea typeface="儷黑 Pro" charset="-120"/>
              <a:sym typeface="Gill Sans" charset="0"/>
            </a:endParaRPr>
          </a:p>
        </p:txBody>
      </p:sp>
      <p:pic>
        <p:nvPicPr>
          <p:cNvPr id="18433" name="Picture 1"/>
          <p:cNvPicPr>
            <a:picLocks noChangeAspect="1" noChangeArrowheads="1"/>
          </p:cNvPicPr>
          <p:nvPr/>
        </p:nvPicPr>
        <p:blipFill>
          <a:blip r:embed="rId2" cstate="print"/>
          <a:srcRect/>
          <a:stretch>
            <a:fillRect/>
          </a:stretch>
        </p:blipFill>
        <p:spPr bwMode="auto">
          <a:xfrm>
            <a:off x="1800225" y="4794251"/>
            <a:ext cx="2527300" cy="1851025"/>
          </a:xfrm>
          <a:prstGeom prst="rect">
            <a:avLst/>
          </a:prstGeom>
          <a:noFill/>
          <a:ln w="12700">
            <a:noFill/>
            <a:miter lim="800000"/>
            <a:headEnd/>
            <a:tailEnd/>
          </a:ln>
          <a:effectLst>
            <a:outerShdw dist="76199" dir="2700000" algn="ctr" rotWithShape="0">
              <a:schemeClr val="bg2">
                <a:alpha val="75000"/>
              </a:schemeClr>
            </a:outerShdw>
          </a:effectLst>
        </p:spPr>
      </p:pic>
      <p:sp>
        <p:nvSpPr>
          <p:cNvPr id="266244" name="Line 2"/>
          <p:cNvSpPr>
            <a:spLocks noChangeShapeType="1"/>
          </p:cNvSpPr>
          <p:nvPr/>
        </p:nvSpPr>
        <p:spPr bwMode="auto">
          <a:xfrm rot="10800000">
            <a:off x="1638300" y="2441575"/>
            <a:ext cx="8718550" cy="0"/>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266245" name="Rectangle 3"/>
          <p:cNvSpPr>
            <a:spLocks/>
          </p:cNvSpPr>
          <p:nvPr/>
        </p:nvSpPr>
        <p:spPr bwMode="auto">
          <a:xfrm>
            <a:off x="10180117" y="2095908"/>
            <a:ext cx="436018" cy="276999"/>
          </a:xfrm>
          <a:prstGeom prst="rect">
            <a:avLst/>
          </a:prstGeom>
          <a:noFill/>
          <a:ln w="12700">
            <a:noFill/>
            <a:miter lim="800000"/>
            <a:headEnd/>
            <a:tailEnd/>
          </a:ln>
        </p:spPr>
        <p:txBody>
          <a:bodyPr wrap="none" lIns="0" tIns="0" rIns="0" bIns="0" anchor="ctr">
            <a:spAutoFit/>
          </a:bodyPr>
          <a:lstStyle/>
          <a:p>
            <a:pPr algn="ctr" defTabSz="642938"/>
            <a:r>
              <a:rPr lang="en-US">
                <a:latin typeface="Gill Sans" charset="0"/>
                <a:ea typeface="儷黑 Pro" charset="-120"/>
                <a:sym typeface="Gill Sans" charset="0"/>
              </a:rPr>
              <a:t>time</a:t>
            </a:r>
          </a:p>
        </p:txBody>
      </p:sp>
      <p:sp>
        <p:nvSpPr>
          <p:cNvPr id="18436" name="Rectangle 4"/>
          <p:cNvSpPr>
            <a:spLocks/>
          </p:cNvSpPr>
          <p:nvPr/>
        </p:nvSpPr>
        <p:spPr bwMode="auto">
          <a:xfrm>
            <a:off x="1916113" y="1473201"/>
            <a:ext cx="1731962" cy="893763"/>
          </a:xfrm>
          <a:prstGeom prst="rect">
            <a:avLst/>
          </a:prstGeom>
          <a:solidFill>
            <a:srgbClr val="000000"/>
          </a:solidFill>
          <a:ln w="25400" cap="flat">
            <a:solidFill>
              <a:srgbClr val="FFFFFF"/>
            </a:solidFill>
            <a:prstDash val="solid"/>
            <a:miter lim="800000"/>
            <a:headEnd type="none" w="med" len="med"/>
            <a:tailEnd type="none" w="med" len="med"/>
          </a:ln>
        </p:spPr>
        <p:txBody>
          <a:bodyPr lIns="0" tIns="0" rIns="0" bIns="0" anchor="ctr"/>
          <a:lstStyle/>
          <a:p>
            <a:pPr algn="ctr" defTabSz="642938"/>
            <a:r>
              <a:rPr lang="en-US" sz="2400">
                <a:solidFill>
                  <a:srgbClr val="FFFFFF"/>
                </a:solidFill>
                <a:effectLst>
                  <a:outerShdw blurRad="38100" dist="38100" dir="2700000" algn="tl">
                    <a:srgbClr val="808080"/>
                  </a:outerShdw>
                </a:effectLst>
                <a:ea typeface="儷黑 Pro" charset="-120"/>
                <a:sym typeface="Arial" pitchFamily="34" charset="0"/>
              </a:rPr>
              <a:t>+</a:t>
            </a:r>
          </a:p>
        </p:txBody>
      </p:sp>
      <p:sp>
        <p:nvSpPr>
          <p:cNvPr id="18437" name="Rectangle 5"/>
          <p:cNvSpPr>
            <a:spLocks/>
          </p:cNvSpPr>
          <p:nvPr/>
        </p:nvSpPr>
        <p:spPr bwMode="auto">
          <a:xfrm>
            <a:off x="3665539" y="1473201"/>
            <a:ext cx="465137" cy="893763"/>
          </a:xfrm>
          <a:prstGeom prst="rect">
            <a:avLst/>
          </a:prstGeom>
          <a:solidFill>
            <a:srgbClr val="000000"/>
          </a:solidFill>
          <a:ln w="25400" cap="flat">
            <a:solidFill>
              <a:srgbClr val="FFFFFF"/>
            </a:solidFill>
            <a:prstDash val="solid"/>
            <a:miter lim="800000"/>
            <a:headEnd type="none" w="med" len="med"/>
            <a:tailEnd type="none" w="med" len="med"/>
          </a:ln>
        </p:spPr>
        <p:txBody>
          <a:bodyPr lIns="0" tIns="0" rIns="0" bIns="0" anchor="ctr"/>
          <a:lstStyle/>
          <a:p>
            <a:pPr algn="ctr" defTabSz="642938"/>
            <a:r>
              <a:rPr lang="en-US" sz="1200">
                <a:solidFill>
                  <a:srgbClr val="FFFFFF"/>
                </a:solidFill>
                <a:effectLst>
                  <a:outerShdw blurRad="38100" dist="38100" dir="2700000" algn="tl">
                    <a:srgbClr val="808080"/>
                  </a:outerShdw>
                </a:effectLst>
                <a:ea typeface="儷黑 Pro" charset="-120"/>
                <a:sym typeface="Arial" pitchFamily="34" charset="0"/>
              </a:rPr>
              <a:t>1st Word</a:t>
            </a:r>
          </a:p>
        </p:txBody>
      </p:sp>
      <p:grpSp>
        <p:nvGrpSpPr>
          <p:cNvPr id="2" name="Group 6"/>
          <p:cNvGrpSpPr>
            <a:grpSpLocks/>
          </p:cNvGrpSpPr>
          <p:nvPr/>
        </p:nvGrpSpPr>
        <p:grpSpPr bwMode="auto">
          <a:xfrm>
            <a:off x="1801814" y="3340101"/>
            <a:ext cx="8670925" cy="1312863"/>
            <a:chOff x="0" y="0"/>
            <a:chExt cx="7768" cy="1176"/>
          </a:xfrm>
        </p:grpSpPr>
        <p:pic>
          <p:nvPicPr>
            <p:cNvPr id="18439" name="Picture 7"/>
            <p:cNvPicPr>
              <a:picLocks noChangeAspect="1" noChangeArrowheads="1"/>
            </p:cNvPicPr>
            <p:nvPr/>
          </p:nvPicPr>
          <p:blipFill>
            <a:blip r:embed="rId3" cstate="print"/>
            <a:srcRect l="26483" t="28625" r="22482" b="47624"/>
            <a:stretch>
              <a:fillRect/>
            </a:stretch>
          </p:blipFill>
          <p:spPr bwMode="auto">
            <a:xfrm>
              <a:off x="1592" y="0"/>
              <a:ext cx="6176" cy="1176"/>
            </a:xfrm>
            <a:prstGeom prst="rect">
              <a:avLst/>
            </a:prstGeom>
            <a:noFill/>
            <a:ln w="12700">
              <a:noFill/>
              <a:miter lim="800000"/>
              <a:headEnd/>
              <a:tailEnd/>
            </a:ln>
            <a:effectLst>
              <a:outerShdw dist="35921" dir="2700000" algn="ctr" rotWithShape="0">
                <a:schemeClr val="bg2">
                  <a:alpha val="75000"/>
                </a:schemeClr>
              </a:outerShdw>
            </a:effectLst>
          </p:spPr>
        </p:pic>
        <p:pic>
          <p:nvPicPr>
            <p:cNvPr id="18440" name="Picture 8"/>
            <p:cNvPicPr>
              <a:picLocks noChangeAspect="1" noChangeArrowheads="1"/>
            </p:cNvPicPr>
            <p:nvPr/>
          </p:nvPicPr>
          <p:blipFill>
            <a:blip r:embed="rId3" cstate="print"/>
            <a:srcRect l="702" t="29109" r="86737" b="47624"/>
            <a:stretch>
              <a:fillRect/>
            </a:stretch>
          </p:blipFill>
          <p:spPr bwMode="auto">
            <a:xfrm>
              <a:off x="0" y="24"/>
              <a:ext cx="1520" cy="1152"/>
            </a:xfrm>
            <a:prstGeom prst="rect">
              <a:avLst/>
            </a:prstGeom>
            <a:noFill/>
            <a:ln w="12700">
              <a:noFill/>
              <a:miter lim="800000"/>
              <a:headEnd/>
              <a:tailEnd/>
            </a:ln>
            <a:effectLst>
              <a:outerShdw dist="35921" dir="2700000" algn="ctr" rotWithShape="0">
                <a:schemeClr val="bg2">
                  <a:alpha val="75000"/>
                </a:schemeClr>
              </a:outerShdw>
            </a:effectLst>
          </p:spPr>
        </p:pic>
      </p:grpSp>
      <p:sp>
        <p:nvSpPr>
          <p:cNvPr id="18441" name="Rectangle 9"/>
          <p:cNvSpPr>
            <a:spLocks/>
          </p:cNvSpPr>
          <p:nvPr/>
        </p:nvSpPr>
        <p:spPr bwMode="auto">
          <a:xfrm>
            <a:off x="4703763" y="1482726"/>
            <a:ext cx="463550" cy="892175"/>
          </a:xfrm>
          <a:prstGeom prst="rect">
            <a:avLst/>
          </a:prstGeom>
          <a:solidFill>
            <a:srgbClr val="000000"/>
          </a:solidFill>
          <a:ln w="25400" cap="flat">
            <a:solidFill>
              <a:srgbClr val="FFFFFF"/>
            </a:solidFill>
            <a:prstDash val="solid"/>
            <a:miter lim="800000"/>
            <a:headEnd type="none" w="med" len="med"/>
            <a:tailEnd type="none" w="med" len="med"/>
          </a:ln>
        </p:spPr>
        <p:txBody>
          <a:bodyPr lIns="0" tIns="0" rIns="0" bIns="0" anchor="ctr"/>
          <a:lstStyle/>
          <a:p>
            <a:pPr algn="ctr" defTabSz="642938"/>
            <a:r>
              <a:rPr lang="en-US" sz="1200">
                <a:solidFill>
                  <a:srgbClr val="FFFFFF"/>
                </a:solidFill>
                <a:effectLst>
                  <a:outerShdw blurRad="38100" dist="38100" dir="2700000" algn="tl">
                    <a:srgbClr val="808080"/>
                  </a:outerShdw>
                </a:effectLst>
                <a:ea typeface="儷黑 Pro" charset="-120"/>
                <a:sym typeface="Arial" pitchFamily="34" charset="0"/>
              </a:rPr>
              <a:t>2nd Word</a:t>
            </a:r>
          </a:p>
        </p:txBody>
      </p:sp>
      <p:sp>
        <p:nvSpPr>
          <p:cNvPr id="18442" name="Rectangle 10"/>
          <p:cNvSpPr>
            <a:spLocks/>
          </p:cNvSpPr>
          <p:nvPr/>
        </p:nvSpPr>
        <p:spPr bwMode="auto">
          <a:xfrm>
            <a:off x="5765800" y="1482726"/>
            <a:ext cx="463550" cy="892175"/>
          </a:xfrm>
          <a:prstGeom prst="rect">
            <a:avLst/>
          </a:prstGeom>
          <a:solidFill>
            <a:srgbClr val="000000"/>
          </a:solidFill>
          <a:ln w="25400" cap="flat">
            <a:solidFill>
              <a:srgbClr val="FFFFFF"/>
            </a:solidFill>
            <a:prstDash val="solid"/>
            <a:miter lim="800000"/>
            <a:headEnd type="none" w="med" len="med"/>
            <a:tailEnd type="none" w="med" len="med"/>
          </a:ln>
        </p:spPr>
        <p:txBody>
          <a:bodyPr lIns="0" tIns="0" rIns="0" bIns="0" anchor="ctr"/>
          <a:lstStyle/>
          <a:p>
            <a:pPr algn="ctr" defTabSz="642938"/>
            <a:r>
              <a:rPr lang="en-US" sz="1200">
                <a:solidFill>
                  <a:srgbClr val="FFFFFF"/>
                </a:solidFill>
                <a:effectLst>
                  <a:outerShdw blurRad="38100" dist="38100" dir="2700000" algn="tl">
                    <a:srgbClr val="808080"/>
                  </a:outerShdw>
                </a:effectLst>
                <a:ea typeface="儷黑 Pro" charset="-120"/>
                <a:sym typeface="Arial" pitchFamily="34" charset="0"/>
              </a:rPr>
              <a:t>3rd Word</a:t>
            </a:r>
          </a:p>
        </p:txBody>
      </p:sp>
      <p:sp>
        <p:nvSpPr>
          <p:cNvPr id="18443" name="Rectangle 11"/>
          <p:cNvSpPr>
            <a:spLocks/>
          </p:cNvSpPr>
          <p:nvPr/>
        </p:nvSpPr>
        <p:spPr bwMode="auto">
          <a:xfrm>
            <a:off x="6810375" y="1482726"/>
            <a:ext cx="465138" cy="892175"/>
          </a:xfrm>
          <a:prstGeom prst="rect">
            <a:avLst/>
          </a:prstGeom>
          <a:solidFill>
            <a:srgbClr val="000000"/>
          </a:solidFill>
          <a:ln w="25400" cap="flat">
            <a:solidFill>
              <a:srgbClr val="FFFFFF"/>
            </a:solidFill>
            <a:prstDash val="solid"/>
            <a:miter lim="800000"/>
            <a:headEnd type="none" w="med" len="med"/>
            <a:tailEnd type="none" w="med" len="med"/>
          </a:ln>
        </p:spPr>
        <p:txBody>
          <a:bodyPr lIns="0" tIns="0" rIns="0" bIns="0" anchor="ctr"/>
          <a:lstStyle/>
          <a:p>
            <a:pPr algn="ctr" defTabSz="642938"/>
            <a:r>
              <a:rPr lang="en-US" sz="1200">
                <a:solidFill>
                  <a:srgbClr val="FFFFFF"/>
                </a:solidFill>
                <a:effectLst>
                  <a:outerShdw blurRad="38100" dist="38100" dir="2700000" algn="tl">
                    <a:srgbClr val="808080"/>
                  </a:outerShdw>
                </a:effectLst>
                <a:ea typeface="儷黑 Pro" charset="-120"/>
                <a:sym typeface="Arial" pitchFamily="34" charset="0"/>
              </a:rPr>
              <a:t>4th Word</a:t>
            </a:r>
          </a:p>
        </p:txBody>
      </p:sp>
      <p:sp>
        <p:nvSpPr>
          <p:cNvPr id="18444" name="Rectangle 12"/>
          <p:cNvSpPr>
            <a:spLocks/>
          </p:cNvSpPr>
          <p:nvPr/>
        </p:nvSpPr>
        <p:spPr bwMode="auto">
          <a:xfrm>
            <a:off x="7864475" y="1482726"/>
            <a:ext cx="463550" cy="892175"/>
          </a:xfrm>
          <a:prstGeom prst="rect">
            <a:avLst/>
          </a:prstGeom>
          <a:solidFill>
            <a:srgbClr val="000000"/>
          </a:solidFill>
          <a:ln w="25400" cap="flat">
            <a:solidFill>
              <a:srgbClr val="FFFFFF"/>
            </a:solidFill>
            <a:prstDash val="solid"/>
            <a:miter lim="800000"/>
            <a:headEnd type="none" w="med" len="med"/>
            <a:tailEnd type="none" w="med" len="med"/>
          </a:ln>
        </p:spPr>
        <p:txBody>
          <a:bodyPr lIns="0" tIns="0" rIns="0" bIns="0" anchor="ctr"/>
          <a:lstStyle/>
          <a:p>
            <a:pPr algn="ctr" defTabSz="642938"/>
            <a:r>
              <a:rPr lang="en-US" sz="1200">
                <a:solidFill>
                  <a:srgbClr val="FFFFFF"/>
                </a:solidFill>
                <a:effectLst>
                  <a:outerShdw blurRad="38100" dist="38100" dir="2700000" algn="tl">
                    <a:srgbClr val="808080"/>
                  </a:outerShdw>
                </a:effectLst>
                <a:ea typeface="儷黑 Pro" charset="-120"/>
                <a:sym typeface="Arial" pitchFamily="34" charset="0"/>
              </a:rPr>
              <a:t>5th Word</a:t>
            </a:r>
          </a:p>
        </p:txBody>
      </p:sp>
      <p:sp>
        <p:nvSpPr>
          <p:cNvPr id="266255" name="Line 13"/>
          <p:cNvSpPr>
            <a:spLocks noChangeShapeType="1"/>
          </p:cNvSpPr>
          <p:nvPr/>
        </p:nvSpPr>
        <p:spPr bwMode="auto">
          <a:xfrm>
            <a:off x="5535614" y="3141663"/>
            <a:ext cx="1265237" cy="0"/>
          </a:xfrm>
          <a:prstGeom prst="line">
            <a:avLst/>
          </a:prstGeom>
          <a:noFill/>
          <a:ln w="38100">
            <a:solidFill>
              <a:schemeClr val="tx1"/>
            </a:solidFill>
            <a:miter lim="800000"/>
            <a:headEnd type="stealth" w="med" len="med"/>
            <a:tailEnd type="stealth" w="med" len="med"/>
          </a:ln>
        </p:spPr>
        <p:txBody>
          <a:bodyPr lIns="0" tIns="0" rIns="0" bIns="0"/>
          <a:lstStyle/>
          <a:p>
            <a:endParaRPr lang="en-US"/>
          </a:p>
        </p:txBody>
      </p:sp>
      <p:sp>
        <p:nvSpPr>
          <p:cNvPr id="266256" name="Rectangle 14"/>
          <p:cNvSpPr>
            <a:spLocks/>
          </p:cNvSpPr>
          <p:nvPr/>
        </p:nvSpPr>
        <p:spPr bwMode="auto">
          <a:xfrm>
            <a:off x="6018888" y="2687608"/>
            <a:ext cx="352662" cy="400110"/>
          </a:xfrm>
          <a:prstGeom prst="rect">
            <a:avLst/>
          </a:prstGeom>
          <a:noFill/>
          <a:ln w="12700">
            <a:noFill/>
            <a:miter lim="800000"/>
            <a:headEnd/>
            <a:tailEnd/>
          </a:ln>
        </p:spPr>
        <p:txBody>
          <a:bodyPr wrap="none" lIns="0" tIns="0" rIns="0" bIns="0" anchor="ctr">
            <a:spAutoFit/>
          </a:bodyPr>
          <a:lstStyle/>
          <a:p>
            <a:pPr algn="ctr" defTabSz="642938"/>
            <a:r>
              <a:rPr lang="en-US" sz="2600">
                <a:latin typeface="Gill Sans" charset="0"/>
                <a:ea typeface="儷黑 Pro" charset="-120"/>
                <a:sym typeface="Gill Sans" charset="0"/>
              </a:rPr>
              <a:t>1s</a:t>
            </a:r>
          </a:p>
        </p:txBody>
      </p:sp>
      <p:sp>
        <p:nvSpPr>
          <p:cNvPr id="266257" name="Line 15"/>
          <p:cNvSpPr>
            <a:spLocks noChangeShapeType="1"/>
          </p:cNvSpPr>
          <p:nvPr/>
        </p:nvSpPr>
        <p:spPr bwMode="auto">
          <a:xfrm rot="10800000" flipH="1">
            <a:off x="5756275" y="1231900"/>
            <a:ext cx="482600" cy="0"/>
          </a:xfrm>
          <a:prstGeom prst="line">
            <a:avLst/>
          </a:prstGeom>
          <a:noFill/>
          <a:ln w="38100">
            <a:solidFill>
              <a:schemeClr val="tx1"/>
            </a:solidFill>
            <a:miter lim="800000"/>
            <a:headEnd type="stealth" w="med" len="med"/>
            <a:tailEnd type="stealth" w="med" len="med"/>
          </a:ln>
        </p:spPr>
        <p:txBody>
          <a:bodyPr lIns="0" tIns="0" rIns="0" bIns="0"/>
          <a:lstStyle/>
          <a:p>
            <a:endParaRPr lang="en-US"/>
          </a:p>
        </p:txBody>
      </p:sp>
      <p:sp>
        <p:nvSpPr>
          <p:cNvPr id="266258" name="Rectangle 16"/>
          <p:cNvSpPr>
            <a:spLocks/>
          </p:cNvSpPr>
          <p:nvPr/>
        </p:nvSpPr>
        <p:spPr bwMode="auto">
          <a:xfrm>
            <a:off x="5677424" y="901686"/>
            <a:ext cx="548228" cy="200055"/>
          </a:xfrm>
          <a:prstGeom prst="rect">
            <a:avLst/>
          </a:prstGeom>
          <a:noFill/>
          <a:ln w="12700">
            <a:noFill/>
            <a:miter lim="800000"/>
            <a:headEnd/>
            <a:tailEnd/>
          </a:ln>
        </p:spPr>
        <p:txBody>
          <a:bodyPr wrap="none" lIns="0" tIns="0" rIns="0" bIns="0" anchor="ctr">
            <a:spAutoFit/>
          </a:bodyPr>
          <a:lstStyle/>
          <a:p>
            <a:pPr algn="ctr" defTabSz="642938"/>
            <a:r>
              <a:rPr lang="en-US" sz="1300">
                <a:latin typeface="Gill Sans" charset="0"/>
                <a:ea typeface="儷黑 Pro" charset="-120"/>
                <a:sym typeface="Gill Sans" charset="0"/>
              </a:rPr>
              <a:t>300 ms</a:t>
            </a:r>
          </a:p>
        </p:txBody>
      </p:sp>
      <p:sp>
        <p:nvSpPr>
          <p:cNvPr id="18449" name="Rectangle 17"/>
          <p:cNvSpPr>
            <a:spLocks/>
          </p:cNvSpPr>
          <p:nvPr/>
        </p:nvSpPr>
        <p:spPr bwMode="auto">
          <a:xfrm>
            <a:off x="3533775" y="919164"/>
            <a:ext cx="7099300" cy="3786187"/>
          </a:xfrm>
          <a:prstGeom prst="rect">
            <a:avLst/>
          </a:prstGeom>
          <a:solidFill>
            <a:srgbClr val="FFFFFF"/>
          </a:solidFill>
          <a:ln w="12700">
            <a:solidFill>
              <a:srgbClr val="E6E6E6"/>
            </a:solidFill>
            <a:miter lim="800000"/>
            <a:headEnd/>
            <a:tailEnd/>
          </a:ln>
        </p:spPr>
        <p:txBody>
          <a:bodyPr lIns="0" tIns="0" rIns="0" bIns="0"/>
          <a:lstStyle/>
          <a:p>
            <a:pPr algn="ctr" defTabSz="642938"/>
            <a:endParaRPr lang="en-GB" sz="3000">
              <a:solidFill>
                <a:srgbClr val="000000"/>
              </a:solidFill>
              <a:latin typeface="Gill Sans" charset="0"/>
              <a:ea typeface="儷黑 Pro" charset="-120"/>
              <a:sym typeface="Gill Sans" charset="0"/>
            </a:endParaRPr>
          </a:p>
        </p:txBody>
      </p:sp>
    </p:spTree>
    <p:extLst>
      <p:ext uri="{BB962C8B-B14F-4D97-AF65-F5344CB8AC3E}">
        <p14:creationId xmlns:p14="http://schemas.microsoft.com/office/powerpoint/2010/main" val="1716004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xit" presetSubtype="2" fill="hold" grpId="0" nodeType="clickEffect">
                                  <p:stCondLst>
                                    <p:cond delay="0"/>
                                  </p:stCondLst>
                                  <p:childTnLst>
                                    <p:anim calcmode="lin" valueType="num">
                                      <p:cBhvr additive="base">
                                        <p:cTn id="6" dur="5000"/>
                                        <p:tgtEl>
                                          <p:spTgt spid="18449"/>
                                        </p:tgtEl>
                                        <p:attrNameLst>
                                          <p:attrName>ppt_x</p:attrName>
                                        </p:attrNameLst>
                                      </p:cBhvr>
                                      <p:tavLst>
                                        <p:tav tm="0">
                                          <p:val>
                                            <p:strVal val="ppt_x"/>
                                          </p:val>
                                        </p:tav>
                                        <p:tav tm="100000">
                                          <p:val>
                                            <p:strVal val="1+ppt_w/2"/>
                                          </p:val>
                                        </p:tav>
                                      </p:tavLst>
                                    </p:anim>
                                    <p:anim calcmode="lin" valueType="num">
                                      <p:cBhvr additive="base">
                                        <p:cTn id="7" dur="5000"/>
                                        <p:tgtEl>
                                          <p:spTgt spid="18449"/>
                                        </p:tgtEl>
                                        <p:attrNameLst>
                                          <p:attrName>ppt_y</p:attrName>
                                        </p:attrNameLst>
                                      </p:cBhvr>
                                      <p:tavLst>
                                        <p:tav tm="0">
                                          <p:val>
                                            <p:strVal val="ppt_y"/>
                                          </p:val>
                                        </p:tav>
                                        <p:tav tm="100000">
                                          <p:val>
                                            <p:strVal val="ppt_y"/>
                                          </p:val>
                                        </p:tav>
                                      </p:tavLst>
                                    </p:anim>
                                    <p:set>
                                      <p:cBhvr>
                                        <p:cTn id="8" dur="1" fill="hold">
                                          <p:stCondLst>
                                            <p:cond delay="4999"/>
                                          </p:stCondLst>
                                        </p:cTn>
                                        <p:tgtEl>
                                          <p:spTgt spid="184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3"/>
          <p:cNvSpPr>
            <a:spLocks noGrp="1"/>
          </p:cNvSpPr>
          <p:nvPr>
            <p:ph type="sldNum" sz="quarter" idx="12"/>
          </p:nvPr>
        </p:nvSpPr>
        <p:spPr/>
        <p:txBody>
          <a:bodyPr/>
          <a:lstStyle/>
          <a:p>
            <a:fld id="{A453AE56-6BB3-4491-9ED5-72ED60F95FA5}" type="slidenum">
              <a:rPr lang="en-US"/>
              <a:pPr/>
              <a:t>46</a:t>
            </a:fld>
            <a:endParaRPr lang="en-US"/>
          </a:p>
        </p:txBody>
      </p:sp>
      <p:sp>
        <p:nvSpPr>
          <p:cNvPr id="57346" name="Rectangle 1"/>
          <p:cNvSpPr>
            <a:spLocks noGrp="1" noChangeArrowheads="1"/>
          </p:cNvSpPr>
          <p:nvPr>
            <p:ph type="title" idx="4294967295"/>
          </p:nvPr>
        </p:nvSpPr>
        <p:spPr>
          <a:xfrm>
            <a:off x="1543050" y="468314"/>
            <a:ext cx="5543550" cy="827087"/>
          </a:xfrm>
        </p:spPr>
        <p:txBody>
          <a:bodyPr vert="horz" lIns="91435" tIns="45718" rIns="91435" bIns="45718" rtlCol="0" anchor="ctr">
            <a:normAutofit fontScale="90000"/>
          </a:bodyPr>
          <a:lstStyle/>
          <a:p>
            <a:pPr algn="l"/>
            <a:r>
              <a:rPr lang="en-US" sz="3800"/>
              <a:t>Reducing intra-subject variations</a:t>
            </a:r>
          </a:p>
        </p:txBody>
      </p:sp>
      <p:sp>
        <p:nvSpPr>
          <p:cNvPr id="12" name="Slide Number Placeholder 3"/>
          <p:cNvSpPr txBox="1">
            <a:spLocks noGrp="1"/>
          </p:cNvSpPr>
          <p:nvPr/>
        </p:nvSpPr>
        <p:spPr bwMode="auto">
          <a:xfrm>
            <a:off x="8078788" y="6269039"/>
            <a:ext cx="2132012" cy="365125"/>
          </a:xfrm>
          <a:prstGeom prst="rect">
            <a:avLst/>
          </a:prstGeom>
          <a:noFill/>
          <a:ln w="9525">
            <a:noFill/>
            <a:miter lim="800000"/>
            <a:headEnd/>
            <a:tailEnd/>
          </a:ln>
        </p:spPr>
        <p:txBody>
          <a:bodyPr lIns="91435" tIns="45718" rIns="91435" bIns="45718" anchor="ctr"/>
          <a:lstStyle/>
          <a:p>
            <a:pPr algn="r" defTabSz="642938"/>
            <a:fld id="{15079B1C-63C0-4AAA-8829-06BE081B55B7}" type="slidenum">
              <a:rPr lang="en-US" sz="1200">
                <a:solidFill>
                  <a:srgbClr val="898989"/>
                </a:solidFill>
                <a:latin typeface="Gill Sans" charset="0"/>
                <a:ea typeface="儷黑 Pro" charset="-120"/>
                <a:sym typeface="Gill Sans" charset="0"/>
              </a:rPr>
              <a:pPr algn="r" defTabSz="642938"/>
              <a:t>46</a:t>
            </a:fld>
            <a:endParaRPr lang="en-US" sz="1200">
              <a:solidFill>
                <a:srgbClr val="898989"/>
              </a:solidFill>
              <a:latin typeface="Gill Sans" charset="0"/>
              <a:ea typeface="儷黑 Pro" charset="-120"/>
              <a:sym typeface="Gill Sans" charset="0"/>
            </a:endParaRPr>
          </a:p>
        </p:txBody>
      </p:sp>
      <p:pic>
        <p:nvPicPr>
          <p:cNvPr id="57348" name="Picture 12" descr="TargetNoun_Sub=1_Trials=1-Cz.eps"/>
          <p:cNvPicPr>
            <a:picLocks noChangeAspect="1"/>
          </p:cNvPicPr>
          <p:nvPr/>
        </p:nvPicPr>
        <p:blipFill>
          <a:blip r:embed="rId3" cstate="print"/>
          <a:srcRect/>
          <a:stretch>
            <a:fillRect/>
          </a:stretch>
        </p:blipFill>
        <p:spPr bwMode="auto">
          <a:xfrm>
            <a:off x="3470275" y="1285875"/>
            <a:ext cx="5227638" cy="3797300"/>
          </a:xfrm>
          <a:prstGeom prst="rect">
            <a:avLst/>
          </a:prstGeom>
          <a:noFill/>
          <a:ln w="9525">
            <a:noFill/>
            <a:miter lim="800000"/>
            <a:headEnd/>
            <a:tailEnd/>
          </a:ln>
        </p:spPr>
      </p:pic>
      <p:pic>
        <p:nvPicPr>
          <p:cNvPr id="14" name="Picture 13" descr="TargetNoun_Sub=1_Trials=2-Cz.eps"/>
          <p:cNvPicPr>
            <a:picLocks noChangeAspect="1"/>
          </p:cNvPicPr>
          <p:nvPr/>
        </p:nvPicPr>
        <p:blipFill>
          <a:blip r:embed="rId4" cstate="print"/>
          <a:srcRect/>
          <a:stretch>
            <a:fillRect/>
          </a:stretch>
        </p:blipFill>
        <p:spPr bwMode="auto">
          <a:xfrm>
            <a:off x="3470275" y="1285875"/>
            <a:ext cx="5227638" cy="3797300"/>
          </a:xfrm>
          <a:prstGeom prst="rect">
            <a:avLst/>
          </a:prstGeom>
          <a:noFill/>
          <a:ln w="9525">
            <a:noFill/>
            <a:miter lim="800000"/>
            <a:headEnd/>
            <a:tailEnd/>
          </a:ln>
        </p:spPr>
      </p:pic>
      <p:pic>
        <p:nvPicPr>
          <p:cNvPr id="15" name="Picture 14" descr="TargetNoun_Sub=1_Trials=3-Cz.eps"/>
          <p:cNvPicPr>
            <a:picLocks noChangeAspect="1"/>
          </p:cNvPicPr>
          <p:nvPr/>
        </p:nvPicPr>
        <p:blipFill>
          <a:blip r:embed="rId5" cstate="print"/>
          <a:srcRect/>
          <a:stretch>
            <a:fillRect/>
          </a:stretch>
        </p:blipFill>
        <p:spPr bwMode="auto">
          <a:xfrm>
            <a:off x="3470275" y="1285875"/>
            <a:ext cx="5227638" cy="3797300"/>
          </a:xfrm>
          <a:prstGeom prst="rect">
            <a:avLst/>
          </a:prstGeom>
          <a:noFill/>
          <a:ln w="9525">
            <a:noFill/>
            <a:miter lim="800000"/>
            <a:headEnd/>
            <a:tailEnd/>
          </a:ln>
        </p:spPr>
      </p:pic>
      <p:pic>
        <p:nvPicPr>
          <p:cNvPr id="16" name="Picture 15" descr="TargetNoun_Sub=1_Trials=4-Cz.eps"/>
          <p:cNvPicPr>
            <a:picLocks noChangeAspect="1"/>
          </p:cNvPicPr>
          <p:nvPr/>
        </p:nvPicPr>
        <p:blipFill>
          <a:blip r:embed="rId6" cstate="print"/>
          <a:srcRect/>
          <a:stretch>
            <a:fillRect/>
          </a:stretch>
        </p:blipFill>
        <p:spPr bwMode="auto">
          <a:xfrm>
            <a:off x="3470275" y="1285875"/>
            <a:ext cx="5227638" cy="3797300"/>
          </a:xfrm>
          <a:prstGeom prst="rect">
            <a:avLst/>
          </a:prstGeom>
          <a:noFill/>
          <a:ln w="9525">
            <a:noFill/>
            <a:miter lim="800000"/>
            <a:headEnd/>
            <a:tailEnd/>
          </a:ln>
        </p:spPr>
      </p:pic>
      <p:pic>
        <p:nvPicPr>
          <p:cNvPr id="17" name="Picture 16" descr="TargetNoun_Sub=1_Trials=5-Cz.eps"/>
          <p:cNvPicPr>
            <a:picLocks noChangeAspect="1"/>
          </p:cNvPicPr>
          <p:nvPr/>
        </p:nvPicPr>
        <p:blipFill>
          <a:blip r:embed="rId7" cstate="print"/>
          <a:srcRect/>
          <a:stretch>
            <a:fillRect/>
          </a:stretch>
        </p:blipFill>
        <p:spPr bwMode="auto">
          <a:xfrm>
            <a:off x="3470275" y="1285875"/>
            <a:ext cx="5227638" cy="3797300"/>
          </a:xfrm>
          <a:prstGeom prst="rect">
            <a:avLst/>
          </a:prstGeom>
          <a:noFill/>
          <a:ln w="9525">
            <a:noFill/>
            <a:miter lim="800000"/>
            <a:headEnd/>
            <a:tailEnd/>
          </a:ln>
        </p:spPr>
      </p:pic>
      <p:pic>
        <p:nvPicPr>
          <p:cNvPr id="18" name="Picture 17" descr="TargetNoun_Sub=1_Trials=6-Cz.eps"/>
          <p:cNvPicPr>
            <a:picLocks noChangeAspect="1"/>
          </p:cNvPicPr>
          <p:nvPr/>
        </p:nvPicPr>
        <p:blipFill>
          <a:blip r:embed="rId8" cstate="print"/>
          <a:srcRect/>
          <a:stretch>
            <a:fillRect/>
          </a:stretch>
        </p:blipFill>
        <p:spPr bwMode="auto">
          <a:xfrm>
            <a:off x="3470275" y="1285875"/>
            <a:ext cx="5194300" cy="3797300"/>
          </a:xfrm>
          <a:prstGeom prst="rect">
            <a:avLst/>
          </a:prstGeom>
          <a:noFill/>
          <a:ln w="9525">
            <a:noFill/>
            <a:miter lim="800000"/>
            <a:headEnd/>
            <a:tailEnd/>
          </a:ln>
        </p:spPr>
      </p:pic>
      <p:pic>
        <p:nvPicPr>
          <p:cNvPr id="19" name="Picture 18" descr="TargetNoun_Sub=1_Trials=7-Cz.eps"/>
          <p:cNvPicPr>
            <a:picLocks noChangeAspect="1"/>
          </p:cNvPicPr>
          <p:nvPr/>
        </p:nvPicPr>
        <p:blipFill>
          <a:blip r:embed="rId9" cstate="print"/>
          <a:srcRect/>
          <a:stretch>
            <a:fillRect/>
          </a:stretch>
        </p:blipFill>
        <p:spPr bwMode="auto">
          <a:xfrm>
            <a:off x="3470275" y="1285875"/>
            <a:ext cx="5227638" cy="3797300"/>
          </a:xfrm>
          <a:prstGeom prst="rect">
            <a:avLst/>
          </a:prstGeom>
          <a:noFill/>
          <a:ln w="9525">
            <a:noFill/>
            <a:miter lim="800000"/>
            <a:headEnd/>
            <a:tailEnd/>
          </a:ln>
        </p:spPr>
      </p:pic>
      <p:pic>
        <p:nvPicPr>
          <p:cNvPr id="20" name="Picture 19" descr="TargetNoun_Sub=1_Trials=8-Cz.eps"/>
          <p:cNvPicPr>
            <a:picLocks noChangeAspect="1"/>
          </p:cNvPicPr>
          <p:nvPr/>
        </p:nvPicPr>
        <p:blipFill>
          <a:blip r:embed="rId10" cstate="print"/>
          <a:srcRect/>
          <a:stretch>
            <a:fillRect/>
          </a:stretch>
        </p:blipFill>
        <p:spPr bwMode="auto">
          <a:xfrm>
            <a:off x="3470275" y="1285875"/>
            <a:ext cx="5227638" cy="3797300"/>
          </a:xfrm>
          <a:prstGeom prst="rect">
            <a:avLst/>
          </a:prstGeom>
          <a:noFill/>
          <a:ln w="9525">
            <a:noFill/>
            <a:miter lim="800000"/>
            <a:headEnd/>
            <a:tailEnd/>
          </a:ln>
        </p:spPr>
      </p:pic>
      <p:pic>
        <p:nvPicPr>
          <p:cNvPr id="21" name="Picture 20" descr="TargetNoun_Sub=1_Trials=9-Cz.eps"/>
          <p:cNvPicPr>
            <a:picLocks noChangeAspect="1"/>
          </p:cNvPicPr>
          <p:nvPr/>
        </p:nvPicPr>
        <p:blipFill>
          <a:blip r:embed="rId11" cstate="print"/>
          <a:srcRect/>
          <a:stretch>
            <a:fillRect/>
          </a:stretch>
        </p:blipFill>
        <p:spPr bwMode="auto">
          <a:xfrm>
            <a:off x="3470275" y="1285875"/>
            <a:ext cx="5227638" cy="3797300"/>
          </a:xfrm>
          <a:prstGeom prst="rect">
            <a:avLst/>
          </a:prstGeom>
          <a:noFill/>
          <a:ln w="9525">
            <a:noFill/>
            <a:miter lim="800000"/>
            <a:headEnd/>
            <a:tailEnd/>
          </a:ln>
        </p:spPr>
      </p:pic>
      <p:pic>
        <p:nvPicPr>
          <p:cNvPr id="22" name="Picture 21" descr="TargetNoun_Sub=1_Trials=10-Cz.eps"/>
          <p:cNvPicPr>
            <a:picLocks noChangeAspect="1"/>
          </p:cNvPicPr>
          <p:nvPr/>
        </p:nvPicPr>
        <p:blipFill>
          <a:blip r:embed="rId12" cstate="print"/>
          <a:srcRect/>
          <a:stretch>
            <a:fillRect/>
          </a:stretch>
        </p:blipFill>
        <p:spPr bwMode="auto">
          <a:xfrm>
            <a:off x="3470275" y="1285875"/>
            <a:ext cx="5227638" cy="3797300"/>
          </a:xfrm>
          <a:prstGeom prst="rect">
            <a:avLst/>
          </a:prstGeom>
          <a:noFill/>
          <a:ln w="9525">
            <a:noFill/>
            <a:miter lim="800000"/>
            <a:headEnd/>
            <a:tailEnd/>
          </a:ln>
        </p:spPr>
      </p:pic>
      <p:pic>
        <p:nvPicPr>
          <p:cNvPr id="23" name="Picture 22" descr="TargetNoun_Sub=1_Trials=15-Cz.eps"/>
          <p:cNvPicPr>
            <a:picLocks noChangeAspect="1"/>
          </p:cNvPicPr>
          <p:nvPr/>
        </p:nvPicPr>
        <p:blipFill>
          <a:blip r:embed="rId13" cstate="print"/>
          <a:srcRect/>
          <a:stretch>
            <a:fillRect/>
          </a:stretch>
        </p:blipFill>
        <p:spPr bwMode="auto">
          <a:xfrm>
            <a:off x="3470275" y="1285875"/>
            <a:ext cx="5227638" cy="3797300"/>
          </a:xfrm>
          <a:prstGeom prst="rect">
            <a:avLst/>
          </a:prstGeom>
          <a:noFill/>
          <a:ln w="9525">
            <a:noFill/>
            <a:miter lim="800000"/>
            <a:headEnd/>
            <a:tailEnd/>
          </a:ln>
        </p:spPr>
      </p:pic>
      <p:pic>
        <p:nvPicPr>
          <p:cNvPr id="24" name="Picture 23" descr="TargetNoun_Sub=1_Trials=20-Cz.eps"/>
          <p:cNvPicPr>
            <a:picLocks noChangeAspect="1"/>
          </p:cNvPicPr>
          <p:nvPr/>
        </p:nvPicPr>
        <p:blipFill>
          <a:blip r:embed="rId14" cstate="print"/>
          <a:srcRect/>
          <a:stretch>
            <a:fillRect/>
          </a:stretch>
        </p:blipFill>
        <p:spPr bwMode="auto">
          <a:xfrm>
            <a:off x="3470275" y="1285875"/>
            <a:ext cx="5227638" cy="3797300"/>
          </a:xfrm>
          <a:prstGeom prst="rect">
            <a:avLst/>
          </a:prstGeom>
          <a:noFill/>
          <a:ln w="9525">
            <a:noFill/>
            <a:miter lim="800000"/>
            <a:headEnd/>
            <a:tailEnd/>
          </a:ln>
        </p:spPr>
      </p:pic>
      <p:pic>
        <p:nvPicPr>
          <p:cNvPr id="25" name="Picture 24" descr="TargetNoun_Sub=1_Trials=25-Cz.eps"/>
          <p:cNvPicPr>
            <a:picLocks noChangeAspect="1"/>
          </p:cNvPicPr>
          <p:nvPr/>
        </p:nvPicPr>
        <p:blipFill>
          <a:blip r:embed="rId15" cstate="print"/>
          <a:srcRect/>
          <a:stretch>
            <a:fillRect/>
          </a:stretch>
        </p:blipFill>
        <p:spPr bwMode="auto">
          <a:xfrm>
            <a:off x="3470275" y="1285875"/>
            <a:ext cx="5227638" cy="3797300"/>
          </a:xfrm>
          <a:prstGeom prst="rect">
            <a:avLst/>
          </a:prstGeom>
          <a:noFill/>
          <a:ln w="9525">
            <a:noFill/>
            <a:miter lim="800000"/>
            <a:headEnd/>
            <a:tailEnd/>
          </a:ln>
        </p:spPr>
      </p:pic>
      <p:sp>
        <p:nvSpPr>
          <p:cNvPr id="57361" name="TextBox 27"/>
          <p:cNvSpPr txBox="1">
            <a:spLocks noChangeArrowheads="1"/>
          </p:cNvSpPr>
          <p:nvPr/>
        </p:nvSpPr>
        <p:spPr bwMode="auto">
          <a:xfrm>
            <a:off x="1917700" y="5410200"/>
            <a:ext cx="8445500" cy="988250"/>
          </a:xfrm>
          <a:prstGeom prst="rect">
            <a:avLst/>
          </a:prstGeom>
          <a:noFill/>
          <a:ln w="9525">
            <a:noFill/>
            <a:miter lim="800000"/>
            <a:headEnd/>
            <a:tailEnd/>
          </a:ln>
        </p:spPr>
        <p:txBody>
          <a:bodyPr lIns="64291" tIns="32146" rIns="64291" bIns="32146">
            <a:spAutoFit/>
          </a:bodyPr>
          <a:lstStyle/>
          <a:p>
            <a:pPr defTabSz="642938"/>
            <a:r>
              <a:rPr lang="en-GB" sz="3000">
                <a:solidFill>
                  <a:srgbClr val="000000"/>
                </a:solidFill>
                <a:latin typeface="Gill Sans" charset="0"/>
                <a:ea typeface="儷黑 Pro" charset="-120"/>
                <a:sym typeface="Gill Sans" charset="0"/>
              </a:rPr>
              <a:t>From EEG to single subject ERP:</a:t>
            </a:r>
          </a:p>
          <a:p>
            <a:pPr defTabSz="642938"/>
            <a:r>
              <a:rPr lang="en-GB" sz="3000">
                <a:solidFill>
                  <a:srgbClr val="000000"/>
                </a:solidFill>
                <a:latin typeface="Gill Sans" charset="0"/>
                <a:ea typeface="儷黑 Pro" charset="-120"/>
                <a:sym typeface="Gill Sans" charset="0"/>
              </a:rPr>
              <a:t>Averaging over: 1, 2, 3, ... 10, 15, 20, 25 </a:t>
            </a:r>
            <a:r>
              <a:rPr lang="en-GB" altLang="zh-HK" sz="3000">
                <a:solidFill>
                  <a:srgbClr val="000000"/>
                </a:solidFill>
                <a:latin typeface="Gill Sans" charset="0"/>
                <a:ea typeface="儷黑 Pro" charset="-120"/>
                <a:sym typeface="Gill Sans" charset="0"/>
              </a:rPr>
              <a:t> </a:t>
            </a:r>
            <a:r>
              <a:rPr lang="en-GB" sz="3000">
                <a:solidFill>
                  <a:srgbClr val="000000"/>
                </a:solidFill>
                <a:latin typeface="Gill Sans" charset="0"/>
                <a:ea typeface="儷黑 Pro" charset="-120"/>
                <a:sym typeface="Gill Sans" charset="0"/>
              </a:rPr>
              <a:t>trials</a:t>
            </a:r>
          </a:p>
        </p:txBody>
      </p:sp>
    </p:spTree>
    <p:extLst>
      <p:ext uri="{BB962C8B-B14F-4D97-AF65-F5344CB8AC3E}">
        <p14:creationId xmlns:p14="http://schemas.microsoft.com/office/powerpoint/2010/main" val="41423292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5"/>
          <p:cNvSpPr>
            <a:spLocks noGrp="1"/>
          </p:cNvSpPr>
          <p:nvPr>
            <p:ph type="sldNum" sz="quarter" idx="12"/>
          </p:nvPr>
        </p:nvSpPr>
        <p:spPr/>
        <p:txBody>
          <a:bodyPr/>
          <a:lstStyle/>
          <a:p>
            <a:fld id="{F0DB98EA-7838-4977-9397-3F69D4677AFF}" type="slidenum">
              <a:rPr lang="en-US"/>
              <a:pPr/>
              <a:t>47</a:t>
            </a:fld>
            <a:endParaRPr lang="en-US"/>
          </a:p>
        </p:txBody>
      </p:sp>
      <p:sp>
        <p:nvSpPr>
          <p:cNvPr id="289794" name="Rectangle 2"/>
          <p:cNvSpPr>
            <a:spLocks noGrp="1" noChangeArrowheads="1"/>
          </p:cNvSpPr>
          <p:nvPr>
            <p:ph type="title"/>
          </p:nvPr>
        </p:nvSpPr>
        <p:spPr>
          <a:xfrm>
            <a:off x="1416050" y="-26988"/>
            <a:ext cx="5543550" cy="827088"/>
          </a:xfrm>
        </p:spPr>
        <p:txBody>
          <a:bodyPr>
            <a:normAutofit fontScale="90000"/>
          </a:bodyPr>
          <a:lstStyle/>
          <a:p>
            <a:r>
              <a:rPr lang="en-US" altLang="zh-TW" sz="3600">
                <a:ea typeface="新細明體" pitchFamily="18" charset="-120"/>
              </a:rPr>
              <a:t>Event-related Potentials</a:t>
            </a:r>
            <a:br>
              <a:rPr lang="en-US" altLang="zh-TW" sz="3600">
                <a:ea typeface="新細明體" pitchFamily="18" charset="-120"/>
              </a:rPr>
            </a:br>
            <a:r>
              <a:rPr lang="en-US" altLang="zh-TW" sz="3200">
                <a:ea typeface="新細明體" pitchFamily="18" charset="-120"/>
              </a:rPr>
              <a:t>(ERP)</a:t>
            </a:r>
          </a:p>
        </p:txBody>
      </p:sp>
      <p:pic>
        <p:nvPicPr>
          <p:cNvPr id="289795" name="Picture 3" descr="Picture4"/>
          <p:cNvPicPr>
            <a:picLocks noChangeAspect="1" noChangeArrowheads="1"/>
          </p:cNvPicPr>
          <p:nvPr/>
        </p:nvPicPr>
        <p:blipFill>
          <a:blip r:embed="rId2" cstate="print"/>
          <a:srcRect/>
          <a:stretch>
            <a:fillRect/>
          </a:stretch>
        </p:blipFill>
        <p:spPr bwMode="auto">
          <a:xfrm>
            <a:off x="3208339" y="2211388"/>
            <a:ext cx="6307137" cy="3327400"/>
          </a:xfrm>
          <a:prstGeom prst="rect">
            <a:avLst/>
          </a:prstGeom>
          <a:noFill/>
        </p:spPr>
      </p:pic>
      <p:grpSp>
        <p:nvGrpSpPr>
          <p:cNvPr id="2" name="Group 4"/>
          <p:cNvGrpSpPr>
            <a:grpSpLocks/>
          </p:cNvGrpSpPr>
          <p:nvPr/>
        </p:nvGrpSpPr>
        <p:grpSpPr bwMode="auto">
          <a:xfrm>
            <a:off x="3833814" y="1457326"/>
            <a:ext cx="3659187" cy="4773613"/>
            <a:chOff x="1455" y="918"/>
            <a:chExt cx="2305" cy="3007"/>
          </a:xfrm>
        </p:grpSpPr>
        <p:sp>
          <p:nvSpPr>
            <p:cNvPr id="289797" name="Text Box 5"/>
            <p:cNvSpPr txBox="1">
              <a:spLocks noChangeArrowheads="1"/>
            </p:cNvSpPr>
            <p:nvPr/>
          </p:nvSpPr>
          <p:spPr bwMode="auto">
            <a:xfrm>
              <a:off x="2010" y="918"/>
              <a:ext cx="1252" cy="252"/>
            </a:xfrm>
            <a:prstGeom prst="rect">
              <a:avLst/>
            </a:prstGeom>
            <a:noFill/>
            <a:ln w="9525">
              <a:noFill/>
              <a:miter lim="800000"/>
              <a:headEnd/>
              <a:tailEnd/>
            </a:ln>
            <a:effectLst/>
          </p:spPr>
          <p:txBody>
            <a:bodyPr wrap="none">
              <a:spAutoFit/>
            </a:bodyPr>
            <a:lstStyle/>
            <a:p>
              <a:r>
                <a:rPr lang="en-GB" sz="2000" b="1"/>
                <a:t>P300 component</a:t>
              </a:r>
              <a:endParaRPr lang="en-US" sz="2000" b="1"/>
            </a:p>
          </p:txBody>
        </p:sp>
        <p:sp>
          <p:nvSpPr>
            <p:cNvPr id="289798" name="Line 6"/>
            <p:cNvSpPr>
              <a:spLocks noChangeShapeType="1"/>
            </p:cNvSpPr>
            <p:nvPr/>
          </p:nvSpPr>
          <p:spPr bwMode="auto">
            <a:xfrm>
              <a:off x="2710" y="1176"/>
              <a:ext cx="203" cy="203"/>
            </a:xfrm>
            <a:prstGeom prst="line">
              <a:avLst/>
            </a:prstGeom>
            <a:noFill/>
            <a:ln w="9525">
              <a:solidFill>
                <a:schemeClr val="tx1"/>
              </a:solidFill>
              <a:round/>
              <a:headEnd/>
              <a:tailEnd type="triangle" w="med" len="med"/>
            </a:ln>
            <a:effectLst/>
          </p:spPr>
          <p:txBody>
            <a:bodyPr/>
            <a:lstStyle/>
            <a:p>
              <a:endParaRPr lang="en-US"/>
            </a:p>
          </p:txBody>
        </p:sp>
        <p:sp>
          <p:nvSpPr>
            <p:cNvPr id="289799" name="Text Box 7"/>
            <p:cNvSpPr txBox="1">
              <a:spLocks noChangeArrowheads="1"/>
            </p:cNvSpPr>
            <p:nvPr/>
          </p:nvSpPr>
          <p:spPr bwMode="auto">
            <a:xfrm flipH="1">
              <a:off x="2488" y="3673"/>
              <a:ext cx="1272" cy="252"/>
            </a:xfrm>
            <a:prstGeom prst="rect">
              <a:avLst/>
            </a:prstGeom>
            <a:noFill/>
            <a:ln w="9525">
              <a:noFill/>
              <a:miter lim="800000"/>
              <a:headEnd/>
              <a:tailEnd/>
            </a:ln>
            <a:effectLst/>
          </p:spPr>
          <p:txBody>
            <a:bodyPr wrap="none">
              <a:spAutoFit/>
            </a:bodyPr>
            <a:lstStyle/>
            <a:p>
              <a:r>
                <a:rPr lang="en-GB" sz="2000" b="1"/>
                <a:t>N100 component</a:t>
              </a:r>
              <a:endParaRPr lang="en-US" sz="2000" b="1"/>
            </a:p>
          </p:txBody>
        </p:sp>
        <p:sp>
          <p:nvSpPr>
            <p:cNvPr id="289800" name="Line 8"/>
            <p:cNvSpPr>
              <a:spLocks noChangeShapeType="1"/>
            </p:cNvSpPr>
            <p:nvPr/>
          </p:nvSpPr>
          <p:spPr bwMode="auto">
            <a:xfrm flipH="1" flipV="1">
              <a:off x="2296" y="3468"/>
              <a:ext cx="203" cy="203"/>
            </a:xfrm>
            <a:prstGeom prst="line">
              <a:avLst/>
            </a:prstGeom>
            <a:noFill/>
            <a:ln w="9525">
              <a:solidFill>
                <a:schemeClr val="tx1"/>
              </a:solidFill>
              <a:round/>
              <a:headEnd/>
              <a:tailEnd type="triangle" w="med" len="med"/>
            </a:ln>
            <a:effectLst/>
          </p:spPr>
          <p:txBody>
            <a:bodyPr/>
            <a:lstStyle/>
            <a:p>
              <a:endParaRPr lang="en-US"/>
            </a:p>
          </p:txBody>
        </p:sp>
        <p:sp>
          <p:nvSpPr>
            <p:cNvPr id="289801" name="Text Box 9"/>
            <p:cNvSpPr txBox="1">
              <a:spLocks noChangeArrowheads="1"/>
            </p:cNvSpPr>
            <p:nvPr/>
          </p:nvSpPr>
          <p:spPr bwMode="auto">
            <a:xfrm>
              <a:off x="1455" y="1309"/>
              <a:ext cx="1252" cy="252"/>
            </a:xfrm>
            <a:prstGeom prst="rect">
              <a:avLst/>
            </a:prstGeom>
            <a:noFill/>
            <a:ln w="9525">
              <a:noFill/>
              <a:miter lim="800000"/>
              <a:headEnd/>
              <a:tailEnd/>
            </a:ln>
            <a:effectLst/>
          </p:spPr>
          <p:txBody>
            <a:bodyPr wrap="none">
              <a:spAutoFit/>
            </a:bodyPr>
            <a:lstStyle/>
            <a:p>
              <a:r>
                <a:rPr lang="en-GB" sz="2000" b="1"/>
                <a:t>P200 component</a:t>
              </a:r>
              <a:endParaRPr lang="en-US" sz="2000" b="1"/>
            </a:p>
          </p:txBody>
        </p:sp>
        <p:sp>
          <p:nvSpPr>
            <p:cNvPr id="289802" name="Line 10"/>
            <p:cNvSpPr>
              <a:spLocks noChangeShapeType="1"/>
            </p:cNvSpPr>
            <p:nvPr/>
          </p:nvSpPr>
          <p:spPr bwMode="auto">
            <a:xfrm>
              <a:off x="2170" y="1568"/>
              <a:ext cx="203" cy="202"/>
            </a:xfrm>
            <a:prstGeom prst="line">
              <a:avLst/>
            </a:prstGeom>
            <a:noFill/>
            <a:ln w="9525">
              <a:solidFill>
                <a:schemeClr val="tx1"/>
              </a:solidFill>
              <a:round/>
              <a:headEnd/>
              <a:tailEnd type="triangle" w="med" len="med"/>
            </a:ln>
            <a:effectLst/>
          </p:spPr>
          <p:txBody>
            <a:bodyPr/>
            <a:lstStyle/>
            <a:p>
              <a:endParaRPr lang="en-US"/>
            </a:p>
          </p:txBody>
        </p:sp>
      </p:grpSp>
      <p:grpSp>
        <p:nvGrpSpPr>
          <p:cNvPr id="3" name="Group 11"/>
          <p:cNvGrpSpPr>
            <a:grpSpLocks/>
          </p:cNvGrpSpPr>
          <p:nvPr/>
        </p:nvGrpSpPr>
        <p:grpSpPr bwMode="auto">
          <a:xfrm>
            <a:off x="6808789" y="2476500"/>
            <a:ext cx="2332037" cy="1874838"/>
            <a:chOff x="3329" y="1560"/>
            <a:chExt cx="1469" cy="1181"/>
          </a:xfrm>
        </p:grpSpPr>
        <p:sp>
          <p:nvSpPr>
            <p:cNvPr id="289804" name="Text Box 12"/>
            <p:cNvSpPr txBox="1">
              <a:spLocks noChangeArrowheads="1"/>
            </p:cNvSpPr>
            <p:nvPr/>
          </p:nvSpPr>
          <p:spPr bwMode="auto">
            <a:xfrm>
              <a:off x="3385" y="2295"/>
              <a:ext cx="1413" cy="446"/>
            </a:xfrm>
            <a:prstGeom prst="rect">
              <a:avLst/>
            </a:prstGeom>
            <a:noFill/>
            <a:ln w="9525">
              <a:noFill/>
              <a:miter lim="800000"/>
              <a:headEnd/>
              <a:tailEnd/>
            </a:ln>
            <a:effectLst/>
          </p:spPr>
          <p:txBody>
            <a:bodyPr wrap="none">
              <a:spAutoFit/>
            </a:bodyPr>
            <a:lstStyle/>
            <a:p>
              <a:pPr algn="ctr"/>
              <a:r>
                <a:rPr lang="en-GB" sz="2000" b="1"/>
                <a:t>Compare ERPS for</a:t>
              </a:r>
              <a:br>
                <a:rPr lang="en-GB" sz="2000" b="1"/>
              </a:br>
              <a:r>
                <a:rPr lang="en-GB" sz="2000" b="1"/>
                <a:t>multiple conditions</a:t>
              </a:r>
              <a:endParaRPr lang="en-US" sz="2000" b="1"/>
            </a:p>
          </p:txBody>
        </p:sp>
        <p:sp>
          <p:nvSpPr>
            <p:cNvPr id="289805" name="Line 13"/>
            <p:cNvSpPr>
              <a:spLocks noChangeShapeType="1"/>
            </p:cNvSpPr>
            <p:nvPr/>
          </p:nvSpPr>
          <p:spPr bwMode="auto">
            <a:xfrm flipH="1" flipV="1">
              <a:off x="3329" y="1560"/>
              <a:ext cx="533" cy="681"/>
            </a:xfrm>
            <a:prstGeom prst="line">
              <a:avLst/>
            </a:prstGeom>
            <a:noFill/>
            <a:ln w="9525">
              <a:solidFill>
                <a:schemeClr val="tx1"/>
              </a:solidFill>
              <a:round/>
              <a:headEnd/>
              <a:tailEnd type="triangle" w="med" len="med"/>
            </a:ln>
            <a:effectLst/>
          </p:spPr>
          <p:txBody>
            <a:bodyPr/>
            <a:lstStyle/>
            <a:p>
              <a:endParaRPr lang="en-US"/>
            </a:p>
          </p:txBody>
        </p:sp>
        <p:sp>
          <p:nvSpPr>
            <p:cNvPr id="289806" name="Line 14"/>
            <p:cNvSpPr>
              <a:spLocks noChangeShapeType="1"/>
            </p:cNvSpPr>
            <p:nvPr/>
          </p:nvSpPr>
          <p:spPr bwMode="auto">
            <a:xfrm flipH="1" flipV="1">
              <a:off x="3329" y="1771"/>
              <a:ext cx="401" cy="512"/>
            </a:xfrm>
            <a:prstGeom prst="line">
              <a:avLst/>
            </a:prstGeom>
            <a:noFill/>
            <a:ln w="9525">
              <a:solidFill>
                <a:schemeClr val="tx1"/>
              </a:solidFill>
              <a:round/>
              <a:headEnd/>
              <a:tailEnd type="triangle" w="med" len="med"/>
            </a:ln>
            <a:effectLst/>
          </p:spPr>
          <p:txBody>
            <a:bodyPr/>
            <a:lstStyle/>
            <a:p>
              <a:endParaRPr lang="en-US"/>
            </a:p>
          </p:txBody>
        </p:sp>
      </p:grpSp>
      <p:grpSp>
        <p:nvGrpSpPr>
          <p:cNvPr id="4" name="Group 15"/>
          <p:cNvGrpSpPr>
            <a:grpSpLocks/>
          </p:cNvGrpSpPr>
          <p:nvPr/>
        </p:nvGrpSpPr>
        <p:grpSpPr bwMode="auto">
          <a:xfrm>
            <a:off x="2338389" y="2884489"/>
            <a:ext cx="2606675" cy="1709737"/>
            <a:chOff x="513" y="1817"/>
            <a:chExt cx="1642" cy="1077"/>
          </a:xfrm>
        </p:grpSpPr>
        <p:sp>
          <p:nvSpPr>
            <p:cNvPr id="289808" name="Text Box 16"/>
            <p:cNvSpPr txBox="1">
              <a:spLocks noChangeArrowheads="1"/>
            </p:cNvSpPr>
            <p:nvPr/>
          </p:nvSpPr>
          <p:spPr bwMode="auto">
            <a:xfrm>
              <a:off x="513" y="1817"/>
              <a:ext cx="1642" cy="795"/>
            </a:xfrm>
            <a:prstGeom prst="rect">
              <a:avLst/>
            </a:prstGeom>
            <a:noFill/>
            <a:ln w="9525">
              <a:noFill/>
              <a:miter lim="800000"/>
              <a:headEnd/>
              <a:tailEnd/>
            </a:ln>
            <a:effectLst/>
          </p:spPr>
          <p:txBody>
            <a:bodyPr wrap="none">
              <a:spAutoFit/>
            </a:bodyPr>
            <a:lstStyle/>
            <a:p>
              <a:pPr algn="ctr"/>
              <a:r>
                <a:rPr lang="en-GB" sz="2000" b="1"/>
                <a:t>Time-locked to</a:t>
              </a:r>
            </a:p>
            <a:p>
              <a:pPr algn="ctr"/>
              <a:r>
                <a:rPr lang="en-GB" sz="2000" b="1"/>
                <a:t>onset of stimulus:</a:t>
              </a:r>
              <a:br>
                <a:rPr lang="en-GB" sz="2000" b="1"/>
              </a:br>
              <a:r>
                <a:rPr lang="en-GB" b="1"/>
                <a:t>non-event-related signals</a:t>
              </a:r>
              <a:br>
                <a:rPr lang="en-GB" b="1"/>
              </a:br>
              <a:r>
                <a:rPr lang="en-GB" b="1"/>
                <a:t>average to zero</a:t>
              </a:r>
              <a:endParaRPr lang="en-US" sz="2000" b="1"/>
            </a:p>
          </p:txBody>
        </p:sp>
        <p:sp>
          <p:nvSpPr>
            <p:cNvPr id="289809" name="Line 17"/>
            <p:cNvSpPr>
              <a:spLocks noChangeShapeType="1"/>
            </p:cNvSpPr>
            <p:nvPr/>
          </p:nvSpPr>
          <p:spPr bwMode="auto">
            <a:xfrm>
              <a:off x="1676" y="2655"/>
              <a:ext cx="129" cy="239"/>
            </a:xfrm>
            <a:prstGeom prst="line">
              <a:avLst/>
            </a:prstGeom>
            <a:noFill/>
            <a:ln w="9525">
              <a:solidFill>
                <a:schemeClr val="tx1"/>
              </a:solidFill>
              <a:round/>
              <a:headEnd/>
              <a:tailEnd type="triangle" w="med" len="med"/>
            </a:ln>
            <a:effectLst/>
          </p:spPr>
          <p:txBody>
            <a:bodyPr/>
            <a:lstStyle/>
            <a:p>
              <a:endParaRPr lang="en-US"/>
            </a:p>
          </p:txBody>
        </p:sp>
      </p:grpSp>
      <p:sp>
        <p:nvSpPr>
          <p:cNvPr id="289810" name="Text Box 18"/>
          <p:cNvSpPr txBox="1">
            <a:spLocks noChangeArrowheads="1"/>
          </p:cNvSpPr>
          <p:nvPr/>
        </p:nvSpPr>
        <p:spPr bwMode="auto">
          <a:xfrm>
            <a:off x="4308476" y="4862513"/>
            <a:ext cx="296863" cy="336550"/>
          </a:xfrm>
          <a:prstGeom prst="rect">
            <a:avLst/>
          </a:prstGeom>
          <a:noFill/>
          <a:ln w="9525">
            <a:noFill/>
            <a:miter lim="800000"/>
            <a:headEnd/>
            <a:tailEnd/>
          </a:ln>
          <a:effectLst/>
        </p:spPr>
        <p:txBody>
          <a:bodyPr wrap="none">
            <a:spAutoFit/>
          </a:bodyPr>
          <a:lstStyle/>
          <a:p>
            <a:r>
              <a:rPr lang="en-GB" sz="1600" b="1"/>
              <a:t>0</a:t>
            </a:r>
            <a:endParaRPr lang="en-US" sz="1600" b="1"/>
          </a:p>
        </p:txBody>
      </p:sp>
      <p:sp>
        <p:nvSpPr>
          <p:cNvPr id="289811" name="Text Box 19"/>
          <p:cNvSpPr txBox="1">
            <a:spLocks noChangeArrowheads="1"/>
          </p:cNvSpPr>
          <p:nvPr/>
        </p:nvSpPr>
        <p:spPr bwMode="auto">
          <a:xfrm>
            <a:off x="5414782" y="4862513"/>
            <a:ext cx="497251" cy="338554"/>
          </a:xfrm>
          <a:prstGeom prst="rect">
            <a:avLst/>
          </a:prstGeom>
          <a:noFill/>
          <a:ln w="9525">
            <a:noFill/>
            <a:miter lim="800000"/>
            <a:headEnd/>
            <a:tailEnd/>
          </a:ln>
          <a:effectLst/>
        </p:spPr>
        <p:txBody>
          <a:bodyPr wrap="none">
            <a:spAutoFit/>
          </a:bodyPr>
          <a:lstStyle/>
          <a:p>
            <a:pPr algn="ctr"/>
            <a:r>
              <a:rPr lang="en-GB" sz="1600" b="1"/>
              <a:t>200</a:t>
            </a:r>
            <a:endParaRPr lang="en-US" sz="1600" b="1"/>
          </a:p>
        </p:txBody>
      </p:sp>
      <p:sp>
        <p:nvSpPr>
          <p:cNvPr id="289812" name="Text Box 20"/>
          <p:cNvSpPr txBox="1">
            <a:spLocks noChangeArrowheads="1"/>
          </p:cNvSpPr>
          <p:nvPr/>
        </p:nvSpPr>
        <p:spPr bwMode="auto">
          <a:xfrm>
            <a:off x="6630805" y="4862513"/>
            <a:ext cx="497252" cy="338554"/>
          </a:xfrm>
          <a:prstGeom prst="rect">
            <a:avLst/>
          </a:prstGeom>
          <a:noFill/>
          <a:ln w="9525">
            <a:noFill/>
            <a:miter lim="800000"/>
            <a:headEnd/>
            <a:tailEnd/>
          </a:ln>
          <a:effectLst/>
        </p:spPr>
        <p:txBody>
          <a:bodyPr wrap="none">
            <a:spAutoFit/>
          </a:bodyPr>
          <a:lstStyle/>
          <a:p>
            <a:pPr algn="ctr"/>
            <a:r>
              <a:rPr lang="en-GB" sz="1600" b="1" dirty="0"/>
              <a:t>400</a:t>
            </a:r>
            <a:endParaRPr lang="en-US" sz="1600" b="1" dirty="0"/>
          </a:p>
        </p:txBody>
      </p:sp>
      <p:sp>
        <p:nvSpPr>
          <p:cNvPr id="289813" name="Text Box 21"/>
          <p:cNvSpPr txBox="1">
            <a:spLocks noChangeArrowheads="1"/>
          </p:cNvSpPr>
          <p:nvPr/>
        </p:nvSpPr>
        <p:spPr bwMode="auto">
          <a:xfrm>
            <a:off x="7846832" y="4862513"/>
            <a:ext cx="497251" cy="338554"/>
          </a:xfrm>
          <a:prstGeom prst="rect">
            <a:avLst/>
          </a:prstGeom>
          <a:noFill/>
          <a:ln w="9525">
            <a:noFill/>
            <a:miter lim="800000"/>
            <a:headEnd/>
            <a:tailEnd/>
          </a:ln>
          <a:effectLst/>
        </p:spPr>
        <p:txBody>
          <a:bodyPr wrap="none">
            <a:spAutoFit/>
          </a:bodyPr>
          <a:lstStyle/>
          <a:p>
            <a:pPr algn="ctr"/>
            <a:r>
              <a:rPr lang="en-GB" sz="1600" b="1"/>
              <a:t>600</a:t>
            </a:r>
            <a:endParaRPr lang="en-US" sz="1600" b="1"/>
          </a:p>
        </p:txBody>
      </p:sp>
      <p:sp>
        <p:nvSpPr>
          <p:cNvPr id="289814" name="Text Box 22"/>
          <p:cNvSpPr txBox="1">
            <a:spLocks noChangeArrowheads="1"/>
          </p:cNvSpPr>
          <p:nvPr/>
        </p:nvSpPr>
        <p:spPr bwMode="auto">
          <a:xfrm>
            <a:off x="9123661" y="4889501"/>
            <a:ext cx="397866" cy="307777"/>
          </a:xfrm>
          <a:prstGeom prst="rect">
            <a:avLst/>
          </a:prstGeom>
          <a:noFill/>
          <a:ln w="9525">
            <a:noFill/>
            <a:miter lim="800000"/>
            <a:headEnd/>
            <a:tailEnd/>
          </a:ln>
          <a:effectLst/>
        </p:spPr>
        <p:txBody>
          <a:bodyPr wrap="none">
            <a:spAutoFit/>
          </a:bodyPr>
          <a:lstStyle/>
          <a:p>
            <a:pPr algn="ctr"/>
            <a:r>
              <a:rPr lang="en-GB" sz="1400"/>
              <a:t>ms</a:t>
            </a:r>
            <a:endParaRPr lang="en-US" sz="1400"/>
          </a:p>
        </p:txBody>
      </p:sp>
      <p:grpSp>
        <p:nvGrpSpPr>
          <p:cNvPr id="5" name="Group 23"/>
          <p:cNvGrpSpPr>
            <a:grpSpLocks/>
          </p:cNvGrpSpPr>
          <p:nvPr/>
        </p:nvGrpSpPr>
        <p:grpSpPr bwMode="auto">
          <a:xfrm>
            <a:off x="2700338" y="4918075"/>
            <a:ext cx="1912938" cy="1428750"/>
            <a:chOff x="741" y="3098"/>
            <a:chExt cx="1205" cy="900"/>
          </a:xfrm>
        </p:grpSpPr>
        <p:sp>
          <p:nvSpPr>
            <p:cNvPr id="289816" name="Text Box 24"/>
            <p:cNvSpPr txBox="1">
              <a:spLocks noChangeArrowheads="1"/>
            </p:cNvSpPr>
            <p:nvPr/>
          </p:nvSpPr>
          <p:spPr bwMode="auto">
            <a:xfrm>
              <a:off x="741" y="3552"/>
              <a:ext cx="1205" cy="446"/>
            </a:xfrm>
            <a:prstGeom prst="rect">
              <a:avLst/>
            </a:prstGeom>
            <a:noFill/>
            <a:ln w="9525">
              <a:noFill/>
              <a:miter lim="800000"/>
              <a:headEnd/>
              <a:tailEnd/>
            </a:ln>
            <a:effectLst/>
          </p:spPr>
          <p:txBody>
            <a:bodyPr wrap="none">
              <a:spAutoFit/>
            </a:bodyPr>
            <a:lstStyle/>
            <a:p>
              <a:pPr algn="ctr"/>
              <a:r>
                <a:rPr lang="en-GB" sz="2000" b="1"/>
                <a:t>Calculate</a:t>
              </a:r>
              <a:br>
                <a:rPr lang="en-GB" sz="2000" b="1"/>
              </a:br>
              <a:r>
                <a:rPr lang="en-GB" sz="2000" b="1"/>
                <a:t>baseline voltage</a:t>
              </a:r>
              <a:endParaRPr lang="en-US" sz="2000" b="1"/>
            </a:p>
          </p:txBody>
        </p:sp>
        <p:sp>
          <p:nvSpPr>
            <p:cNvPr id="289817" name="Line 25"/>
            <p:cNvSpPr>
              <a:spLocks noChangeShapeType="1"/>
            </p:cNvSpPr>
            <p:nvPr/>
          </p:nvSpPr>
          <p:spPr bwMode="auto">
            <a:xfrm flipV="1">
              <a:off x="1425" y="3098"/>
              <a:ext cx="57" cy="457"/>
            </a:xfrm>
            <a:prstGeom prst="line">
              <a:avLst/>
            </a:prstGeom>
            <a:noFill/>
            <a:ln w="9525">
              <a:solidFill>
                <a:schemeClr val="tx1"/>
              </a:solidFill>
              <a:round/>
              <a:headEnd/>
              <a:tailEnd type="triangle" w="med" len="med"/>
            </a:ln>
            <a:effectLst/>
          </p:spPr>
          <p:txBody>
            <a:bodyPr/>
            <a:lstStyle/>
            <a:p>
              <a:endParaRPr lang="en-US"/>
            </a:p>
          </p:txBody>
        </p:sp>
        <p:sp>
          <p:nvSpPr>
            <p:cNvPr id="289818" name="Line 26"/>
            <p:cNvSpPr>
              <a:spLocks noChangeShapeType="1"/>
            </p:cNvSpPr>
            <p:nvPr/>
          </p:nvSpPr>
          <p:spPr bwMode="auto">
            <a:xfrm flipV="1">
              <a:off x="1524" y="3119"/>
              <a:ext cx="210" cy="436"/>
            </a:xfrm>
            <a:prstGeom prst="line">
              <a:avLst/>
            </a:prstGeom>
            <a:noFill/>
            <a:ln w="9525">
              <a:solidFill>
                <a:schemeClr val="tx1"/>
              </a:solidFill>
              <a:round/>
              <a:headEnd/>
              <a:tailEnd type="triangle" w="med" len="med"/>
            </a:ln>
            <a:effectLst/>
          </p:spPr>
          <p:txBody>
            <a:bodyPr/>
            <a:lstStyle/>
            <a:p>
              <a:endParaRPr lang="en-US"/>
            </a:p>
          </p:txBody>
        </p:sp>
      </p:grpSp>
    </p:spTree>
    <p:extLst>
      <p:ext uri="{BB962C8B-B14F-4D97-AF65-F5344CB8AC3E}">
        <p14:creationId xmlns:p14="http://schemas.microsoft.com/office/powerpoint/2010/main" val="421409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1"/>
          <p:cNvPicPr>
            <a:picLocks noChangeAspect="1" noChangeArrowheads="1"/>
          </p:cNvPicPr>
          <p:nvPr/>
        </p:nvPicPr>
        <p:blipFill>
          <a:blip r:embed="rId3" cstate="print"/>
          <a:srcRect/>
          <a:stretch>
            <a:fillRect/>
          </a:stretch>
        </p:blipFill>
        <p:spPr bwMode="auto">
          <a:xfrm>
            <a:off x="0" y="49213"/>
            <a:ext cx="12192000" cy="6242050"/>
          </a:xfrm>
          <a:prstGeom prst="rect">
            <a:avLst/>
          </a:prstGeom>
          <a:noFill/>
          <a:ln w="9525">
            <a:noFill/>
            <a:round/>
            <a:headEnd/>
            <a:tailEnd/>
          </a:ln>
        </p:spPr>
      </p:pic>
      <p:sp>
        <p:nvSpPr>
          <p:cNvPr id="3" name="TextBox 2"/>
          <p:cNvSpPr txBox="1"/>
          <p:nvPr/>
        </p:nvSpPr>
        <p:spPr>
          <a:xfrm>
            <a:off x="198120" y="6233160"/>
            <a:ext cx="2439642" cy="461665"/>
          </a:xfrm>
          <a:prstGeom prst="rect">
            <a:avLst/>
          </a:prstGeom>
          <a:noFill/>
        </p:spPr>
        <p:txBody>
          <a:bodyPr wrap="none" rtlCol="0">
            <a:spAutoFit/>
          </a:bodyPr>
          <a:lstStyle/>
          <a:p>
            <a:r>
              <a:rPr lang="en-US" sz="2400" b="1" dirty="0" err="1" smtClean="0"/>
              <a:t>Kuhl</a:t>
            </a:r>
            <a:r>
              <a:rPr lang="en-US" sz="2400" b="1" dirty="0" smtClean="0"/>
              <a:t>, P. 2004:840.</a:t>
            </a:r>
            <a:endParaRPr lang="en-US" sz="2400" b="1" dirty="0"/>
          </a:p>
        </p:txBody>
      </p:sp>
    </p:spTree>
    <p:extLst>
      <p:ext uri="{BB962C8B-B14F-4D97-AF65-F5344CB8AC3E}">
        <p14:creationId xmlns:p14="http://schemas.microsoft.com/office/powerpoint/2010/main" val="8660608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2" y="332656"/>
            <a:ext cx="12240682" cy="827088"/>
          </a:xfrm>
        </p:spPr>
        <p:txBody>
          <a:bodyPr>
            <a:noAutofit/>
          </a:bodyPr>
          <a:lstStyle/>
          <a:p>
            <a:r>
              <a:rPr lang="en-US" sz="2800" dirty="0" smtClean="0"/>
              <a:t/>
            </a:r>
            <a:br>
              <a:rPr lang="en-US" sz="2800" dirty="0" smtClean="0"/>
            </a:br>
            <a:r>
              <a:rPr lang="en-US" sz="2400" dirty="0" smtClean="0"/>
              <a:t> </a:t>
            </a:r>
            <a:r>
              <a:rPr lang="en-US" sz="2400" dirty="0" err="1" smtClean="0"/>
              <a:t>Kuhl</a:t>
            </a:r>
            <a:r>
              <a:rPr lang="en-US" sz="2400" dirty="0" smtClean="0"/>
              <a:t>, Patricia K., Rey R. </a:t>
            </a:r>
            <a:r>
              <a:rPr lang="en-US" sz="2400" dirty="0" err="1" smtClean="0"/>
              <a:t>Ramírez</a:t>
            </a:r>
            <a:r>
              <a:rPr lang="en-US" sz="2400" dirty="0" smtClean="0"/>
              <a:t>, Alexis </a:t>
            </a:r>
            <a:r>
              <a:rPr lang="en-US" sz="2400" dirty="0" err="1" smtClean="0"/>
              <a:t>Bosseler</a:t>
            </a:r>
            <a:r>
              <a:rPr lang="en-US" sz="2400" dirty="0" smtClean="0"/>
              <a:t>, Jo-Fu Lotus Lin &amp; Toshiaki </a:t>
            </a:r>
            <a:r>
              <a:rPr lang="en-US" sz="2400" dirty="0" err="1" smtClean="0"/>
              <a:t>Imada</a:t>
            </a:r>
            <a:r>
              <a:rPr lang="en-US" sz="2400" dirty="0" smtClean="0"/>
              <a:t>. </a:t>
            </a:r>
            <a:br>
              <a:rPr lang="en-US" sz="2400" dirty="0" smtClean="0"/>
            </a:br>
            <a:r>
              <a:rPr lang="en-US" sz="2400" dirty="0" smtClean="0"/>
              <a:t>2014. Infants’ brain responses to speech suggest Analysis by Synthesis. </a:t>
            </a:r>
            <a:r>
              <a:rPr lang="en-US" sz="2400" i="1" u="sng" dirty="0" smtClean="0"/>
              <a:t>PNAS</a:t>
            </a:r>
            <a:r>
              <a:rPr lang="en-US" sz="2400" dirty="0" smtClean="0"/>
              <a:t>.</a:t>
            </a:r>
            <a:br>
              <a:rPr lang="en-US" sz="2400" dirty="0" smtClean="0"/>
            </a:br>
            <a:endParaRPr lang="en-US" sz="2800" dirty="0"/>
          </a:p>
        </p:txBody>
      </p:sp>
      <p:sp>
        <p:nvSpPr>
          <p:cNvPr id="4" name="Slide Number Placeholder 3"/>
          <p:cNvSpPr>
            <a:spLocks noGrp="1"/>
          </p:cNvSpPr>
          <p:nvPr>
            <p:ph type="sldNum" sz="quarter" idx="12"/>
          </p:nvPr>
        </p:nvSpPr>
        <p:spPr/>
        <p:txBody>
          <a:bodyPr/>
          <a:lstStyle/>
          <a:p>
            <a:fld id="{B837556C-8711-4915-9F2D-0AB41185FDC3}" type="slidenum">
              <a:rPr lang="en-US" smtClean="0"/>
              <a:pPr/>
              <a:t>49</a:t>
            </a:fld>
            <a:endParaRPr lang="en-US"/>
          </a:p>
        </p:txBody>
      </p:sp>
      <p:sp>
        <p:nvSpPr>
          <p:cNvPr id="5" name="Rectangle 4"/>
          <p:cNvSpPr/>
          <p:nvPr/>
        </p:nvSpPr>
        <p:spPr>
          <a:xfrm>
            <a:off x="117939" y="1152862"/>
            <a:ext cx="6930561" cy="5632311"/>
          </a:xfrm>
          <a:prstGeom prst="rect">
            <a:avLst/>
          </a:prstGeom>
        </p:spPr>
        <p:txBody>
          <a:bodyPr wrap="square">
            <a:spAutoFit/>
          </a:bodyPr>
          <a:lstStyle/>
          <a:p>
            <a:r>
              <a:rPr lang="en-US" sz="3600" dirty="0" smtClean="0"/>
              <a:t>“We show that 7-mo-old infants activate</a:t>
            </a:r>
            <a:r>
              <a:rPr lang="zh-CN" altLang="en-US" sz="3600" dirty="0" smtClean="0"/>
              <a:t> </a:t>
            </a:r>
            <a:r>
              <a:rPr lang="en-US" sz="3600" dirty="0" smtClean="0">
                <a:solidFill>
                  <a:srgbClr val="FF0000"/>
                </a:solidFill>
              </a:rPr>
              <a:t>auditory</a:t>
            </a:r>
            <a:r>
              <a:rPr lang="en-US" sz="3600" dirty="0" smtClean="0"/>
              <a:t> and </a:t>
            </a:r>
            <a:r>
              <a:rPr lang="en-US" sz="3600" dirty="0" smtClean="0">
                <a:solidFill>
                  <a:srgbClr val="FF0000"/>
                </a:solidFill>
              </a:rPr>
              <a:t>motor</a:t>
            </a:r>
            <a:r>
              <a:rPr lang="en-US" sz="3600" dirty="0" smtClean="0"/>
              <a:t> brain areas similarly for native and nonnative sounds;  </a:t>
            </a:r>
          </a:p>
          <a:p>
            <a:r>
              <a:rPr lang="en-US" sz="3600" dirty="0" smtClean="0"/>
              <a:t>by 11–12 mo, greater activation in </a:t>
            </a:r>
            <a:r>
              <a:rPr lang="en-US" sz="3600" dirty="0" smtClean="0">
                <a:solidFill>
                  <a:srgbClr val="FF0000"/>
                </a:solidFill>
              </a:rPr>
              <a:t>auditory</a:t>
            </a:r>
            <a:r>
              <a:rPr lang="en-US" sz="3600" dirty="0" smtClean="0"/>
              <a:t> brain areas occurs for native sounds, whereas greater activation in </a:t>
            </a:r>
            <a:r>
              <a:rPr lang="en-US" sz="3600" dirty="0" smtClean="0">
                <a:solidFill>
                  <a:srgbClr val="FF0000"/>
                </a:solidFill>
              </a:rPr>
              <a:t>motor</a:t>
            </a:r>
            <a:r>
              <a:rPr lang="en-US" sz="3600" dirty="0" smtClean="0"/>
              <a:t> brain areas occurs for nonnative sounds, matching the adult pattern.”</a:t>
            </a:r>
            <a:endParaRPr lang="en-US" sz="3600" dirty="0"/>
          </a:p>
        </p:txBody>
      </p:sp>
      <p:sp>
        <p:nvSpPr>
          <p:cNvPr id="6" name="TextBox 5"/>
          <p:cNvSpPr txBox="1"/>
          <p:nvPr/>
        </p:nvSpPr>
        <p:spPr>
          <a:xfrm>
            <a:off x="7188201" y="1231900"/>
            <a:ext cx="4851399" cy="5447645"/>
          </a:xfrm>
          <a:prstGeom prst="rect">
            <a:avLst/>
          </a:prstGeom>
          <a:noFill/>
        </p:spPr>
        <p:txBody>
          <a:bodyPr wrap="square" rtlCol="0">
            <a:spAutoFit/>
          </a:bodyPr>
          <a:lstStyle/>
          <a:p>
            <a:r>
              <a:rPr lang="en-US" altLang="zh-CN" sz="3600" b="1" dirty="0" smtClean="0">
                <a:solidFill>
                  <a:srgbClr val="FF0000"/>
                </a:solidFill>
              </a:rPr>
              <a:t>7</a:t>
            </a:r>
            <a:r>
              <a:rPr lang="zh-CN" altLang="en-US" sz="3600" b="1" dirty="0" smtClean="0">
                <a:solidFill>
                  <a:srgbClr val="FF0000"/>
                </a:solidFill>
              </a:rPr>
              <a:t>個月的嬰兒不會辨別母語和外語的聲音。聽覺腦區和運動腦區的反應相似。</a:t>
            </a:r>
            <a:endParaRPr lang="en-US" sz="3600" b="1" dirty="0" smtClean="0">
              <a:solidFill>
                <a:srgbClr val="FF0000"/>
              </a:solidFill>
            </a:endParaRPr>
          </a:p>
          <a:p>
            <a:endParaRPr lang="en-US" altLang="zh-CN" sz="2400" b="1" dirty="0" smtClean="0">
              <a:solidFill>
                <a:srgbClr val="FF0000"/>
              </a:solidFill>
            </a:endParaRPr>
          </a:p>
          <a:p>
            <a:r>
              <a:rPr lang="zh-CN" altLang="en-US" sz="3600" b="1" dirty="0" smtClean="0">
                <a:solidFill>
                  <a:srgbClr val="FF0000"/>
                </a:solidFill>
              </a:rPr>
              <a:t>而</a:t>
            </a:r>
            <a:r>
              <a:rPr lang="en-US" altLang="zh-CN" sz="3600" b="1" dirty="0" smtClean="0">
                <a:solidFill>
                  <a:srgbClr val="FF0000"/>
                </a:solidFill>
              </a:rPr>
              <a:t>11-12</a:t>
            </a:r>
            <a:r>
              <a:rPr lang="zh-CN" altLang="en-US" sz="3600" b="1" dirty="0" smtClean="0">
                <a:solidFill>
                  <a:srgbClr val="FF0000"/>
                </a:solidFill>
              </a:rPr>
              <a:t>個月的嬰兒聽母語時聽覺腦區的反應比較強，聽外語時運動腦區反應比較強。基本和成人的反應相同。</a:t>
            </a:r>
            <a:endParaRPr lang="en-US" sz="3600" b="1" dirty="0">
              <a:solidFill>
                <a:srgbClr val="FF0000"/>
              </a:solidFill>
            </a:endParaRPr>
          </a:p>
        </p:txBody>
      </p:sp>
    </p:spTree>
    <p:extLst>
      <p:ext uri="{BB962C8B-B14F-4D97-AF65-F5344CB8AC3E}">
        <p14:creationId xmlns:p14="http://schemas.microsoft.com/office/powerpoint/2010/main" val="1119530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4054763" y="965026"/>
            <a:ext cx="8203041" cy="5848350"/>
          </a:xfrm>
          <a:prstGeom prst="rect">
            <a:avLst/>
          </a:prstGeom>
          <a:noFill/>
          <a:ln w="9525">
            <a:noFill/>
            <a:miter lim="800000"/>
            <a:headEnd/>
            <a:tailEnd/>
          </a:ln>
        </p:spPr>
      </p:pic>
      <p:pic>
        <p:nvPicPr>
          <p:cNvPr id="231426" name="Picture 1"/>
          <p:cNvPicPr>
            <a:picLocks noChangeAspect="1" noChangeArrowheads="1"/>
          </p:cNvPicPr>
          <p:nvPr/>
        </p:nvPicPr>
        <p:blipFill>
          <a:blip r:embed="rId4" cstate="print"/>
          <a:srcRect/>
          <a:stretch>
            <a:fillRect/>
          </a:stretch>
        </p:blipFill>
        <p:spPr bwMode="auto">
          <a:xfrm>
            <a:off x="190491" y="100014"/>
            <a:ext cx="4113654" cy="5765077"/>
          </a:xfrm>
          <a:prstGeom prst="rect">
            <a:avLst/>
          </a:prstGeom>
          <a:noFill/>
          <a:ln w="9525">
            <a:noFill/>
            <a:round/>
            <a:headEnd/>
            <a:tailEnd/>
          </a:ln>
        </p:spPr>
      </p:pic>
      <p:sp>
        <p:nvSpPr>
          <p:cNvPr id="231427" name="Rectangle 2"/>
          <p:cNvSpPr>
            <a:spLocks noChangeArrowheads="1"/>
          </p:cNvSpPr>
          <p:nvPr/>
        </p:nvSpPr>
        <p:spPr bwMode="auto">
          <a:xfrm>
            <a:off x="291810" y="6146803"/>
            <a:ext cx="2885501" cy="402291"/>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err="1">
                <a:solidFill>
                  <a:srgbClr val="623908"/>
                </a:solidFill>
                <a:latin typeface="Times New Roman" pitchFamily="18" charset="0"/>
                <a:ea typeface="SimSun" pitchFamily="2" charset="-122"/>
              </a:rPr>
              <a:t>S.B.Carroll</a:t>
            </a:r>
            <a:r>
              <a:rPr lang="en-US" sz="2000" dirty="0">
                <a:solidFill>
                  <a:srgbClr val="623908"/>
                </a:solidFill>
                <a:latin typeface="Times New Roman" pitchFamily="18" charset="0"/>
                <a:ea typeface="SimSun" pitchFamily="2" charset="-122"/>
              </a:rPr>
              <a:t>. </a:t>
            </a:r>
            <a:r>
              <a:rPr lang="en-US" sz="2000" i="1" u="sng" dirty="0" smtClean="0">
                <a:solidFill>
                  <a:srgbClr val="623908"/>
                </a:solidFill>
                <a:latin typeface="Times New Roman" pitchFamily="18" charset="0"/>
                <a:ea typeface="SimSun" pitchFamily="2" charset="-122"/>
              </a:rPr>
              <a:t>Nature</a:t>
            </a:r>
            <a:r>
              <a:rPr lang="en-US" sz="2000" i="1" dirty="0" smtClean="0">
                <a:solidFill>
                  <a:srgbClr val="623908"/>
                </a:solidFill>
                <a:latin typeface="Times New Roman" pitchFamily="18" charset="0"/>
                <a:ea typeface="SimSun" pitchFamily="2" charset="-122"/>
              </a:rPr>
              <a:t>. </a:t>
            </a:r>
            <a:r>
              <a:rPr lang="en-US" sz="2000" i="1" dirty="0">
                <a:solidFill>
                  <a:srgbClr val="623908"/>
                </a:solidFill>
                <a:latin typeface="Times New Roman" pitchFamily="18" charset="0"/>
                <a:ea typeface="SimSun" pitchFamily="2" charset="-122"/>
              </a:rPr>
              <a:t>2003.</a:t>
            </a:r>
          </a:p>
        </p:txBody>
      </p:sp>
      <p:sp>
        <p:nvSpPr>
          <p:cNvPr id="5" name="TextBox 3"/>
          <p:cNvSpPr txBox="1">
            <a:spLocks noChangeArrowheads="1"/>
          </p:cNvSpPr>
          <p:nvPr/>
        </p:nvSpPr>
        <p:spPr bwMode="auto">
          <a:xfrm>
            <a:off x="4999346" y="1224396"/>
            <a:ext cx="5218080" cy="1200329"/>
          </a:xfrm>
          <a:prstGeom prst="rect">
            <a:avLst/>
          </a:prstGeom>
          <a:noFill/>
          <a:ln w="9525">
            <a:noFill/>
            <a:miter lim="800000"/>
            <a:headEnd/>
            <a:tailEnd/>
          </a:ln>
        </p:spPr>
        <p:txBody>
          <a:bodyPr wrap="square">
            <a:spAutoFit/>
          </a:bodyPr>
          <a:lstStyle/>
          <a:p>
            <a:r>
              <a:rPr lang="en-US" sz="2400" dirty="0"/>
              <a:t>Genetic basis of human brain evolution.</a:t>
            </a:r>
          </a:p>
          <a:p>
            <a:r>
              <a:rPr lang="en-US" sz="2400" dirty="0" err="1"/>
              <a:t>Vallander</a:t>
            </a:r>
            <a:r>
              <a:rPr lang="en-US" sz="2400" dirty="0"/>
              <a:t>, Eric, et al.  2008.</a:t>
            </a:r>
          </a:p>
          <a:p>
            <a:r>
              <a:rPr lang="en-US" sz="2400" i="1" u="sng" dirty="0"/>
              <a:t>Trends in Neuroscience</a:t>
            </a:r>
            <a:r>
              <a:rPr lang="en-US" sz="2400" dirty="0"/>
              <a:t>.</a:t>
            </a:r>
          </a:p>
        </p:txBody>
      </p:sp>
    </p:spTree>
    <p:extLst>
      <p:ext uri="{BB962C8B-B14F-4D97-AF65-F5344CB8AC3E}">
        <p14:creationId xmlns:p14="http://schemas.microsoft.com/office/powerpoint/2010/main" val="25603832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31ABE7-1230-4C82-9036-0C1C2FC3E834}" type="slidenum">
              <a:rPr lang="en-US" smtClean="0"/>
              <a:pPr/>
              <a:t>50</a:t>
            </a:fld>
            <a:endParaRPr lang="en-US"/>
          </a:p>
        </p:txBody>
      </p:sp>
      <p:pic>
        <p:nvPicPr>
          <p:cNvPr id="697346" name="Picture 2"/>
          <p:cNvPicPr>
            <a:picLocks noChangeAspect="1" noChangeArrowheads="1"/>
          </p:cNvPicPr>
          <p:nvPr/>
        </p:nvPicPr>
        <p:blipFill>
          <a:blip r:embed="rId3" cstate="print"/>
          <a:srcRect/>
          <a:stretch>
            <a:fillRect/>
          </a:stretch>
        </p:blipFill>
        <p:spPr bwMode="auto">
          <a:xfrm>
            <a:off x="1487488" y="908720"/>
            <a:ext cx="9180512" cy="3485356"/>
          </a:xfrm>
          <a:prstGeom prst="rect">
            <a:avLst/>
          </a:prstGeom>
          <a:noFill/>
          <a:ln w="9525">
            <a:noFill/>
            <a:miter lim="800000"/>
            <a:headEnd/>
            <a:tailEnd/>
          </a:ln>
        </p:spPr>
      </p:pic>
      <p:sp>
        <p:nvSpPr>
          <p:cNvPr id="4" name="Rectangle 3"/>
          <p:cNvSpPr/>
          <p:nvPr/>
        </p:nvSpPr>
        <p:spPr>
          <a:xfrm>
            <a:off x="1559496" y="188641"/>
            <a:ext cx="4572000" cy="954107"/>
          </a:xfrm>
          <a:prstGeom prst="rect">
            <a:avLst/>
          </a:prstGeom>
        </p:spPr>
        <p:txBody>
          <a:bodyPr>
            <a:spAutoFit/>
          </a:bodyPr>
          <a:lstStyle/>
          <a:p>
            <a:r>
              <a:rPr lang="en-US" sz="2800" dirty="0" err="1"/>
              <a:t>Friederici</a:t>
            </a:r>
            <a:r>
              <a:rPr lang="en-US" sz="2800" dirty="0"/>
              <a:t>, A.D.  2011:13</a:t>
            </a:r>
            <a:r>
              <a:rPr lang="en-US" altLang="zh-CN" sz="2800" dirty="0"/>
              <a:t>71</a:t>
            </a:r>
            <a:r>
              <a:rPr lang="en-US" sz="2800" dirty="0"/>
              <a:t>.</a:t>
            </a:r>
          </a:p>
          <a:p>
            <a:endParaRPr lang="en-US" sz="2800" dirty="0"/>
          </a:p>
        </p:txBody>
      </p:sp>
      <p:sp>
        <p:nvSpPr>
          <p:cNvPr id="5" name="Rectangle 4"/>
          <p:cNvSpPr/>
          <p:nvPr/>
        </p:nvSpPr>
        <p:spPr>
          <a:xfrm>
            <a:off x="1775520" y="4946392"/>
            <a:ext cx="9145016" cy="1938992"/>
          </a:xfrm>
          <a:prstGeom prst="rect">
            <a:avLst/>
          </a:prstGeom>
        </p:spPr>
        <p:txBody>
          <a:bodyPr wrap="square">
            <a:spAutoFit/>
          </a:bodyPr>
          <a:lstStyle/>
          <a:p>
            <a:r>
              <a:rPr lang="de-DE" sz="2000" dirty="0"/>
              <a:t>Low		</a:t>
            </a:r>
            <a:r>
              <a:rPr lang="de-DE" sz="2000" i="1" dirty="0"/>
              <a:t>Heute hat der Opa dem Jungen den Lutscher geschenkt.</a:t>
            </a:r>
          </a:p>
          <a:p>
            <a:endParaRPr lang="de-DE" sz="2000" i="1" dirty="0"/>
          </a:p>
          <a:p>
            <a:r>
              <a:rPr lang="de-DE" sz="2000" dirty="0"/>
              <a:t>Medium		</a:t>
            </a:r>
            <a:r>
              <a:rPr lang="de-DE" sz="2000" i="1" dirty="0"/>
              <a:t>Heute hat </a:t>
            </a:r>
            <a:r>
              <a:rPr lang="de-DE" sz="2000" b="1" i="1" dirty="0">
                <a:solidFill>
                  <a:srgbClr val="FF0000"/>
                </a:solidFill>
              </a:rPr>
              <a:t>dem Jungen</a:t>
            </a:r>
            <a:r>
              <a:rPr lang="de-DE" sz="2000" i="1" dirty="0"/>
              <a:t> der Opa den Lutscher geschenkt.</a:t>
            </a:r>
          </a:p>
          <a:p>
            <a:endParaRPr lang="de-DE" sz="2000" i="1" dirty="0"/>
          </a:p>
          <a:p>
            <a:r>
              <a:rPr lang="de-DE" sz="2000" dirty="0"/>
              <a:t>High		</a:t>
            </a:r>
            <a:r>
              <a:rPr lang="de-DE" sz="2000" i="1" dirty="0"/>
              <a:t>Heute hat </a:t>
            </a:r>
            <a:r>
              <a:rPr lang="de-DE" sz="2000" b="1" i="1" dirty="0">
                <a:solidFill>
                  <a:srgbClr val="FF0000"/>
                </a:solidFill>
              </a:rPr>
              <a:t>dem Jungen den Lutscher </a:t>
            </a:r>
            <a:r>
              <a:rPr lang="de-DE" sz="2000" i="1" dirty="0"/>
              <a:t>der Opa</a:t>
            </a:r>
            <a:r>
              <a:rPr lang="zh-CN" altLang="en-US" sz="2000" i="1" dirty="0"/>
              <a:t> </a:t>
            </a:r>
            <a:r>
              <a:rPr lang="en-US" sz="2000" i="1" dirty="0" err="1"/>
              <a:t>geschenkt</a:t>
            </a:r>
            <a:r>
              <a:rPr lang="en-US" sz="2000" i="1" dirty="0"/>
              <a:t>.</a:t>
            </a:r>
            <a:endParaRPr lang="de-DE" sz="2000" i="1" dirty="0"/>
          </a:p>
          <a:p>
            <a:endParaRPr lang="en-US" sz="2000" dirty="0"/>
          </a:p>
        </p:txBody>
      </p:sp>
    </p:spTree>
    <p:extLst>
      <p:ext uri="{BB962C8B-B14F-4D97-AF65-F5344CB8AC3E}">
        <p14:creationId xmlns:p14="http://schemas.microsoft.com/office/powerpoint/2010/main" val="33863731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1365" y="3826048"/>
            <a:ext cx="3959374" cy="827088"/>
          </a:xfrm>
        </p:spPr>
        <p:txBody>
          <a:bodyPr>
            <a:normAutofit fontScale="90000"/>
          </a:bodyPr>
          <a:lstStyle/>
          <a:p>
            <a:r>
              <a:rPr lang="en-US" sz="3200" dirty="0" err="1"/>
              <a:t>Ingalhalikar</a:t>
            </a:r>
            <a:r>
              <a:rPr lang="en-US" sz="3200" dirty="0"/>
              <a:t>, et al. </a:t>
            </a:r>
            <a:r>
              <a:rPr lang="en-US" sz="2800" dirty="0"/>
              <a:t>2013</a:t>
            </a:r>
            <a:r>
              <a:rPr lang="en-US" sz="3200" dirty="0"/>
              <a:t>. </a:t>
            </a:r>
            <a:br>
              <a:rPr lang="en-US" sz="3200" dirty="0"/>
            </a:br>
            <a:r>
              <a:rPr lang="en-US" sz="3200" dirty="0"/>
              <a:t>Sex differences in the structural </a:t>
            </a:r>
            <a:r>
              <a:rPr lang="en-US" sz="3200" dirty="0" err="1"/>
              <a:t>connectome</a:t>
            </a:r>
            <a:r>
              <a:rPr lang="en-US" sz="3200" dirty="0"/>
              <a:t> of the human brain. </a:t>
            </a:r>
            <a:br>
              <a:rPr lang="en-US" sz="3200" dirty="0"/>
            </a:br>
            <a:r>
              <a:rPr lang="en-US" sz="2800" dirty="0"/>
              <a:t/>
            </a:r>
            <a:br>
              <a:rPr lang="en-US" sz="2800" dirty="0"/>
            </a:br>
            <a:r>
              <a:rPr lang="en-US" sz="2000" i="1" u="sng" dirty="0"/>
              <a:t>PNAS</a:t>
            </a:r>
            <a:r>
              <a:rPr lang="en-US" sz="2000" i="1" dirty="0"/>
              <a:t>1316909110</a:t>
            </a:r>
            <a:r>
              <a:rPr lang="en-US" sz="2400" i="1" dirty="0"/>
              <a:t>.Fig.2A.</a:t>
            </a:r>
            <a:r>
              <a:rPr lang="en-US" sz="3200" dirty="0"/>
              <a:t/>
            </a:r>
            <a:br>
              <a:rPr lang="en-US" sz="3200" dirty="0"/>
            </a:br>
            <a:endParaRPr lang="en-US" sz="3200" dirty="0"/>
          </a:p>
        </p:txBody>
      </p:sp>
      <p:sp>
        <p:nvSpPr>
          <p:cNvPr id="5" name="Slide Number Placeholder 4"/>
          <p:cNvSpPr>
            <a:spLocks noGrp="1"/>
          </p:cNvSpPr>
          <p:nvPr>
            <p:ph type="sldNum" sz="quarter" idx="12"/>
          </p:nvPr>
        </p:nvSpPr>
        <p:spPr/>
        <p:txBody>
          <a:bodyPr/>
          <a:lstStyle/>
          <a:p>
            <a:fld id="{DB7724DA-DC6B-413E-80A5-D129C4AC805C}" type="slidenum">
              <a:rPr lang="en-US" smtClean="0"/>
              <a:pPr/>
              <a:t>51</a:t>
            </a:fld>
            <a:endParaRPr lang="en-US"/>
          </a:p>
        </p:txBody>
      </p:sp>
      <p:pic>
        <p:nvPicPr>
          <p:cNvPr id="637953" name="Picture 1"/>
          <p:cNvPicPr>
            <a:picLocks noChangeAspect="1" noChangeArrowheads="1"/>
          </p:cNvPicPr>
          <p:nvPr/>
        </p:nvPicPr>
        <p:blipFill>
          <a:blip r:embed="rId2" cstate="print"/>
          <a:srcRect/>
          <a:stretch>
            <a:fillRect/>
          </a:stretch>
        </p:blipFill>
        <p:spPr bwMode="auto">
          <a:xfrm>
            <a:off x="1580754" y="620688"/>
            <a:ext cx="5667375" cy="6248400"/>
          </a:xfrm>
          <a:prstGeom prst="rect">
            <a:avLst/>
          </a:prstGeom>
          <a:noFill/>
          <a:ln w="9525">
            <a:noFill/>
            <a:miter lim="800000"/>
            <a:headEnd/>
            <a:tailEnd/>
          </a:ln>
        </p:spPr>
      </p:pic>
    </p:spTree>
    <p:extLst>
      <p:ext uri="{BB962C8B-B14F-4D97-AF65-F5344CB8AC3E}">
        <p14:creationId xmlns:p14="http://schemas.microsoft.com/office/powerpoint/2010/main" val="42240405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6202312"/>
            <a:ext cx="9073008" cy="827088"/>
          </a:xfrm>
        </p:spPr>
        <p:txBody>
          <a:bodyPr>
            <a:noAutofit/>
          </a:bodyPr>
          <a:lstStyle/>
          <a:p>
            <a:pPr algn="l"/>
            <a:r>
              <a:rPr lang="en-US" sz="2000" dirty="0" err="1"/>
              <a:t>Dekaban</a:t>
            </a:r>
            <a:r>
              <a:rPr lang="en-US" sz="2000" dirty="0"/>
              <a:t>, A.S. &amp; </a:t>
            </a:r>
            <a:r>
              <a:rPr lang="en-US" sz="2000" dirty="0" err="1"/>
              <a:t>D.Sadowsky</a:t>
            </a:r>
            <a:r>
              <a:rPr lang="en-US" sz="2000" dirty="0"/>
              <a:t>. 1978. Changes in brain weights during the span of human life. </a:t>
            </a:r>
            <a:r>
              <a:rPr lang="en-US" sz="2000" i="1" u="sng" dirty="0"/>
              <a:t>Annals of Neurology</a:t>
            </a:r>
            <a:r>
              <a:rPr lang="en-US" sz="2000" dirty="0"/>
              <a:t> 4.350.</a:t>
            </a:r>
            <a:br>
              <a:rPr lang="en-US" sz="2000" dirty="0"/>
            </a:br>
            <a:endParaRPr lang="en-US" sz="2000" dirty="0"/>
          </a:p>
        </p:txBody>
      </p:sp>
      <p:pic>
        <p:nvPicPr>
          <p:cNvPr id="1026" name="Picture 2"/>
          <p:cNvPicPr>
            <a:picLocks noChangeAspect="1" noChangeArrowheads="1"/>
          </p:cNvPicPr>
          <p:nvPr/>
        </p:nvPicPr>
        <p:blipFill>
          <a:blip r:embed="rId2" cstate="print"/>
          <a:srcRect/>
          <a:stretch>
            <a:fillRect/>
          </a:stretch>
        </p:blipFill>
        <p:spPr bwMode="auto">
          <a:xfrm>
            <a:off x="1991544" y="-315416"/>
            <a:ext cx="8280920" cy="6212141"/>
          </a:xfrm>
          <a:prstGeom prst="rect">
            <a:avLst/>
          </a:prstGeom>
          <a:noFill/>
          <a:ln w="9525">
            <a:noFill/>
            <a:miter lim="800000"/>
            <a:headEnd/>
            <a:tailEnd/>
          </a:ln>
        </p:spPr>
      </p:pic>
    </p:spTree>
    <p:extLst>
      <p:ext uri="{BB962C8B-B14F-4D97-AF65-F5344CB8AC3E}">
        <p14:creationId xmlns:p14="http://schemas.microsoft.com/office/powerpoint/2010/main" val="23405294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221" y="15903"/>
            <a:ext cx="11934908" cy="6551874"/>
          </a:xfrm>
        </p:spPr>
        <p:txBody>
          <a:bodyPr>
            <a:normAutofit fontScale="92500" lnSpcReduction="20000"/>
          </a:bodyPr>
          <a:lstStyle/>
          <a:p>
            <a:pPr marL="0" indent="0">
              <a:buNone/>
            </a:pPr>
            <a:r>
              <a:rPr lang="en-US" altLang="zh-HK" dirty="0"/>
              <a:t>	</a:t>
            </a:r>
            <a:endParaRPr lang="en-US" altLang="zh-HK" dirty="0" smtClean="0"/>
          </a:p>
          <a:p>
            <a:pPr marL="0" indent="0">
              <a:buNone/>
            </a:pPr>
            <a:r>
              <a:rPr lang="en-US" altLang="zh-HK" dirty="0" smtClean="0"/>
              <a:t>Over the past decades we have made good progress toward understanding language and the brain, with help of the computer and language sciences.  However, current knowledge is unfortunately very skewed in two important ways:</a:t>
            </a:r>
          </a:p>
          <a:p>
            <a:pPr marL="0" indent="0">
              <a:buNone/>
            </a:pPr>
            <a:r>
              <a:rPr lang="en-US" altLang="zh-HK" dirty="0"/>
              <a:t>	</a:t>
            </a:r>
            <a:r>
              <a:rPr lang="en-US" altLang="zh-HK" dirty="0" smtClean="0"/>
              <a:t>(1) Research has concentrated on the young, even newborn infants, while neglecting the other end of the lifespan.  With the </a:t>
            </a:r>
            <a:r>
              <a:rPr lang="en-US" altLang="zh-HK" b="1" dirty="0" smtClean="0">
                <a:solidFill>
                  <a:srgbClr val="FF0000"/>
                </a:solidFill>
              </a:rPr>
              <a:t>world population ageing rapidly</a:t>
            </a:r>
            <a:r>
              <a:rPr lang="en-US" altLang="zh-HK" dirty="0" smtClean="0"/>
              <a:t>, especially in China, because of policies in birth control, a great deal need to be done  to understand how the brain loses it powers over the years, and to find ways of predicting dementia and Alzheimer’s Disease, and of reducing damage as early as possible.</a:t>
            </a:r>
          </a:p>
          <a:p>
            <a:pPr marL="0" indent="0">
              <a:buNone/>
            </a:pPr>
            <a:r>
              <a:rPr lang="en-US" altLang="zh-HK" dirty="0"/>
              <a:t>	</a:t>
            </a:r>
            <a:r>
              <a:rPr lang="en-US" altLang="zh-HK" dirty="0" smtClean="0"/>
              <a:t>(2) Research has concentrated on the </a:t>
            </a:r>
            <a:r>
              <a:rPr lang="en-US" altLang="zh-HK" b="1" dirty="0" smtClean="0">
                <a:solidFill>
                  <a:srgbClr val="FF0000"/>
                </a:solidFill>
              </a:rPr>
              <a:t>WEIRD</a:t>
            </a:r>
            <a:r>
              <a:rPr lang="en-US" altLang="zh-HK" dirty="0" smtClean="0"/>
              <a:t> populations of Europe and North America.  Much of the methods developed for diagnosis and findings reported is not appropriate for populations where the cultures and languages are markedly different in content and in structure.  The brain is a product of culture and language; a great deal need to be done on cognition in the </a:t>
            </a:r>
            <a:r>
              <a:rPr lang="en-US" altLang="zh-HK" b="1" dirty="0" smtClean="0">
                <a:solidFill>
                  <a:srgbClr val="FF0000"/>
                </a:solidFill>
              </a:rPr>
              <a:t>Chinese brain</a:t>
            </a:r>
            <a:r>
              <a:rPr lang="en-US" altLang="zh-HK" dirty="0" smtClean="0"/>
              <a:t>, and in designing diagnostic methods and in discovering biomarkers. </a:t>
            </a:r>
          </a:p>
          <a:p>
            <a:pPr marL="0" indent="0">
              <a:buNone/>
            </a:pPr>
            <a:endParaRPr lang="en-US" altLang="zh-HK" dirty="0"/>
          </a:p>
          <a:p>
            <a:pPr marL="0" indent="0">
              <a:buNone/>
            </a:pPr>
            <a:endParaRPr lang="en-US" altLang="zh-HK" dirty="0" smtClean="0"/>
          </a:p>
          <a:p>
            <a:pPr marL="0" indent="0">
              <a:buNone/>
            </a:pPr>
            <a:r>
              <a:rPr lang="en-US" altLang="zh-HK" dirty="0" smtClean="0"/>
              <a:t>					=================</a:t>
            </a:r>
          </a:p>
          <a:p>
            <a:pPr marL="0" indent="0">
              <a:buNone/>
            </a:pPr>
            <a:r>
              <a:rPr lang="en-US" altLang="zh-HK" dirty="0" smtClean="0"/>
              <a:t>		</a:t>
            </a:r>
            <a:r>
              <a:rPr lang="en-US" altLang="zh-HK" b="1" dirty="0" smtClean="0">
                <a:solidFill>
                  <a:srgbClr val="FF0000"/>
                </a:solidFill>
              </a:rPr>
              <a:t>WEIRD</a:t>
            </a:r>
            <a:r>
              <a:rPr lang="en-US" altLang="zh-HK" dirty="0" smtClean="0"/>
              <a:t> = </a:t>
            </a:r>
            <a:r>
              <a:rPr lang="en-US" altLang="zh-HK" b="1" dirty="0" smtClean="0">
                <a:solidFill>
                  <a:srgbClr val="FF0000"/>
                </a:solidFill>
              </a:rPr>
              <a:t>W</a:t>
            </a:r>
            <a:r>
              <a:rPr lang="en-US" altLang="zh-HK" dirty="0" smtClean="0"/>
              <a:t>estern, </a:t>
            </a:r>
            <a:r>
              <a:rPr lang="en-US" altLang="zh-HK" b="1" dirty="0" smtClean="0">
                <a:solidFill>
                  <a:srgbClr val="FF0000"/>
                </a:solidFill>
              </a:rPr>
              <a:t>E</a:t>
            </a:r>
            <a:r>
              <a:rPr lang="en-US" altLang="zh-HK" dirty="0" smtClean="0"/>
              <a:t>ducated, </a:t>
            </a:r>
            <a:r>
              <a:rPr lang="en-US" altLang="zh-HK" b="1" dirty="0" smtClean="0">
                <a:solidFill>
                  <a:srgbClr val="FF0000"/>
                </a:solidFill>
              </a:rPr>
              <a:t>I</a:t>
            </a:r>
            <a:r>
              <a:rPr lang="en-US" altLang="zh-HK" dirty="0" smtClean="0"/>
              <a:t>ndustrialized, </a:t>
            </a:r>
            <a:r>
              <a:rPr lang="en-US" altLang="zh-HK" b="1" dirty="0" smtClean="0">
                <a:solidFill>
                  <a:srgbClr val="FF0000"/>
                </a:solidFill>
              </a:rPr>
              <a:t>R</a:t>
            </a:r>
            <a:r>
              <a:rPr lang="en-US" altLang="zh-HK" dirty="0" smtClean="0"/>
              <a:t>ich, </a:t>
            </a:r>
            <a:r>
              <a:rPr lang="en-US" altLang="zh-HK" b="1" dirty="0" smtClean="0">
                <a:solidFill>
                  <a:srgbClr val="FF0000"/>
                </a:solidFill>
              </a:rPr>
              <a:t>D</a:t>
            </a:r>
            <a:r>
              <a:rPr lang="en-US" altLang="zh-HK" dirty="0" smtClean="0"/>
              <a:t>emocratic.  		</a:t>
            </a:r>
            <a:r>
              <a:rPr lang="en-US" altLang="zh-HK" dirty="0"/>
              <a:t> </a:t>
            </a:r>
            <a:r>
              <a:rPr lang="en-US" altLang="zh-HK" dirty="0" smtClean="0"/>
              <a:t>    See </a:t>
            </a:r>
            <a:r>
              <a:rPr lang="en-US" altLang="zh-HK" dirty="0" err="1"/>
              <a:t>Henrich</a:t>
            </a:r>
            <a:r>
              <a:rPr lang="en-US" altLang="zh-HK" dirty="0"/>
              <a:t>, </a:t>
            </a:r>
            <a:r>
              <a:rPr lang="en-US" altLang="zh-HK" dirty="0" smtClean="0"/>
              <a:t>J. et al. </a:t>
            </a:r>
            <a:r>
              <a:rPr lang="en-US" altLang="zh-HK" dirty="0"/>
              <a:t>2010. Most people are not WEIRD. </a:t>
            </a:r>
            <a:r>
              <a:rPr lang="en-US" altLang="zh-HK" i="1" u="sng" dirty="0"/>
              <a:t>Nature</a:t>
            </a:r>
            <a:r>
              <a:rPr lang="en-US" altLang="zh-HK" dirty="0"/>
              <a:t> 466.29.</a:t>
            </a:r>
            <a:endParaRPr lang="en-US" altLang="zh-HK" dirty="0" smtClean="0"/>
          </a:p>
          <a:p>
            <a:pPr marL="0" indent="0">
              <a:buNone/>
            </a:pPr>
            <a:endParaRPr lang="zh-HK" altLang="en-US" dirty="0"/>
          </a:p>
        </p:txBody>
      </p:sp>
    </p:spTree>
    <p:extLst>
      <p:ext uri="{BB962C8B-B14F-4D97-AF65-F5344CB8AC3E}">
        <p14:creationId xmlns:p14="http://schemas.microsoft.com/office/powerpoint/2010/main" val="4393663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698256"/>
            <a:ext cx="9144000" cy="827088"/>
          </a:xfrm>
        </p:spPr>
        <p:txBody>
          <a:bodyPr>
            <a:noAutofit/>
          </a:bodyPr>
          <a:lstStyle/>
          <a:p>
            <a:r>
              <a:rPr lang="en-US" sz="2400" dirty="0" err="1"/>
              <a:t>Walhovd</a:t>
            </a:r>
            <a:r>
              <a:rPr lang="en-US" sz="2400" dirty="0"/>
              <a:t>, Kristine B., et al. 2011. Consistent </a:t>
            </a:r>
            <a:r>
              <a:rPr lang="en-US" sz="2400" dirty="0" err="1"/>
              <a:t>neuroanatomical</a:t>
            </a:r>
            <a:r>
              <a:rPr lang="en-US" sz="2400" dirty="0"/>
              <a:t> age-related volume differences across multiple samples. </a:t>
            </a:r>
            <a:r>
              <a:rPr lang="en-US" sz="2400" i="1" u="sng" dirty="0"/>
              <a:t>Neurobiology of Aging</a:t>
            </a:r>
            <a:r>
              <a:rPr lang="en-US" sz="2400" dirty="0"/>
              <a:t> 32.916-32.</a:t>
            </a:r>
            <a:br>
              <a:rPr lang="en-US" sz="2400" dirty="0"/>
            </a:br>
            <a:endParaRPr lang="en-US" sz="2400" dirty="0"/>
          </a:p>
        </p:txBody>
      </p:sp>
      <p:pic>
        <p:nvPicPr>
          <p:cNvPr id="1026" name="Picture 2"/>
          <p:cNvPicPr>
            <a:picLocks noChangeAspect="1" noChangeArrowheads="1"/>
          </p:cNvPicPr>
          <p:nvPr/>
        </p:nvPicPr>
        <p:blipFill>
          <a:blip r:embed="rId2" cstate="print"/>
          <a:srcRect/>
          <a:stretch>
            <a:fillRect/>
          </a:stretch>
        </p:blipFill>
        <p:spPr bwMode="auto">
          <a:xfrm>
            <a:off x="1619250" y="1628800"/>
            <a:ext cx="8953500" cy="3124200"/>
          </a:xfrm>
          <a:prstGeom prst="rect">
            <a:avLst/>
          </a:prstGeom>
          <a:noFill/>
          <a:ln w="9525">
            <a:noFill/>
            <a:miter lim="800000"/>
            <a:headEnd/>
            <a:tailEnd/>
          </a:ln>
        </p:spPr>
      </p:pic>
    </p:spTree>
    <p:extLst>
      <p:ext uri="{BB962C8B-B14F-4D97-AF65-F5344CB8AC3E}">
        <p14:creationId xmlns:p14="http://schemas.microsoft.com/office/powerpoint/2010/main" val="37264513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80D206-8515-4FC4-B227-935A8347D5E2}" type="slidenum">
              <a:rPr lang="en-US" smtClean="0"/>
              <a:pPr/>
              <a:t>55</a:t>
            </a:fld>
            <a:endParaRPr lang="en-US"/>
          </a:p>
        </p:txBody>
      </p:sp>
      <p:pic>
        <p:nvPicPr>
          <p:cNvPr id="2050" name="Picture 2"/>
          <p:cNvPicPr>
            <a:picLocks noChangeAspect="1" noChangeArrowheads="1"/>
          </p:cNvPicPr>
          <p:nvPr/>
        </p:nvPicPr>
        <p:blipFill>
          <a:blip r:embed="rId2" cstate="print"/>
          <a:srcRect/>
          <a:stretch>
            <a:fillRect/>
          </a:stretch>
        </p:blipFill>
        <p:spPr bwMode="auto">
          <a:xfrm>
            <a:off x="258753" y="1268831"/>
            <a:ext cx="11933247" cy="4846360"/>
          </a:xfrm>
          <a:prstGeom prst="rect">
            <a:avLst/>
          </a:prstGeom>
          <a:noFill/>
          <a:ln w="9525">
            <a:noFill/>
            <a:miter lim="800000"/>
            <a:headEnd/>
            <a:tailEnd/>
          </a:ln>
        </p:spPr>
      </p:pic>
      <p:sp>
        <p:nvSpPr>
          <p:cNvPr id="6" name="TextBox 5"/>
          <p:cNvSpPr txBox="1"/>
          <p:nvPr/>
        </p:nvSpPr>
        <p:spPr>
          <a:xfrm>
            <a:off x="1523398" y="12009"/>
            <a:ext cx="9201558" cy="1015663"/>
          </a:xfrm>
          <a:prstGeom prst="rect">
            <a:avLst/>
          </a:prstGeom>
          <a:noFill/>
        </p:spPr>
        <p:txBody>
          <a:bodyPr wrap="none" rtlCol="0">
            <a:spAutoFit/>
          </a:bodyPr>
          <a:lstStyle/>
          <a:p>
            <a:r>
              <a:rPr lang="en-US" sz="2000" dirty="0" err="1"/>
              <a:t>Walhovd</a:t>
            </a:r>
            <a:r>
              <a:rPr lang="en-US" sz="2000" dirty="0"/>
              <a:t>, Kristine B., et al. 2011. Consistent </a:t>
            </a:r>
            <a:r>
              <a:rPr lang="en-US" sz="2000" dirty="0" err="1"/>
              <a:t>neuroanatomical</a:t>
            </a:r>
            <a:r>
              <a:rPr lang="en-US" sz="2000" dirty="0"/>
              <a:t> age-related </a:t>
            </a:r>
          </a:p>
          <a:p>
            <a:r>
              <a:rPr lang="en-US" sz="2000" dirty="0"/>
              <a:t>volume differences across multiple samples. </a:t>
            </a:r>
            <a:r>
              <a:rPr lang="en-US" sz="2000" i="1" u="sng" dirty="0"/>
              <a:t>Neurobiology of Aging</a:t>
            </a:r>
            <a:r>
              <a:rPr lang="en-US" sz="2000" dirty="0"/>
              <a:t> 32.916-32.</a:t>
            </a:r>
          </a:p>
          <a:p>
            <a:r>
              <a:rPr lang="en-US" sz="2000" dirty="0"/>
              <a:t>							N=883; f=528; m=355.</a:t>
            </a:r>
          </a:p>
        </p:txBody>
      </p:sp>
      <p:sp>
        <p:nvSpPr>
          <p:cNvPr id="5" name="Rectangle 4"/>
          <p:cNvSpPr/>
          <p:nvPr/>
        </p:nvSpPr>
        <p:spPr>
          <a:xfrm>
            <a:off x="161841" y="4227771"/>
            <a:ext cx="11587794" cy="5421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29916397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400" dirty="0" err="1"/>
              <a:t>Hedden</a:t>
            </a:r>
            <a:r>
              <a:rPr lang="en-US" sz="2400" dirty="0"/>
              <a:t>, Trey &amp; John D. E. </a:t>
            </a:r>
            <a:r>
              <a:rPr lang="en-US" sz="2400" dirty="0" err="1"/>
              <a:t>Gabrieli</a:t>
            </a:r>
            <a:r>
              <a:rPr lang="en-US" sz="2400" dirty="0"/>
              <a:t>. 2004. INSIGHTS INTO THE AGEING MIND: A VIEW FROM COGNITIVE NEUROSCIENCE. Nature Reviews Neuroscience 5.87-96.</a:t>
            </a:r>
            <a:br>
              <a:rPr lang="en-US" sz="2400" dirty="0"/>
            </a:br>
            <a:endParaRPr lang="en-US" sz="2400" dirty="0"/>
          </a:p>
        </p:txBody>
      </p:sp>
      <p:pic>
        <p:nvPicPr>
          <p:cNvPr id="2050" name="Picture 2"/>
          <p:cNvPicPr>
            <a:picLocks noChangeAspect="1" noChangeArrowheads="1"/>
          </p:cNvPicPr>
          <p:nvPr/>
        </p:nvPicPr>
        <p:blipFill>
          <a:blip r:embed="rId2" cstate="print"/>
          <a:srcRect/>
          <a:stretch>
            <a:fillRect/>
          </a:stretch>
        </p:blipFill>
        <p:spPr bwMode="auto">
          <a:xfrm>
            <a:off x="1717675" y="1419225"/>
            <a:ext cx="8756650" cy="4019550"/>
          </a:xfrm>
          <a:prstGeom prst="rect">
            <a:avLst/>
          </a:prstGeom>
          <a:noFill/>
          <a:ln w="9525">
            <a:noFill/>
            <a:miter lim="800000"/>
            <a:headEnd/>
            <a:tailEnd/>
          </a:ln>
        </p:spPr>
      </p:pic>
    </p:spTree>
    <p:extLst>
      <p:ext uri="{BB962C8B-B14F-4D97-AF65-F5344CB8AC3E}">
        <p14:creationId xmlns:p14="http://schemas.microsoft.com/office/powerpoint/2010/main" val="32534234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663700" y="1463898"/>
            <a:ext cx="8864600" cy="4197350"/>
          </a:xfrm>
          <a:prstGeom prst="rect">
            <a:avLst/>
          </a:prstGeom>
          <a:noFill/>
          <a:ln w="9525">
            <a:noFill/>
            <a:miter lim="800000"/>
            <a:headEnd/>
            <a:tailEnd/>
          </a:ln>
        </p:spPr>
      </p:pic>
      <p:sp>
        <p:nvSpPr>
          <p:cNvPr id="5" name="Rectangle 4"/>
          <p:cNvSpPr/>
          <p:nvPr/>
        </p:nvSpPr>
        <p:spPr>
          <a:xfrm>
            <a:off x="1559496" y="57398"/>
            <a:ext cx="5904656" cy="923330"/>
          </a:xfrm>
          <a:prstGeom prst="rect">
            <a:avLst/>
          </a:prstGeom>
        </p:spPr>
        <p:txBody>
          <a:bodyPr wrap="square">
            <a:spAutoFit/>
          </a:bodyPr>
          <a:lstStyle/>
          <a:p>
            <a:r>
              <a:rPr lang="en-US" dirty="0" err="1"/>
              <a:t>Hedden</a:t>
            </a:r>
            <a:r>
              <a:rPr lang="en-US" dirty="0"/>
              <a:t>, T. &amp; </a:t>
            </a:r>
            <a:r>
              <a:rPr lang="en-US" dirty="0" err="1"/>
              <a:t>J.D.E.Gabrieli</a:t>
            </a:r>
            <a:r>
              <a:rPr lang="en-US" dirty="0"/>
              <a:t>. 2004. Insights </a:t>
            </a:r>
          </a:p>
          <a:p>
            <a:r>
              <a:rPr lang="en-US" dirty="0"/>
              <a:t>into the ageing mind: a view from cognitive neuroscience. </a:t>
            </a:r>
            <a:r>
              <a:rPr lang="en-US" i="1" u="sng" dirty="0"/>
              <a:t>Nature Reviews Neuroscience</a:t>
            </a:r>
            <a:r>
              <a:rPr lang="en-US" dirty="0"/>
              <a:t> 5.87-96.</a:t>
            </a:r>
          </a:p>
        </p:txBody>
      </p:sp>
      <p:sp>
        <p:nvSpPr>
          <p:cNvPr id="4" name="TextBox 3"/>
          <p:cNvSpPr txBox="1"/>
          <p:nvPr/>
        </p:nvSpPr>
        <p:spPr>
          <a:xfrm>
            <a:off x="4261724" y="5949281"/>
            <a:ext cx="5793317" cy="646331"/>
          </a:xfrm>
          <a:prstGeom prst="rect">
            <a:avLst/>
          </a:prstGeom>
          <a:noFill/>
        </p:spPr>
        <p:txBody>
          <a:bodyPr wrap="none" rtlCol="0">
            <a:spAutoFit/>
          </a:bodyPr>
          <a:lstStyle/>
          <a:p>
            <a:r>
              <a:rPr lang="en-US" dirty="0" err="1"/>
              <a:t>Schaie</a:t>
            </a:r>
            <a:r>
              <a:rPr lang="en-US" dirty="0"/>
              <a:t>, K.W. 1996. </a:t>
            </a:r>
            <a:r>
              <a:rPr lang="en-US" i="1" dirty="0"/>
              <a:t>Intellectual Development in Adulthood: </a:t>
            </a:r>
          </a:p>
          <a:p>
            <a:r>
              <a:rPr lang="en-US" i="1" dirty="0"/>
              <a:t>The Seattle Longitudinal Study</a:t>
            </a:r>
            <a:r>
              <a:rPr lang="en-US" dirty="0"/>
              <a:t>.  Cambridge University Press.</a:t>
            </a:r>
          </a:p>
        </p:txBody>
      </p:sp>
    </p:spTree>
    <p:extLst>
      <p:ext uri="{BB962C8B-B14F-4D97-AF65-F5344CB8AC3E}">
        <p14:creationId xmlns:p14="http://schemas.microsoft.com/office/powerpoint/2010/main" val="15123600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403" y="133985"/>
            <a:ext cx="10908527" cy="4351338"/>
          </a:xfrm>
        </p:spPr>
        <p:txBody>
          <a:bodyPr>
            <a:normAutofit/>
          </a:bodyPr>
          <a:lstStyle/>
          <a:p>
            <a:pPr marL="0" indent="0">
              <a:buNone/>
            </a:pPr>
            <a:r>
              <a:rPr lang="en-US" altLang="zh-HK" dirty="0" smtClean="0"/>
              <a:t>	"</a:t>
            </a:r>
            <a:r>
              <a:rPr lang="en-US" altLang="zh-HK" dirty="0"/>
              <a:t>President Ronald Reagan completed his second term in office in 1989.  Four years later, at a party celebrating his 82nd birthday, he rose before hundred of guests and offered a toast </a:t>
            </a:r>
            <a:r>
              <a:rPr lang="en-US" altLang="zh-HK" dirty="0" smtClean="0"/>
              <a:t>to Margaret Thatcher ... </a:t>
            </a:r>
          </a:p>
          <a:p>
            <a:pPr marL="0" indent="0">
              <a:buNone/>
            </a:pPr>
            <a:r>
              <a:rPr lang="en-US" altLang="zh-HK" dirty="0" smtClean="0"/>
              <a:t>	‘We </a:t>
            </a:r>
            <a:r>
              <a:rPr lang="en-US" altLang="zh-HK" dirty="0"/>
              <a:t>all froze when he toasted her twice, at length, and in exactly </a:t>
            </a:r>
            <a:r>
              <a:rPr lang="en-US" altLang="zh-HK" dirty="0" smtClean="0"/>
              <a:t>	the </a:t>
            </a:r>
            <a:r>
              <a:rPr lang="en-US" altLang="zh-HK" dirty="0"/>
              <a:t>same words.  There was nothing we could do but give her two </a:t>
            </a:r>
            <a:r>
              <a:rPr lang="en-US" altLang="zh-HK" dirty="0" smtClean="0"/>
              <a:t>	standing </a:t>
            </a:r>
            <a:r>
              <a:rPr lang="en-US" altLang="zh-HK" dirty="0"/>
              <a:t>ovations ... while Dutch stood obliviously smiling</a:t>
            </a:r>
            <a:r>
              <a:rPr lang="en-US" altLang="zh-HK" dirty="0" smtClean="0"/>
              <a:t>.’ </a:t>
            </a:r>
          </a:p>
          <a:p>
            <a:pPr marL="0" indent="0">
              <a:buNone/>
            </a:pPr>
            <a:r>
              <a:rPr lang="en-US" altLang="zh-HK" dirty="0" smtClean="0"/>
              <a:t>A </a:t>
            </a:r>
            <a:r>
              <a:rPr lang="en-US" altLang="zh-HK" dirty="0"/>
              <a:t>year later, the former president was diagnosed with </a:t>
            </a:r>
            <a:r>
              <a:rPr lang="en-US" altLang="zh-HK" sz="3200" b="1" dirty="0">
                <a:solidFill>
                  <a:srgbClr val="FF0000"/>
                </a:solidFill>
              </a:rPr>
              <a:t>Alzheimer's disease</a:t>
            </a:r>
            <a:r>
              <a:rPr lang="en-US" altLang="zh-HK" dirty="0" smtClean="0"/>
              <a:t>.“	</a:t>
            </a:r>
            <a:r>
              <a:rPr lang="en-US" altLang="zh-HK" sz="2400" i="1" dirty="0" err="1" smtClean="0"/>
              <a:t>p.196</a:t>
            </a:r>
            <a:r>
              <a:rPr lang="en-US" altLang="zh-HK" dirty="0" smtClean="0"/>
              <a:t>.</a:t>
            </a:r>
          </a:p>
          <a:p>
            <a:pPr marL="0" indent="0">
              <a:buNone/>
            </a:pPr>
            <a:r>
              <a:rPr lang="en-US" altLang="zh-HK" i="1" dirty="0" smtClean="0"/>
              <a:t>		quote from </a:t>
            </a:r>
            <a:r>
              <a:rPr lang="en-US" altLang="zh-HK" i="1" dirty="0" err="1" smtClean="0"/>
              <a:t>Seamon</a:t>
            </a:r>
            <a:r>
              <a:rPr lang="en-US" altLang="zh-HK" i="1" dirty="0"/>
              <a:t>, </a:t>
            </a:r>
            <a:r>
              <a:rPr lang="en-US" altLang="zh-HK" i="1" dirty="0" smtClean="0"/>
              <a:t>J. </a:t>
            </a:r>
            <a:r>
              <a:rPr lang="en-US" altLang="zh-HK" i="1" dirty="0"/>
              <a:t>2015. </a:t>
            </a:r>
            <a:r>
              <a:rPr lang="en-US" altLang="zh-HK" i="1" u="sng" dirty="0"/>
              <a:t>Memory and </a:t>
            </a:r>
            <a:r>
              <a:rPr lang="en-US" altLang="zh-HK" i="1" u="sng" dirty="0" smtClean="0"/>
              <a:t>Movies.</a:t>
            </a:r>
            <a:r>
              <a:rPr lang="en-US" altLang="zh-HK" i="1" dirty="0" smtClean="0"/>
              <a:t> </a:t>
            </a:r>
            <a:r>
              <a:rPr lang="en-US" altLang="zh-HK" i="1" dirty="0"/>
              <a:t>MIT Press.</a:t>
            </a:r>
          </a:p>
          <a:p>
            <a:pPr marL="0" indent="0">
              <a:buNone/>
            </a:pPr>
            <a:endParaRPr lang="zh-HK" altLang="en-US" dirty="0"/>
          </a:p>
        </p:txBody>
      </p:sp>
      <p:sp>
        <p:nvSpPr>
          <p:cNvPr id="2" name="TextBox 1"/>
          <p:cNvSpPr txBox="1"/>
          <p:nvPr/>
        </p:nvSpPr>
        <p:spPr>
          <a:xfrm>
            <a:off x="57150" y="4732020"/>
            <a:ext cx="12058650" cy="2062103"/>
          </a:xfrm>
          <a:prstGeom prst="rect">
            <a:avLst/>
          </a:prstGeom>
          <a:noFill/>
        </p:spPr>
        <p:txBody>
          <a:bodyPr wrap="square" rtlCol="0">
            <a:spAutoFit/>
          </a:bodyPr>
          <a:lstStyle/>
          <a:p>
            <a:r>
              <a:rPr lang="en-US" altLang="zh-HK" sz="3200" dirty="0" smtClean="0"/>
              <a:t>There are many types and degrees of cognitive impairment.  Memory loss may  occur years before it is diagnosed in the clinic.  </a:t>
            </a:r>
            <a:r>
              <a:rPr lang="en-US" altLang="zh-HK" sz="3200" b="1" dirty="0" smtClean="0">
                <a:solidFill>
                  <a:srgbClr val="FF0000"/>
                </a:solidFill>
              </a:rPr>
              <a:t>Mild Cognitive Impairment</a:t>
            </a:r>
            <a:r>
              <a:rPr lang="en-US" altLang="zh-HK" sz="3200" dirty="0" smtClean="0"/>
              <a:t>, MCI, may persist for many years.  It may convert to Alzheimer’s Disease, from which there is no known cure.                         </a:t>
            </a:r>
            <a:endParaRPr lang="zh-HK" altLang="en-US" sz="3200" dirty="0"/>
          </a:p>
        </p:txBody>
      </p:sp>
    </p:spTree>
    <p:extLst>
      <p:ext uri="{BB962C8B-B14F-4D97-AF65-F5344CB8AC3E}">
        <p14:creationId xmlns:p14="http://schemas.microsoft.com/office/powerpoint/2010/main" val="8607027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133" y="1120497"/>
            <a:ext cx="6456458" cy="1325563"/>
          </a:xfrm>
        </p:spPr>
        <p:txBody>
          <a:bodyPr>
            <a:noAutofit/>
          </a:bodyPr>
          <a:lstStyle/>
          <a:p>
            <a:r>
              <a:rPr lang="en-US" altLang="zh-HK" sz="3200" dirty="0"/>
              <a:t>Professor Charles </a:t>
            </a:r>
            <a:r>
              <a:rPr lang="en-US" altLang="zh-HK" sz="3200" dirty="0" err="1"/>
              <a:t>Kuen</a:t>
            </a:r>
            <a:r>
              <a:rPr lang="en-US" altLang="zh-HK" sz="3200" dirty="0"/>
              <a:t> Kao (</a:t>
            </a:r>
            <a:r>
              <a:rPr lang="zh-HK" altLang="en-US" sz="3200" dirty="0"/>
              <a:t>高</a:t>
            </a:r>
            <a:r>
              <a:rPr lang="zh-HK" altLang="en-US" sz="3200" dirty="0" smtClean="0"/>
              <a:t>錕</a:t>
            </a:r>
            <a:r>
              <a:rPr lang="en-US" altLang="zh-HK" sz="3200" dirty="0" smtClean="0"/>
              <a:t>) was</a:t>
            </a:r>
            <a:r>
              <a:rPr lang="zh-HK" altLang="en-US" sz="3200" dirty="0" smtClean="0"/>
              <a:t> </a:t>
            </a:r>
            <a:r>
              <a:rPr lang="en-US" altLang="zh-HK" sz="3200" dirty="0" smtClean="0"/>
              <a:t>born in Shanghai in 1933. He </a:t>
            </a:r>
            <a:r>
              <a:rPr lang="en-US" altLang="zh-HK" sz="3200" dirty="0"/>
              <a:t>is the recipient of </a:t>
            </a:r>
            <a:r>
              <a:rPr lang="en-US" altLang="zh-HK" sz="3200" dirty="0" smtClean="0"/>
              <a:t>a Nobel </a:t>
            </a:r>
            <a:r>
              <a:rPr lang="en-US" altLang="zh-HK" sz="3200" dirty="0"/>
              <a:t>Prize in Physics in </a:t>
            </a:r>
            <a:r>
              <a:rPr lang="en-US" altLang="zh-HK" sz="3200" dirty="0" smtClean="0"/>
              <a:t>2009, and is </a:t>
            </a:r>
            <a:r>
              <a:rPr lang="en-US" altLang="zh-HK" sz="3200" dirty="0"/>
              <a:t>known as the “Father of </a:t>
            </a:r>
            <a:r>
              <a:rPr lang="en-US" altLang="zh-HK" sz="3200" dirty="0" err="1"/>
              <a:t>Fibre</a:t>
            </a:r>
            <a:r>
              <a:rPr lang="en-US" altLang="zh-HK" sz="3200" dirty="0"/>
              <a:t> Optics</a:t>
            </a:r>
            <a:r>
              <a:rPr lang="en-US" altLang="zh-HK" sz="3200" dirty="0" smtClean="0"/>
              <a:t>”.  </a:t>
            </a:r>
            <a:br>
              <a:rPr lang="en-US" altLang="zh-HK" sz="3200" dirty="0" smtClean="0"/>
            </a:br>
            <a:r>
              <a:rPr lang="en-US" altLang="zh-HK" sz="3200" dirty="0" smtClean="0"/>
              <a:t>He has </a:t>
            </a:r>
            <a:r>
              <a:rPr lang="en-US" altLang="zh-HK" sz="3200" b="1" dirty="0" smtClean="0">
                <a:solidFill>
                  <a:srgbClr val="FF0000"/>
                </a:solidFill>
              </a:rPr>
              <a:t>Alzheimer’s Disease</a:t>
            </a:r>
            <a:r>
              <a:rPr lang="en-US" altLang="zh-HK" sz="3200" dirty="0" smtClean="0"/>
              <a:t>, as did his father.</a:t>
            </a:r>
            <a:endParaRPr lang="zh-HK" altLang="en-US" sz="3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1125" y="3562182"/>
            <a:ext cx="4194579" cy="314593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7350" y="118635"/>
            <a:ext cx="4387795" cy="6581693"/>
          </a:xfrm>
          <a:prstGeom prst="rect">
            <a:avLst/>
          </a:prstGeom>
        </p:spPr>
      </p:pic>
    </p:spTree>
    <p:extLst>
      <p:ext uri="{BB962C8B-B14F-4D97-AF65-F5344CB8AC3E}">
        <p14:creationId xmlns:p14="http://schemas.microsoft.com/office/powerpoint/2010/main" val="15652773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7488" y="-99392"/>
            <a:ext cx="4464496" cy="6976834"/>
          </a:xfrm>
          <a:prstGeom prst="rect">
            <a:avLst/>
          </a:prstGeom>
        </p:spPr>
      </p:pic>
      <p:sp>
        <p:nvSpPr>
          <p:cNvPr id="3" name="Rectangle 2"/>
          <p:cNvSpPr/>
          <p:nvPr/>
        </p:nvSpPr>
        <p:spPr>
          <a:xfrm>
            <a:off x="5700464" y="1026602"/>
            <a:ext cx="4572000" cy="1754326"/>
          </a:xfrm>
          <a:prstGeom prst="rect">
            <a:avLst/>
          </a:prstGeom>
        </p:spPr>
        <p:txBody>
          <a:bodyPr>
            <a:spAutoFit/>
          </a:bodyPr>
          <a:lstStyle/>
          <a:p>
            <a:pPr algn="ctr"/>
            <a:r>
              <a:rPr lang="en-US" b="1" dirty="0"/>
              <a:t>Lieberman, D.E. 2013. </a:t>
            </a:r>
          </a:p>
          <a:p>
            <a:pPr algn="ctr"/>
            <a:r>
              <a:rPr lang="en-US" b="1" dirty="0"/>
              <a:t>Figure 13.</a:t>
            </a:r>
          </a:p>
          <a:p>
            <a:pPr algn="ctr"/>
            <a:endParaRPr lang="en-US" b="1" dirty="0"/>
          </a:p>
          <a:p>
            <a:pPr algn="ctr"/>
            <a:r>
              <a:rPr lang="en-US" b="1" i="1" u="sng" dirty="0"/>
              <a:t>The Story of the Human Body: </a:t>
            </a:r>
          </a:p>
          <a:p>
            <a:pPr algn="ctr"/>
            <a:r>
              <a:rPr lang="en-US" b="1" i="1" u="sng" dirty="0"/>
              <a:t>Evolution, health, and disease</a:t>
            </a:r>
            <a:r>
              <a:rPr lang="en-US" b="1" dirty="0"/>
              <a:t>.</a:t>
            </a:r>
          </a:p>
          <a:p>
            <a:pPr algn="ctr"/>
            <a:r>
              <a:rPr lang="en-US" b="1" dirty="0"/>
              <a:t>Pantheon.</a:t>
            </a:r>
          </a:p>
        </p:txBody>
      </p:sp>
      <p:sp>
        <p:nvSpPr>
          <p:cNvPr id="4" name="TextBox 3"/>
          <p:cNvSpPr txBox="1"/>
          <p:nvPr/>
        </p:nvSpPr>
        <p:spPr>
          <a:xfrm>
            <a:off x="6778900" y="3425744"/>
            <a:ext cx="4264309" cy="2923877"/>
          </a:xfrm>
          <a:prstGeom prst="rect">
            <a:avLst/>
          </a:prstGeom>
          <a:noFill/>
        </p:spPr>
        <p:txBody>
          <a:bodyPr wrap="none" rtlCol="0">
            <a:spAutoFit/>
          </a:bodyPr>
          <a:lstStyle/>
          <a:p>
            <a:r>
              <a:rPr lang="en-US" altLang="zh-CN" sz="2000" b="1" dirty="0" smtClean="0"/>
              <a:t>《</a:t>
            </a:r>
            <a:r>
              <a:rPr lang="zh-CN" altLang="en-US" sz="2000" b="1" dirty="0" smtClean="0"/>
              <a:t>论语</a:t>
            </a:r>
            <a:r>
              <a:rPr lang="en-US" altLang="zh-CN" sz="2000" b="1" dirty="0" smtClean="0"/>
              <a:t>》</a:t>
            </a:r>
            <a:r>
              <a:rPr lang="zh-TW" altLang="en-US" sz="2000" b="1" dirty="0" smtClean="0"/>
              <a:t>：</a:t>
            </a:r>
            <a:endParaRPr lang="en-US" altLang="zh-TW" sz="2000" b="1" dirty="0"/>
          </a:p>
          <a:p>
            <a:r>
              <a:rPr lang="zh-TW" altLang="en-US" sz="2000" b="1" dirty="0"/>
              <a:t>“吾十有五而志</a:t>
            </a:r>
            <a:r>
              <a:rPr lang="zh-TW" altLang="en-US" sz="2000" b="1" dirty="0" smtClean="0"/>
              <a:t>于</a:t>
            </a:r>
            <a:r>
              <a:rPr lang="zh-CN" altLang="en-US" sz="2000" b="1" dirty="0" smtClean="0"/>
              <a:t>学</a:t>
            </a:r>
            <a:r>
              <a:rPr lang="zh-TW" altLang="en-US" sz="2000" b="1" dirty="0" smtClean="0"/>
              <a:t>，</a:t>
            </a:r>
            <a:endParaRPr lang="en-US" altLang="zh-TW" sz="2000" b="1" dirty="0"/>
          </a:p>
          <a:p>
            <a:r>
              <a:rPr lang="zh-TW" altLang="en-US" sz="2000" b="1" dirty="0"/>
              <a:t>三十而立，</a:t>
            </a:r>
            <a:endParaRPr lang="en-US" altLang="zh-TW" sz="2000" b="1" dirty="0"/>
          </a:p>
          <a:p>
            <a:r>
              <a:rPr lang="zh-TW" altLang="en-US" sz="2000" b="1" dirty="0"/>
              <a:t>四十而不惑，</a:t>
            </a:r>
            <a:endParaRPr lang="en-US" altLang="zh-TW" sz="2000" b="1" dirty="0"/>
          </a:p>
          <a:p>
            <a:r>
              <a:rPr lang="zh-TW" altLang="en-US" sz="2000" b="1" dirty="0"/>
              <a:t>五十而知天命，</a:t>
            </a:r>
            <a:endParaRPr lang="en-US" altLang="zh-TW" sz="2000" b="1" dirty="0"/>
          </a:p>
          <a:p>
            <a:r>
              <a:rPr lang="zh-TW" altLang="en-US" sz="2000" b="1" dirty="0"/>
              <a:t>六十而</a:t>
            </a:r>
            <a:r>
              <a:rPr lang="zh-TW" altLang="en-US" sz="2000" b="1" dirty="0" smtClean="0"/>
              <a:t>耳</a:t>
            </a:r>
            <a:r>
              <a:rPr lang="zh-CN" altLang="en-US" sz="2000" b="1" dirty="0" smtClean="0"/>
              <a:t>顺</a:t>
            </a:r>
            <a:r>
              <a:rPr lang="zh-TW" altLang="en-US" sz="2000" b="1" dirty="0" smtClean="0"/>
              <a:t>，</a:t>
            </a:r>
            <a:endParaRPr lang="en-US" altLang="zh-TW" sz="2000" b="1" dirty="0"/>
          </a:p>
          <a:p>
            <a:r>
              <a:rPr lang="zh-TW" altLang="en-US" sz="2000" b="1" dirty="0"/>
              <a:t>七十</a:t>
            </a:r>
            <a:r>
              <a:rPr lang="zh-TW" altLang="en-US" sz="2000" b="1" dirty="0" smtClean="0"/>
              <a:t>而</a:t>
            </a:r>
            <a:r>
              <a:rPr lang="zh-CN" altLang="en-US" sz="2000" b="1" dirty="0" smtClean="0"/>
              <a:t>从</a:t>
            </a:r>
            <a:r>
              <a:rPr lang="zh-TW" altLang="en-US" sz="2000" b="1" dirty="0" smtClean="0"/>
              <a:t>心</a:t>
            </a:r>
            <a:r>
              <a:rPr lang="zh-TW" altLang="en-US" sz="2000" b="1" dirty="0"/>
              <a:t>所欲，不踰矩</a:t>
            </a:r>
            <a:r>
              <a:rPr lang="zh-TW" altLang="en-US" sz="2000" b="1" dirty="0" smtClean="0"/>
              <a:t>。”</a:t>
            </a:r>
            <a:endParaRPr lang="en-US" altLang="zh-TW" sz="2000" b="1" dirty="0" smtClean="0"/>
          </a:p>
          <a:p>
            <a:endParaRPr lang="en-US" altLang="zh-TW" sz="2000" b="1" dirty="0"/>
          </a:p>
          <a:p>
            <a:r>
              <a:rPr lang="zh-CN" altLang="en-US" sz="2400" b="1" dirty="0" smtClean="0">
                <a:solidFill>
                  <a:srgbClr val="FF0000"/>
                </a:solidFill>
              </a:rPr>
              <a:t>而如今百岁人瑞已越来越多！</a:t>
            </a:r>
            <a:r>
              <a:rPr lang="zh-TW" altLang="en-US" sz="2000" b="1" dirty="0" smtClean="0"/>
              <a:t> </a:t>
            </a:r>
            <a:endParaRPr lang="en-US" sz="2000" b="1" dirty="0"/>
          </a:p>
        </p:txBody>
      </p:sp>
    </p:spTree>
    <p:extLst>
      <p:ext uri="{BB962C8B-B14F-4D97-AF65-F5344CB8AC3E}">
        <p14:creationId xmlns:p14="http://schemas.microsoft.com/office/powerpoint/2010/main" val="42370807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 y="-92073"/>
            <a:ext cx="12219213" cy="1325563"/>
          </a:xfrm>
        </p:spPr>
        <p:txBody>
          <a:bodyPr>
            <a:noAutofit/>
          </a:bodyPr>
          <a:lstStyle/>
          <a:p>
            <a:r>
              <a:rPr lang="en-US" altLang="zh-HK" sz="2400" b="1" dirty="0"/>
              <a:t>Lock, </a:t>
            </a:r>
            <a:r>
              <a:rPr lang="en-US" altLang="zh-HK" sz="2400" b="1" dirty="0" smtClean="0"/>
              <a:t>M.</a:t>
            </a:r>
            <a:r>
              <a:rPr lang="en-US" altLang="zh-HK" sz="2000" dirty="0" smtClean="0"/>
              <a:t> 2013. </a:t>
            </a:r>
            <a:r>
              <a:rPr lang="en-US" altLang="zh-HK" sz="2400" b="1" u="sng" dirty="0"/>
              <a:t>The Alzheimer Conundrum: Entanglements of Dementia and </a:t>
            </a:r>
            <a:r>
              <a:rPr lang="en-US" altLang="zh-HK" sz="2400" b="1" u="sng" dirty="0" smtClean="0"/>
              <a:t>Aging</a:t>
            </a:r>
            <a:r>
              <a:rPr lang="en-US" altLang="zh-HK" sz="2000" dirty="0" smtClean="0"/>
              <a:t>.  </a:t>
            </a:r>
            <a:r>
              <a:rPr lang="en-US" altLang="zh-HK" sz="1600" dirty="0"/>
              <a:t>Princeton University Press.</a:t>
            </a:r>
            <a:r>
              <a:rPr lang="en-US" altLang="zh-HK" sz="2000" dirty="0"/>
              <a:t/>
            </a:r>
            <a:br>
              <a:rPr lang="en-US" altLang="zh-HK" sz="2000" dirty="0"/>
            </a:br>
            <a:endParaRPr lang="zh-HK" altLang="en-US" sz="2000" dirty="0"/>
          </a:p>
        </p:txBody>
      </p:sp>
      <p:sp>
        <p:nvSpPr>
          <p:cNvPr id="3" name="Content Placeholder 2"/>
          <p:cNvSpPr>
            <a:spLocks noGrp="1"/>
          </p:cNvSpPr>
          <p:nvPr>
            <p:ph idx="1"/>
          </p:nvPr>
        </p:nvSpPr>
        <p:spPr>
          <a:xfrm>
            <a:off x="212272" y="963386"/>
            <a:ext cx="11993335" cy="5682343"/>
          </a:xfrm>
        </p:spPr>
        <p:txBody>
          <a:bodyPr>
            <a:normAutofit fontScale="85000" lnSpcReduction="20000"/>
          </a:bodyPr>
          <a:lstStyle/>
          <a:p>
            <a:pPr marL="0" indent="0">
              <a:buNone/>
            </a:pPr>
            <a:r>
              <a:rPr lang="en-US" altLang="zh-HK" dirty="0" err="1" smtClean="0"/>
              <a:t>p.16</a:t>
            </a:r>
            <a:r>
              <a:rPr lang="en-US" altLang="zh-HK" dirty="0"/>
              <a:t>:  "China is beginning to come to grips with the extent of the problem that their aging society poses.  at present, the future of the elderly in China, and for their caregivers, looks exceptionally bleak.  China already has a population of elderly of around 178 million (surpassing that of the number of elderly in all the European countries put together).  It is estimated that </a:t>
            </a:r>
            <a:r>
              <a:rPr lang="en-US" altLang="zh-HK" b="1" dirty="0">
                <a:solidFill>
                  <a:srgbClr val="FF0000"/>
                </a:solidFill>
              </a:rPr>
              <a:t>by 2040 people aged 60 and older will make up about 28% of the population - in absolute numbers 397 million people </a:t>
            </a:r>
            <a:r>
              <a:rPr lang="en-US" altLang="zh-HK" dirty="0"/>
              <a:t>- by far the majority of whom have no old age security.  Worries about the impact that the growing ranks of elderly will have on the economy and on individual families have been dubbed in China as the 4-2-1 problem because, in large part as a result of the one-child policy, </a:t>
            </a:r>
            <a:r>
              <a:rPr lang="en-US" altLang="zh-HK" b="1" dirty="0">
                <a:solidFill>
                  <a:srgbClr val="FF0000"/>
                </a:solidFill>
              </a:rPr>
              <a:t>a single person in China will soon be expected to support two parents and four grandparents</a:t>
            </a:r>
            <a:r>
              <a:rPr lang="en-US" altLang="zh-HK" dirty="0"/>
              <a:t>. </a:t>
            </a:r>
            <a:r>
              <a:rPr lang="en-US" altLang="zh-HK" dirty="0" smtClean="0"/>
              <a:t>…</a:t>
            </a:r>
          </a:p>
          <a:p>
            <a:pPr marL="0" indent="0">
              <a:buNone/>
            </a:pPr>
            <a:r>
              <a:rPr lang="en-US" altLang="zh-HK" dirty="0" err="1"/>
              <a:t>p.100</a:t>
            </a:r>
            <a:r>
              <a:rPr lang="en-US" altLang="zh-HK" dirty="0"/>
              <a:t>: </a:t>
            </a:r>
            <a:r>
              <a:rPr lang="en-US" altLang="zh-HK" dirty="0" smtClean="0"/>
              <a:t>"With </a:t>
            </a:r>
            <a:r>
              <a:rPr lang="en-US" altLang="zh-HK" dirty="0"/>
              <a:t>this in mind, the National Institute on Aging and the Alzheimer's Association set up advisory meetings composed of individuals from both academia and industry, and it was decided that three working groups should be formed. ...  </a:t>
            </a:r>
            <a:r>
              <a:rPr lang="en-US" altLang="zh-HK" b="1" dirty="0">
                <a:solidFill>
                  <a:srgbClr val="FF0000"/>
                </a:solidFill>
              </a:rPr>
              <a:t>It was striking that virtually every involved expert was associated with an American university and or drug company</a:t>
            </a:r>
            <a:r>
              <a:rPr lang="en-US" altLang="zh-HK" dirty="0"/>
              <a:t>. ... Despite the dominant American presence in these newer groups, it was explicitly asserted that a balance of expertise existed in and among the three groups, and that they had international representation. ... Immediately before the final round of discussion of revisions took place in preparation for drafting the prepublication documents, </a:t>
            </a:r>
            <a:r>
              <a:rPr lang="en-US" altLang="zh-HK" b="1" dirty="0">
                <a:solidFill>
                  <a:srgbClr val="FF0000"/>
                </a:solidFill>
              </a:rPr>
              <a:t>two experts from the United Kingdom and one each from Canada, Japan, Australia, and the Netherlands were distributed among the three groups.  These researchers, together with Bruno Dubois, 7 in all, formed the international component among the more than 30 Americans</a:t>
            </a:r>
            <a:r>
              <a:rPr lang="en-US" altLang="zh-HK" dirty="0"/>
              <a:t>."</a:t>
            </a:r>
          </a:p>
          <a:p>
            <a:endParaRPr lang="zh-HK" altLang="en-US" dirty="0"/>
          </a:p>
          <a:p>
            <a:pPr marL="0" indent="0">
              <a:buNone/>
            </a:pPr>
            <a:endParaRPr lang="en-US" altLang="zh-HK" dirty="0" smtClean="0"/>
          </a:p>
          <a:p>
            <a:pPr marL="0" indent="0">
              <a:buNone/>
            </a:pPr>
            <a:endParaRPr lang="zh-HK" altLang="en-US" dirty="0"/>
          </a:p>
        </p:txBody>
      </p:sp>
    </p:spTree>
    <p:extLst>
      <p:ext uri="{BB962C8B-B14F-4D97-AF65-F5344CB8AC3E}">
        <p14:creationId xmlns:p14="http://schemas.microsoft.com/office/powerpoint/2010/main" val="23840771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578" y="13216"/>
            <a:ext cx="12062222" cy="6673334"/>
          </a:xfrm>
        </p:spPr>
        <p:txBody>
          <a:bodyPr>
            <a:normAutofit fontScale="92500" lnSpcReduction="20000"/>
          </a:bodyPr>
          <a:lstStyle/>
          <a:p>
            <a:pPr marL="0" indent="0">
              <a:buNone/>
            </a:pPr>
            <a:r>
              <a:rPr lang="en-US" altLang="zh-HK" dirty="0" smtClean="0"/>
              <a:t>	While science has made steady progress in treating most of the ailments of the body, the structure, function, and impairment of the </a:t>
            </a:r>
            <a:r>
              <a:rPr lang="en-US" altLang="zh-HK" b="1" dirty="0" smtClean="0">
                <a:solidFill>
                  <a:srgbClr val="FF0000"/>
                </a:solidFill>
              </a:rPr>
              <a:t>brain</a:t>
            </a:r>
            <a:r>
              <a:rPr lang="en-US" altLang="zh-HK" dirty="0" smtClean="0"/>
              <a:t> have remained </a:t>
            </a:r>
            <a:r>
              <a:rPr lang="en-US" altLang="zh-HK" dirty="0"/>
              <a:t>largely  </a:t>
            </a:r>
            <a:r>
              <a:rPr lang="en-US" altLang="zh-HK" dirty="0" smtClean="0"/>
              <a:t>unknown until the 20</a:t>
            </a:r>
            <a:r>
              <a:rPr lang="en-US" altLang="zh-HK" baseline="30000" dirty="0" smtClean="0"/>
              <a:t>th</a:t>
            </a:r>
            <a:r>
              <a:rPr lang="en-US" altLang="zh-HK" dirty="0" smtClean="0"/>
              <a:t> century.  </a:t>
            </a:r>
            <a:r>
              <a:rPr lang="en-US" altLang="zh-HK" dirty="0"/>
              <a:t>O</a:t>
            </a:r>
            <a:r>
              <a:rPr lang="en-US" altLang="zh-HK" dirty="0" smtClean="0"/>
              <a:t>n analogy with the brain, and using its terminology, computer scientists have been developing various models of artificial </a:t>
            </a:r>
            <a:r>
              <a:rPr lang="en-US" altLang="zh-HK" b="1" dirty="0" smtClean="0">
                <a:solidFill>
                  <a:srgbClr val="FF0000"/>
                </a:solidFill>
              </a:rPr>
              <a:t>neural nets</a:t>
            </a:r>
            <a:r>
              <a:rPr lang="en-US" altLang="zh-HK" dirty="0" smtClean="0"/>
              <a:t>, the latest version being Deep Neural Nets, based on recent findings by Geoffrey Hinton (2006).  Earlier, Hinton experimented with computer simulations of dyslexia and other brain disorders (1991, 1993).  Perhaps now, in light of the remarkable breakthroughs made over these twenty years, in both computer science and neuroscience, the time is ripe for further experiments on </a:t>
            </a:r>
            <a:r>
              <a:rPr lang="en-US" altLang="zh-HK" b="1" dirty="0" smtClean="0">
                <a:solidFill>
                  <a:srgbClr val="FF0000"/>
                </a:solidFill>
              </a:rPr>
              <a:t>parallel investigations of artificial and natural intelligence</a:t>
            </a:r>
            <a:r>
              <a:rPr lang="en-US" altLang="zh-HK" dirty="0" smtClean="0"/>
              <a:t>.</a:t>
            </a:r>
          </a:p>
          <a:p>
            <a:pPr marL="0" indent="0">
              <a:buNone/>
            </a:pPr>
            <a:r>
              <a:rPr lang="en-US" altLang="zh-HK" dirty="0"/>
              <a:t>	</a:t>
            </a:r>
            <a:r>
              <a:rPr lang="en-US" altLang="zh-HK" dirty="0" smtClean="0"/>
              <a:t>  Of particular importance to studies in cognitive impairment are some recent advances at the molecular level.  In 2011, Mu &amp; Gage discussed “Adult </a:t>
            </a:r>
            <a:r>
              <a:rPr lang="en-US" altLang="zh-HK" b="1" dirty="0">
                <a:solidFill>
                  <a:srgbClr val="FF0000"/>
                </a:solidFill>
              </a:rPr>
              <a:t>hippocampal neurogenesis</a:t>
            </a:r>
            <a:r>
              <a:rPr lang="en-US" altLang="zh-HK" dirty="0"/>
              <a:t> and its role </a:t>
            </a:r>
            <a:r>
              <a:rPr lang="en-US" altLang="zh-HK" dirty="0" smtClean="0"/>
              <a:t>in Alzheimer’s disease”.  And in </a:t>
            </a:r>
            <a:r>
              <a:rPr lang="en-US" altLang="zh-HK" i="1" u="sng" dirty="0" smtClean="0"/>
              <a:t>Science</a:t>
            </a:r>
            <a:r>
              <a:rPr lang="en-US" altLang="zh-HK" dirty="0" smtClean="0"/>
              <a:t> </a:t>
            </a:r>
            <a:r>
              <a:rPr lang="en-US" altLang="zh-HK" dirty="0" err="1" smtClean="0"/>
              <a:t>Oct.30,2015</a:t>
            </a:r>
            <a:r>
              <a:rPr lang="en-US" altLang="zh-HK" dirty="0" smtClean="0"/>
              <a:t>, there is a news report </a:t>
            </a:r>
            <a:r>
              <a:rPr lang="en-US" altLang="zh-HK" dirty="0"/>
              <a:t>on “Lifelong memories may </a:t>
            </a:r>
            <a:r>
              <a:rPr lang="en-US" altLang="zh-HK" dirty="0" smtClean="0"/>
              <a:t>reside in </a:t>
            </a:r>
            <a:r>
              <a:rPr lang="en-US" altLang="zh-HK" dirty="0"/>
              <a:t>nets around brain </a:t>
            </a:r>
            <a:r>
              <a:rPr lang="en-US" altLang="zh-HK" dirty="0" smtClean="0"/>
              <a:t>cells”, based on work being done in the laboratory of Roger </a:t>
            </a:r>
            <a:r>
              <a:rPr lang="en-US" altLang="zh-HK" dirty="0" err="1" smtClean="0"/>
              <a:t>Tsien</a:t>
            </a:r>
            <a:r>
              <a:rPr lang="en-US" altLang="zh-HK" dirty="0" smtClean="0"/>
              <a:t>,  </a:t>
            </a:r>
            <a:r>
              <a:rPr lang="en-US" altLang="zh-HK" sz="2400" dirty="0"/>
              <a:t>(</a:t>
            </a:r>
            <a:r>
              <a:rPr lang="zh-HK" altLang="en-US" sz="2400" dirty="0"/>
              <a:t>錢永健</a:t>
            </a:r>
            <a:r>
              <a:rPr lang="en-US" altLang="zh-HK" sz="2400" dirty="0" smtClean="0"/>
              <a:t>), </a:t>
            </a:r>
            <a:r>
              <a:rPr lang="en-US" altLang="zh-HK" dirty="0" smtClean="0"/>
              <a:t>winner of a Nobel Prize; the work suggests a key role for </a:t>
            </a:r>
            <a:r>
              <a:rPr lang="en-US" altLang="zh-HK" b="1" dirty="0" err="1" smtClean="0">
                <a:solidFill>
                  <a:srgbClr val="FF0000"/>
                </a:solidFill>
              </a:rPr>
              <a:t>Perineural</a:t>
            </a:r>
            <a:r>
              <a:rPr lang="en-US" altLang="zh-HK" b="1" dirty="0" smtClean="0">
                <a:solidFill>
                  <a:srgbClr val="FF0000"/>
                </a:solidFill>
              </a:rPr>
              <a:t> Networks </a:t>
            </a:r>
            <a:r>
              <a:rPr lang="en-US" altLang="zh-HK" dirty="0" smtClean="0"/>
              <a:t>for storing long term memories, probably involving </a:t>
            </a:r>
            <a:r>
              <a:rPr lang="en-US" altLang="zh-HK" b="1" dirty="0" smtClean="0">
                <a:solidFill>
                  <a:srgbClr val="FF0000"/>
                </a:solidFill>
              </a:rPr>
              <a:t>glia</a:t>
            </a:r>
            <a:r>
              <a:rPr lang="en-US" altLang="zh-HK" dirty="0" smtClean="0"/>
              <a:t> cells.</a:t>
            </a:r>
          </a:p>
          <a:p>
            <a:pPr marL="0" indent="0">
              <a:buNone/>
            </a:pPr>
            <a:r>
              <a:rPr lang="en-US" altLang="zh-HK" dirty="0"/>
              <a:t>	</a:t>
            </a:r>
            <a:r>
              <a:rPr lang="en-US" altLang="zh-HK" dirty="0" smtClean="0"/>
              <a:t>Cognitive impairment due to ageing is a pressing problem, especially in China.  Computational linguistics can contribute fundamentally to knowledge of language and the brain.  </a:t>
            </a:r>
            <a:r>
              <a:rPr lang="en-US" altLang="zh-HK" b="1" dirty="0" smtClean="0">
                <a:solidFill>
                  <a:srgbClr val="FF0000"/>
                </a:solidFill>
              </a:rPr>
              <a:t>I hope many young scholars will take up this urgent challenge</a:t>
            </a:r>
            <a:r>
              <a:rPr lang="en-US" altLang="zh-HK" dirty="0" smtClean="0"/>
              <a:t>.</a:t>
            </a:r>
          </a:p>
          <a:p>
            <a:pPr marL="0" indent="0">
              <a:buNone/>
            </a:pPr>
            <a:r>
              <a:rPr lang="en-US" altLang="zh-HK" dirty="0" smtClean="0"/>
              <a:t>     </a:t>
            </a:r>
            <a:endParaRPr lang="en-US" altLang="zh-HK" i="1" u="sng" dirty="0"/>
          </a:p>
          <a:p>
            <a:pPr marL="0" indent="0">
              <a:buNone/>
            </a:pPr>
            <a:endParaRPr lang="zh-HK" altLang="en-US" dirty="0"/>
          </a:p>
        </p:txBody>
      </p:sp>
    </p:spTree>
    <p:extLst>
      <p:ext uri="{BB962C8B-B14F-4D97-AF65-F5344CB8AC3E}">
        <p14:creationId xmlns:p14="http://schemas.microsoft.com/office/powerpoint/2010/main" val="2680123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C891AB89-8449-4656-A457-D1EED32B27FE}" type="slidenum">
              <a:rPr lang="en-US"/>
              <a:pPr/>
              <a:t>62</a:t>
            </a:fld>
            <a:endParaRPr lang="en-US"/>
          </a:p>
        </p:txBody>
      </p:sp>
      <p:sp>
        <p:nvSpPr>
          <p:cNvPr id="414722" name="Rectangle 2"/>
          <p:cNvSpPr>
            <a:spLocks noGrp="1" noChangeArrowheads="1"/>
          </p:cNvSpPr>
          <p:nvPr>
            <p:ph type="title"/>
          </p:nvPr>
        </p:nvSpPr>
        <p:spPr>
          <a:xfrm>
            <a:off x="132519" y="155766"/>
            <a:ext cx="7468925" cy="827088"/>
          </a:xfrm>
        </p:spPr>
        <p:txBody>
          <a:bodyPr>
            <a:normAutofit fontScale="90000"/>
          </a:bodyPr>
          <a:lstStyle/>
          <a:p>
            <a:pPr algn="l"/>
            <a:r>
              <a:rPr lang="zh-CN" altLang="en-US" sz="4000" dirty="0">
                <a:ea typeface="SimSun" pitchFamily="2" charset="-122"/>
              </a:rPr>
              <a:t>珍贵的机</a:t>
            </a:r>
            <a:r>
              <a:rPr lang="zh-CN" altLang="en-US" sz="4000" dirty="0" smtClean="0">
                <a:ea typeface="SimSun" pitchFamily="2" charset="-122"/>
              </a:rPr>
              <a:t>会做重要的研究就</a:t>
            </a:r>
            <a:r>
              <a:rPr lang="zh-CN" altLang="en-US" sz="4000" dirty="0">
                <a:ea typeface="SimSun" pitchFamily="2" charset="-122"/>
              </a:rPr>
              <a:t>在眼前！</a:t>
            </a:r>
          </a:p>
        </p:txBody>
      </p:sp>
      <p:sp>
        <p:nvSpPr>
          <p:cNvPr id="414723" name="Rectangle 3"/>
          <p:cNvSpPr>
            <a:spLocks noGrp="1" noChangeArrowheads="1"/>
          </p:cNvSpPr>
          <p:nvPr>
            <p:ph type="body" idx="1"/>
          </p:nvPr>
        </p:nvSpPr>
        <p:spPr>
          <a:xfrm>
            <a:off x="747422" y="1052513"/>
            <a:ext cx="11227241" cy="5472112"/>
          </a:xfrm>
        </p:spPr>
        <p:txBody>
          <a:bodyPr/>
          <a:lstStyle/>
          <a:p>
            <a:r>
              <a:rPr lang="zh-CN" altLang="en-US" sz="3600" b="1" dirty="0">
                <a:ea typeface="SimSun" pitchFamily="2" charset="-122"/>
              </a:rPr>
              <a:t> </a:t>
            </a:r>
            <a:r>
              <a:rPr lang="zh-CN" altLang="en-US" sz="3600" b="1" dirty="0">
                <a:solidFill>
                  <a:srgbClr val="FF0000"/>
                </a:solidFill>
                <a:ea typeface="SimSun" pitchFamily="2" charset="-122"/>
              </a:rPr>
              <a:t>语言</a:t>
            </a:r>
            <a:r>
              <a:rPr lang="zh-CN" altLang="en-US" dirty="0">
                <a:ea typeface="SimSun" pitchFamily="2" charset="-122"/>
              </a:rPr>
              <a:t>是人类最关键的发</a:t>
            </a:r>
            <a:r>
              <a:rPr lang="zh-CN" altLang="en-US" dirty="0" smtClean="0">
                <a:ea typeface="SimSun" pitchFamily="2" charset="-122"/>
              </a:rPr>
              <a:t>明</a:t>
            </a:r>
            <a:r>
              <a:rPr lang="zh-CN" altLang="en-US" dirty="0">
                <a:ea typeface="SimSun" pitchFamily="2" charset="-122"/>
              </a:rPr>
              <a:t>，</a:t>
            </a:r>
            <a:r>
              <a:rPr lang="zh-CN" altLang="en-US" dirty="0" smtClean="0">
                <a:ea typeface="SimSun" pitchFamily="2" charset="-122"/>
              </a:rPr>
              <a:t>帮</a:t>
            </a:r>
            <a:r>
              <a:rPr lang="zh-CN" altLang="en-US" dirty="0">
                <a:ea typeface="SimSun" pitchFamily="2" charset="-122"/>
              </a:rPr>
              <a:t>助我</a:t>
            </a:r>
            <a:r>
              <a:rPr lang="zh-CN" altLang="en-US" dirty="0" smtClean="0">
                <a:ea typeface="SimSun" pitchFamily="2" charset="-122"/>
              </a:rPr>
              <a:t>们累积信息与知识、彼</a:t>
            </a:r>
            <a:r>
              <a:rPr lang="zh-CN" altLang="en-US" dirty="0">
                <a:ea typeface="SimSun" pitchFamily="2" charset="-122"/>
              </a:rPr>
              <a:t>此沟通、思考问题、回想过去、计划与创造未来 </a:t>
            </a:r>
            <a:r>
              <a:rPr lang="en-US" altLang="zh-CN" dirty="0" smtClean="0">
                <a:ea typeface="SimSun" pitchFamily="2" charset="-122"/>
              </a:rPr>
              <a:t>…, </a:t>
            </a:r>
            <a:r>
              <a:rPr lang="zh-CN" altLang="en-US" dirty="0" smtClean="0">
                <a:ea typeface="SimSun" pitchFamily="2" charset="-122"/>
              </a:rPr>
              <a:t>没</a:t>
            </a:r>
            <a:r>
              <a:rPr lang="zh-CN" altLang="en-US" dirty="0">
                <a:ea typeface="SimSun" pitchFamily="2" charset="-122"/>
              </a:rPr>
              <a:t>有语言就不可能有种种的文</a:t>
            </a:r>
            <a:r>
              <a:rPr lang="zh-CN" altLang="en-US" dirty="0" smtClean="0">
                <a:ea typeface="SimSun" pitchFamily="2" charset="-122"/>
              </a:rPr>
              <a:t>化、文</a:t>
            </a:r>
            <a:r>
              <a:rPr lang="zh-CN" altLang="en-US" dirty="0">
                <a:ea typeface="SimSun" pitchFamily="2" charset="-122"/>
              </a:rPr>
              <a:t>明。</a:t>
            </a:r>
          </a:p>
          <a:p>
            <a:r>
              <a:rPr lang="zh-CN" altLang="en-US" dirty="0">
                <a:ea typeface="SimSun" pitchFamily="2" charset="-122"/>
              </a:rPr>
              <a:t>人的</a:t>
            </a:r>
            <a:r>
              <a:rPr lang="zh-CN" altLang="en-US" sz="3600" b="1" dirty="0">
                <a:solidFill>
                  <a:srgbClr val="FF0000"/>
                </a:solidFill>
                <a:ea typeface="SimSun" pitchFamily="2" charset="-122"/>
              </a:rPr>
              <a:t>大脑</a:t>
            </a:r>
            <a:r>
              <a:rPr lang="zh-CN" altLang="en-US" dirty="0">
                <a:ea typeface="SimSun" pitchFamily="2" charset="-122"/>
              </a:rPr>
              <a:t>是整个生物界里最复杂、最厉害的工具。它与语言相互刺激、共同演</a:t>
            </a:r>
            <a:r>
              <a:rPr lang="zh-CN" altLang="en-US" dirty="0" smtClean="0">
                <a:ea typeface="SimSun" pitchFamily="2" charset="-122"/>
              </a:rPr>
              <a:t>化，引领着计算机科学的进展。</a:t>
            </a:r>
            <a:r>
              <a:rPr lang="zh-CN" altLang="en-US" dirty="0">
                <a:ea typeface="SimSun" pitchFamily="2" charset="-122"/>
              </a:rPr>
              <a:t>神经科学的革命</a:t>
            </a:r>
            <a:r>
              <a:rPr lang="zh-CN" altLang="en-US" dirty="0" smtClean="0">
                <a:ea typeface="SimSun" pitchFamily="2" charset="-122"/>
              </a:rPr>
              <a:t>性发现给</a:t>
            </a:r>
            <a:r>
              <a:rPr lang="zh-CN" altLang="en-US" dirty="0">
                <a:ea typeface="SimSun" pitchFamily="2" charset="-122"/>
              </a:rPr>
              <a:t>我</a:t>
            </a:r>
            <a:r>
              <a:rPr lang="zh-CN" altLang="en-US" dirty="0" smtClean="0">
                <a:ea typeface="SimSun" pitchFamily="2" charset="-122"/>
              </a:rPr>
              <a:t>们</a:t>
            </a:r>
            <a:r>
              <a:rPr lang="zh-CN" altLang="en-US" dirty="0">
                <a:ea typeface="SimSun" pitchFamily="2" charset="-122"/>
              </a:rPr>
              <a:t>绝佳</a:t>
            </a:r>
            <a:r>
              <a:rPr lang="zh-CN" altLang="en-US" dirty="0" smtClean="0">
                <a:ea typeface="SimSun" pitchFamily="2" charset="-122"/>
              </a:rPr>
              <a:t>的</a:t>
            </a:r>
            <a:r>
              <a:rPr lang="zh-CN" altLang="en-US" dirty="0">
                <a:ea typeface="SimSun" pitchFamily="2" charset="-122"/>
              </a:rPr>
              <a:t>机会研究两</a:t>
            </a:r>
            <a:r>
              <a:rPr lang="zh-CN" altLang="en-US" dirty="0" smtClean="0">
                <a:ea typeface="SimSun" pitchFamily="2" charset="-122"/>
              </a:rPr>
              <a:t>者间的</a:t>
            </a:r>
            <a:r>
              <a:rPr lang="zh-CN" altLang="en-US" dirty="0">
                <a:ea typeface="SimSun" pitchFamily="2" charset="-122"/>
              </a:rPr>
              <a:t>关系</a:t>
            </a:r>
            <a:r>
              <a:rPr lang="zh-CN" altLang="en-US" dirty="0" smtClean="0">
                <a:ea typeface="SimSun" pitchFamily="2" charset="-122"/>
              </a:rPr>
              <a:t>。目前全球人口正在迅速老化，需要计算语言学的参与，共同</a:t>
            </a:r>
            <a:r>
              <a:rPr lang="zh-CN" altLang="en-US" dirty="0">
                <a:ea typeface="SimSun" pitchFamily="2" charset="-122"/>
              </a:rPr>
              <a:t>解</a:t>
            </a:r>
            <a:r>
              <a:rPr lang="zh-CN" altLang="en-US" dirty="0" smtClean="0">
                <a:ea typeface="SimSun" pitchFamily="2" charset="-122"/>
              </a:rPr>
              <a:t>决这个</a:t>
            </a:r>
            <a:r>
              <a:rPr lang="zh-CN" altLang="en-US" dirty="0">
                <a:ea typeface="SimSun" pitchFamily="2" charset="-122"/>
              </a:rPr>
              <a:t>迫切的问题。</a:t>
            </a:r>
          </a:p>
          <a:p>
            <a:r>
              <a:rPr lang="zh-CN" altLang="en-US" dirty="0">
                <a:ea typeface="SimSun" pitchFamily="2" charset="-122"/>
              </a:rPr>
              <a:t>近年的西方研究偏重</a:t>
            </a:r>
            <a:r>
              <a:rPr lang="en-US" altLang="zh-CN" dirty="0">
                <a:ea typeface="SimSun" pitchFamily="2" charset="-122"/>
              </a:rPr>
              <a:t>WEIRD</a:t>
            </a:r>
            <a:r>
              <a:rPr lang="zh-CN" altLang="en-US" dirty="0">
                <a:ea typeface="SimSun" pitchFamily="2" charset="-122"/>
              </a:rPr>
              <a:t>的人群</a:t>
            </a:r>
            <a:r>
              <a:rPr lang="en-US" altLang="zh-CN" dirty="0">
                <a:ea typeface="SimSun" pitchFamily="2" charset="-122"/>
              </a:rPr>
              <a:t>, </a:t>
            </a:r>
            <a:r>
              <a:rPr lang="zh-CN" altLang="en-US" dirty="0">
                <a:ea typeface="SimSun" pitchFamily="2" charset="-122"/>
              </a:rPr>
              <a:t>不能代表整个人类。中国有丰富的学术传</a:t>
            </a:r>
            <a:r>
              <a:rPr lang="zh-CN" altLang="en-US" dirty="0" smtClean="0">
                <a:ea typeface="SimSun" pitchFamily="2" charset="-122"/>
              </a:rPr>
              <a:t>统、多</a:t>
            </a:r>
            <a:r>
              <a:rPr lang="zh-CN" altLang="en-US" dirty="0">
                <a:ea typeface="SimSun" pitchFamily="2" charset="-122"/>
              </a:rPr>
              <a:t>彩的语言资</a:t>
            </a:r>
            <a:r>
              <a:rPr lang="zh-CN" altLang="en-US" dirty="0" smtClean="0">
                <a:ea typeface="SimSun" pitchFamily="2" charset="-122"/>
              </a:rPr>
              <a:t>料、多元的民族文化。我</a:t>
            </a:r>
            <a:r>
              <a:rPr lang="zh-CN" altLang="en-US" dirty="0">
                <a:ea typeface="SimSun" pitchFamily="2" charset="-122"/>
              </a:rPr>
              <a:t>们应当珍惜目前难得的机会</a:t>
            </a:r>
            <a:r>
              <a:rPr lang="en-US" altLang="zh-CN" dirty="0">
                <a:ea typeface="SimSun" pitchFamily="2" charset="-122"/>
              </a:rPr>
              <a:t>, </a:t>
            </a:r>
            <a:r>
              <a:rPr lang="zh-CN" altLang="en-US" dirty="0" smtClean="0">
                <a:ea typeface="SimSun" pitchFamily="2" charset="-122"/>
              </a:rPr>
              <a:t>接受挑战，对科学、对</a:t>
            </a:r>
            <a:r>
              <a:rPr lang="zh-CN" altLang="en-US" dirty="0">
                <a:ea typeface="SimSun" pitchFamily="2" charset="-122"/>
              </a:rPr>
              <a:t>社会做出一些</a:t>
            </a:r>
            <a:endParaRPr lang="en-US" altLang="zh-CN" dirty="0" smtClean="0">
              <a:ea typeface="SimSun" pitchFamily="2" charset="-122"/>
            </a:endParaRPr>
          </a:p>
          <a:p>
            <a:pPr marL="0" indent="0">
              <a:buNone/>
            </a:pPr>
            <a:r>
              <a:rPr lang="en-US" altLang="zh-CN" sz="3600" b="1" dirty="0">
                <a:solidFill>
                  <a:srgbClr val="FF0000"/>
                </a:solidFill>
                <a:ea typeface="SimSun" pitchFamily="2" charset="-122"/>
              </a:rPr>
              <a:t>	</a:t>
            </a:r>
            <a:r>
              <a:rPr lang="en-US" altLang="zh-CN" sz="3600" b="1" dirty="0" smtClean="0">
                <a:solidFill>
                  <a:srgbClr val="FF0000"/>
                </a:solidFill>
                <a:ea typeface="SimSun" pitchFamily="2" charset="-122"/>
              </a:rPr>
              <a:t>			</a:t>
            </a:r>
            <a:r>
              <a:rPr lang="zh-CN" altLang="en-US" sz="3600" b="1" dirty="0" smtClean="0">
                <a:solidFill>
                  <a:srgbClr val="FF0000"/>
                </a:solidFill>
                <a:ea typeface="SimSun" pitchFamily="2" charset="-122"/>
              </a:rPr>
              <a:t>有</a:t>
            </a:r>
            <a:r>
              <a:rPr lang="zh-CN" altLang="en-US" sz="3600" b="1" dirty="0">
                <a:solidFill>
                  <a:srgbClr val="FF0000"/>
                </a:solidFill>
                <a:ea typeface="SimSun" pitchFamily="2" charset="-122"/>
              </a:rPr>
              <a:t>意义的</a:t>
            </a:r>
            <a:r>
              <a:rPr lang="zh-CN" altLang="en-US" sz="3600" b="1" dirty="0" smtClean="0">
                <a:solidFill>
                  <a:srgbClr val="FF0000"/>
                </a:solidFill>
                <a:ea typeface="SimSun" pitchFamily="2" charset="-122"/>
              </a:rPr>
              <a:t>贡</a:t>
            </a:r>
            <a:r>
              <a:rPr lang="zh-CN" altLang="en-US" sz="3600" b="1" dirty="0">
                <a:solidFill>
                  <a:srgbClr val="FF0000"/>
                </a:solidFill>
                <a:ea typeface="SimSun" pitchFamily="2" charset="-122"/>
              </a:rPr>
              <a:t>献</a:t>
            </a:r>
            <a:r>
              <a:rPr lang="zh-CN" altLang="en-US" dirty="0">
                <a:ea typeface="SimSun" pitchFamily="2" charset="-122"/>
              </a:rPr>
              <a:t> 。</a:t>
            </a:r>
          </a:p>
        </p:txBody>
      </p:sp>
    </p:spTree>
    <p:extLst>
      <p:ext uri="{BB962C8B-B14F-4D97-AF65-F5344CB8AC3E}">
        <p14:creationId xmlns:p14="http://schemas.microsoft.com/office/powerpoint/2010/main" val="41010325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26182" y="2179782"/>
            <a:ext cx="4171335" cy="1569660"/>
          </a:xfrm>
          <a:prstGeom prst="rect">
            <a:avLst/>
          </a:prstGeom>
          <a:noFill/>
        </p:spPr>
        <p:txBody>
          <a:bodyPr wrap="none" rtlCol="0">
            <a:spAutoFit/>
          </a:bodyPr>
          <a:lstStyle/>
          <a:p>
            <a:r>
              <a:rPr lang="zh-CN" altLang="en-US" sz="9600" b="1" dirty="0">
                <a:solidFill>
                  <a:srgbClr val="FF0000"/>
                </a:solidFill>
              </a:rPr>
              <a:t>谢</a:t>
            </a:r>
            <a:r>
              <a:rPr lang="zh-CN" altLang="en-US" sz="9600" b="1" dirty="0" smtClean="0">
                <a:solidFill>
                  <a:srgbClr val="FF0000"/>
                </a:solidFill>
              </a:rPr>
              <a:t>谢 ！</a:t>
            </a:r>
            <a:endParaRPr lang="zh-HK" altLang="en-US" sz="2400" b="1" dirty="0">
              <a:solidFill>
                <a:srgbClr val="FF0000"/>
              </a:solidFill>
            </a:endParaRPr>
          </a:p>
        </p:txBody>
      </p:sp>
      <p:sp>
        <p:nvSpPr>
          <p:cNvPr id="3" name="TextBox 2"/>
          <p:cNvSpPr txBox="1"/>
          <p:nvPr/>
        </p:nvSpPr>
        <p:spPr>
          <a:xfrm rot="18674585">
            <a:off x="1154547" y="1468583"/>
            <a:ext cx="3174074" cy="830997"/>
          </a:xfrm>
          <a:prstGeom prst="rect">
            <a:avLst/>
          </a:prstGeom>
          <a:noFill/>
        </p:spPr>
        <p:txBody>
          <a:bodyPr wrap="none" rtlCol="0">
            <a:spAutoFit/>
          </a:bodyPr>
          <a:lstStyle/>
          <a:p>
            <a:r>
              <a:rPr lang="en-US" altLang="zh-HK" sz="4800" b="1" dirty="0" smtClean="0">
                <a:solidFill>
                  <a:srgbClr val="00B0F0"/>
                </a:solidFill>
              </a:rPr>
              <a:t>Thank you !</a:t>
            </a:r>
            <a:endParaRPr lang="zh-HK" altLang="en-US" sz="4800" b="1" dirty="0">
              <a:solidFill>
                <a:srgbClr val="00B0F0"/>
              </a:solidFill>
            </a:endParaRPr>
          </a:p>
        </p:txBody>
      </p:sp>
      <p:sp>
        <p:nvSpPr>
          <p:cNvPr id="7" name="TextBox 6"/>
          <p:cNvSpPr txBox="1"/>
          <p:nvPr/>
        </p:nvSpPr>
        <p:spPr>
          <a:xfrm rot="1839892">
            <a:off x="3445163" y="4664364"/>
            <a:ext cx="1207382" cy="769441"/>
          </a:xfrm>
          <a:prstGeom prst="rect">
            <a:avLst/>
          </a:prstGeom>
          <a:noFill/>
        </p:spPr>
        <p:txBody>
          <a:bodyPr wrap="none" rtlCol="0">
            <a:spAutoFit/>
          </a:bodyPr>
          <a:lstStyle/>
          <a:p>
            <a:r>
              <a:rPr lang="en-US" altLang="zh-HK" sz="4400" b="1" dirty="0" smtClean="0">
                <a:solidFill>
                  <a:schemeClr val="accent6"/>
                </a:solidFill>
              </a:rPr>
              <a:t>3 q !</a:t>
            </a:r>
            <a:endParaRPr lang="zh-HK" altLang="en-US" b="1" dirty="0">
              <a:solidFill>
                <a:schemeClr val="accent6"/>
              </a:solidFill>
            </a:endParaRPr>
          </a:p>
        </p:txBody>
      </p:sp>
      <p:sp>
        <p:nvSpPr>
          <p:cNvPr id="8" name="TextBox 7"/>
          <p:cNvSpPr txBox="1"/>
          <p:nvPr/>
        </p:nvSpPr>
        <p:spPr>
          <a:xfrm>
            <a:off x="8146473" y="4664364"/>
            <a:ext cx="3832075" cy="954107"/>
          </a:xfrm>
          <a:prstGeom prst="rect">
            <a:avLst/>
          </a:prstGeom>
          <a:noFill/>
        </p:spPr>
        <p:txBody>
          <a:bodyPr wrap="none" rtlCol="0">
            <a:spAutoFit/>
          </a:bodyPr>
          <a:lstStyle/>
          <a:p>
            <a:pPr algn="ctr"/>
            <a:r>
              <a:rPr lang="en-US" altLang="zh-HK" sz="2800" dirty="0" smtClean="0"/>
              <a:t>pdf available from:</a:t>
            </a:r>
          </a:p>
          <a:p>
            <a:pPr algn="ctr"/>
            <a:r>
              <a:rPr lang="en-US" altLang="zh-HK" sz="2800" dirty="0" smtClean="0"/>
              <a:t>wsywang@polyu..edu.hk</a:t>
            </a:r>
            <a:endParaRPr lang="zh-HK" altLang="en-US" sz="2800" dirty="0"/>
          </a:p>
        </p:txBody>
      </p:sp>
    </p:spTree>
    <p:extLst>
      <p:ext uri="{BB962C8B-B14F-4D97-AF65-F5344CB8AC3E}">
        <p14:creationId xmlns:p14="http://schemas.microsoft.com/office/powerpoint/2010/main" val="38808685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949" y="4267057"/>
            <a:ext cx="4581233" cy="1655762"/>
          </a:xfrm>
        </p:spPr>
        <p:txBody>
          <a:bodyPr/>
          <a:lstStyle/>
          <a:p>
            <a:r>
              <a:rPr lang="en-US" altLang="zh-HK" dirty="0" smtClean="0"/>
              <a:t>My first home computer, purchased in 1974.</a:t>
            </a:r>
          </a:p>
          <a:p>
            <a:r>
              <a:rPr lang="en-US" altLang="zh-HK" dirty="0" smtClean="0"/>
              <a:t>Communicated by teletype.</a:t>
            </a:r>
            <a:endParaRPr lang="zh-HK" alt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3" y="785093"/>
            <a:ext cx="4674912" cy="274702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345" y="-1"/>
            <a:ext cx="7511901" cy="6779491"/>
          </a:xfrm>
          <a:prstGeom prst="rect">
            <a:avLst/>
          </a:prstGeom>
        </p:spPr>
      </p:pic>
    </p:spTree>
    <p:extLst>
      <p:ext uri="{BB962C8B-B14F-4D97-AF65-F5344CB8AC3E}">
        <p14:creationId xmlns:p14="http://schemas.microsoft.com/office/powerpoint/2010/main" val="22655148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fld id="{18F33A6B-F6A2-4D0B-8807-9DC83E08D450}" type="slidenum">
              <a:rPr lang="zh-TW" altLang="en-US"/>
              <a:pPr/>
              <a:t>65</a:t>
            </a:fld>
            <a:endParaRPr lang="en-US" altLang="zh-TW"/>
          </a:p>
        </p:txBody>
      </p:sp>
      <p:pic>
        <p:nvPicPr>
          <p:cNvPr id="491522" name="Picture 2" descr="12090001"/>
          <p:cNvPicPr>
            <a:picLocks noGrp="1" noChangeAspect="1" noChangeArrowheads="1"/>
          </p:cNvPicPr>
          <p:nvPr>
            <p:ph idx="1"/>
          </p:nvPr>
        </p:nvPicPr>
        <p:blipFill>
          <a:blip r:embed="rId3" cstate="print"/>
          <a:srcRect/>
          <a:stretch>
            <a:fillRect/>
          </a:stretch>
        </p:blipFill>
        <p:spPr>
          <a:xfrm>
            <a:off x="2063751" y="0"/>
            <a:ext cx="8137525" cy="6858000"/>
          </a:xfrm>
          <a:noFill/>
          <a:ln/>
        </p:spPr>
      </p:pic>
    </p:spTree>
    <p:extLst>
      <p:ext uri="{BB962C8B-B14F-4D97-AF65-F5344CB8AC3E}">
        <p14:creationId xmlns:p14="http://schemas.microsoft.com/office/powerpoint/2010/main" val="11572968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6873508" y="2609008"/>
            <a:ext cx="4343400" cy="1143000"/>
          </a:xfrm>
        </p:spPr>
        <p:txBody>
          <a:bodyPr>
            <a:normAutofit fontScale="90000"/>
          </a:bodyPr>
          <a:lstStyle/>
          <a:p>
            <a:pPr algn="ctr" eaLnBrk="1" hangingPunct="1"/>
            <a:r>
              <a:rPr lang="en-US" sz="3200" dirty="0"/>
              <a:t>Wang, </a:t>
            </a:r>
            <a:r>
              <a:rPr lang="en-US" sz="3200" dirty="0" err="1"/>
              <a:t>W.S</a:t>
            </a:r>
            <a:r>
              <a:rPr lang="en-US" sz="3200" dirty="0"/>
              <a:t>-Y. </a:t>
            </a:r>
            <a:r>
              <a:rPr lang="en-US" sz="3200" dirty="0" smtClean="0"/>
              <a:t>(</a:t>
            </a:r>
            <a:r>
              <a:rPr lang="en-US" sz="3200" dirty="0"/>
              <a:t>ed.) 1986.</a:t>
            </a:r>
            <a:br>
              <a:rPr lang="en-US" sz="3200" dirty="0"/>
            </a:br>
            <a:r>
              <a:rPr lang="en-US" sz="3200" dirty="0"/>
              <a:t> </a:t>
            </a:r>
            <a:br>
              <a:rPr lang="en-US" sz="3200" dirty="0"/>
            </a:br>
            <a:r>
              <a:rPr lang="en-US" sz="4900" b="1" i="1" u="sng" dirty="0" smtClean="0">
                <a:solidFill>
                  <a:srgbClr val="FF0000"/>
                </a:solidFill>
              </a:rPr>
              <a:t>Language, Writing </a:t>
            </a:r>
            <a:br>
              <a:rPr lang="en-US" sz="4900" b="1" i="1" u="sng" dirty="0" smtClean="0">
                <a:solidFill>
                  <a:srgbClr val="FF0000"/>
                </a:solidFill>
              </a:rPr>
            </a:br>
            <a:r>
              <a:rPr lang="en-US" sz="4900" b="1" i="1" u="sng" dirty="0" smtClean="0">
                <a:solidFill>
                  <a:srgbClr val="FF0000"/>
                </a:solidFill>
              </a:rPr>
              <a:t>&amp; the Computer</a:t>
            </a:r>
            <a:r>
              <a:rPr lang="en-US" sz="4900" b="1" i="1" dirty="0" smtClean="0">
                <a:solidFill>
                  <a:srgbClr val="FF0000"/>
                </a:solidFill>
              </a:rPr>
              <a:t>,</a:t>
            </a:r>
            <a:br>
              <a:rPr lang="en-US" sz="4900" b="1" i="1" dirty="0" smtClean="0">
                <a:solidFill>
                  <a:srgbClr val="FF0000"/>
                </a:solidFill>
              </a:rPr>
            </a:br>
            <a:r>
              <a:rPr lang="en-US" sz="3100" b="1" i="1" dirty="0" smtClean="0">
                <a:solidFill>
                  <a:srgbClr val="FF0000"/>
                </a:solidFill>
              </a:rPr>
              <a:t>Readings from</a:t>
            </a:r>
            <a:br>
              <a:rPr lang="en-US" sz="3100" b="1" i="1" dirty="0" smtClean="0">
                <a:solidFill>
                  <a:srgbClr val="FF0000"/>
                </a:solidFill>
              </a:rPr>
            </a:br>
            <a:r>
              <a:rPr lang="en-US" sz="3100" b="1" i="1" dirty="0" smtClean="0">
                <a:solidFill>
                  <a:srgbClr val="FF0000"/>
                </a:solidFill>
              </a:rPr>
              <a:t>Scientific American.</a:t>
            </a:r>
            <a:r>
              <a:rPr lang="en-US" sz="2700" b="1" i="1" dirty="0" smtClean="0">
                <a:solidFill>
                  <a:srgbClr val="FF0000"/>
                </a:solidFill>
              </a:rPr>
              <a:t/>
            </a:r>
            <a:br>
              <a:rPr lang="en-US" sz="2700" b="1" i="1" dirty="0" smtClean="0">
                <a:solidFill>
                  <a:srgbClr val="FF0000"/>
                </a:solidFill>
              </a:rPr>
            </a:br>
            <a:r>
              <a:rPr lang="en-US" sz="3200" b="1" i="1" dirty="0" smtClean="0"/>
              <a:t> </a:t>
            </a:r>
            <a:r>
              <a:rPr lang="en-US" sz="3200" b="1" i="1" dirty="0"/>
              <a:t/>
            </a:r>
            <a:br>
              <a:rPr lang="en-US" sz="3200" b="1" i="1" dirty="0"/>
            </a:br>
            <a:r>
              <a:rPr lang="en-US" sz="3200" i="1" dirty="0"/>
              <a:t>W. H. Freeman.</a:t>
            </a:r>
            <a:endParaRPr lang="en-US" sz="3200" dirty="0"/>
          </a:p>
        </p:txBody>
      </p:sp>
      <p:graphicFrame>
        <p:nvGraphicFramePr>
          <p:cNvPr id="1026" name="Object 2"/>
          <p:cNvGraphicFramePr>
            <a:graphicFrameLocks noChangeAspect="1"/>
          </p:cNvGraphicFramePr>
          <p:nvPr>
            <p:extLst/>
          </p:nvPr>
        </p:nvGraphicFramePr>
        <p:xfrm>
          <a:off x="1551649" y="56644"/>
          <a:ext cx="5071839" cy="6733487"/>
        </p:xfrm>
        <a:graphic>
          <a:graphicData uri="http://schemas.openxmlformats.org/presentationml/2006/ole">
            <mc:AlternateContent xmlns:mc="http://schemas.openxmlformats.org/markup-compatibility/2006">
              <mc:Choice xmlns:v="urn:schemas-microsoft-com:vml" Requires="v">
                <p:oleObj spid="_x0000_s3087" name="Acrobat Document" r:id="rId3" imgW="7634160" imgH="10136880" progId="AcroExch.Document.7">
                  <p:embed/>
                </p:oleObj>
              </mc:Choice>
              <mc:Fallback>
                <p:oleObj name="Acrobat Document" r:id="rId3" imgW="7634160" imgH="10136880"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1649" y="56644"/>
                        <a:ext cx="5071839" cy="6733487"/>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1859688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CAB4DBC6-E7A8-438E-B495-08FCC474B4ED}" type="slidenum">
              <a:rPr lang="en-US"/>
              <a:pPr/>
              <a:t>67</a:t>
            </a:fld>
            <a:endParaRPr lang="en-US"/>
          </a:p>
        </p:txBody>
      </p:sp>
      <p:sp>
        <p:nvSpPr>
          <p:cNvPr id="73730" name="Rectangle 2"/>
          <p:cNvSpPr>
            <a:spLocks noGrp="1" noChangeArrowheads="1"/>
          </p:cNvSpPr>
          <p:nvPr>
            <p:ph type="title"/>
          </p:nvPr>
        </p:nvSpPr>
        <p:spPr>
          <a:xfrm>
            <a:off x="1524001" y="-26988"/>
            <a:ext cx="6443663" cy="827088"/>
          </a:xfrm>
        </p:spPr>
        <p:txBody>
          <a:bodyPr/>
          <a:lstStyle/>
          <a:p>
            <a:pPr algn="l"/>
            <a:r>
              <a:rPr lang="en-US" sz="3200"/>
              <a:t>Code mixing in Hong Kong</a:t>
            </a:r>
          </a:p>
        </p:txBody>
      </p:sp>
      <p:sp>
        <p:nvSpPr>
          <p:cNvPr id="73732" name="Rectangle 4"/>
          <p:cNvSpPr>
            <a:spLocks noChangeArrowheads="1"/>
          </p:cNvSpPr>
          <p:nvPr/>
        </p:nvSpPr>
        <p:spPr bwMode="auto">
          <a:xfrm>
            <a:off x="1595439" y="1126661"/>
            <a:ext cx="8821737" cy="5447645"/>
          </a:xfrm>
          <a:prstGeom prst="rect">
            <a:avLst/>
          </a:prstGeom>
          <a:noFill/>
          <a:ln w="9525">
            <a:noFill/>
            <a:miter lim="800000"/>
            <a:headEnd/>
            <a:tailEnd/>
          </a:ln>
          <a:effectLst/>
        </p:spPr>
        <p:txBody>
          <a:bodyPr anchor="ctr">
            <a:spAutoFit/>
          </a:bodyPr>
          <a:lstStyle/>
          <a:p>
            <a:r>
              <a:rPr lang="en-US" altLang="zh-CN" sz="4400" dirty="0">
                <a:ea typeface="SimSun" pitchFamily="2" charset="-122"/>
              </a:rPr>
              <a:t>Gua</a:t>
            </a:r>
            <a:r>
              <a:rPr lang="en-US" altLang="zh-CN" sz="4400" dirty="0">
                <a:solidFill>
                  <a:schemeClr val="folHlink"/>
                </a:solidFill>
                <a:ea typeface="SimSun" pitchFamily="2" charset="-122"/>
              </a:rPr>
              <a:t>rantee</a:t>
            </a:r>
            <a:r>
              <a:rPr lang="en-US" altLang="zh-CN" sz="4400" dirty="0">
                <a:ea typeface="SimSun" pitchFamily="2" charset="-122"/>
              </a:rPr>
              <a:t>-m-guarantee </a:t>
            </a:r>
            <a:r>
              <a:rPr lang="en-US" altLang="zh-CN" sz="4400" dirty="0" err="1">
                <a:ea typeface="SimSun" pitchFamily="2" charset="-122"/>
              </a:rPr>
              <a:t>ge</a:t>
            </a:r>
            <a:r>
              <a:rPr lang="en-US" altLang="zh-CN" sz="4400" dirty="0">
                <a:ea typeface="SimSun" pitchFamily="2" charset="-122"/>
              </a:rPr>
              <a:t> a?</a:t>
            </a:r>
          </a:p>
          <a:p>
            <a:r>
              <a:rPr lang="en-US" altLang="zh-CN" sz="4400" dirty="0">
                <a:ea typeface="SimSun" pitchFamily="2" charset="-122"/>
              </a:rPr>
              <a:t>		    </a:t>
            </a:r>
            <a:r>
              <a:rPr lang="zh-CN" altLang="en-US" sz="3600" b="1" dirty="0">
                <a:ea typeface="SimSun" pitchFamily="2" charset="-122"/>
              </a:rPr>
              <a:t>唔 		    嘅   呀</a:t>
            </a:r>
            <a:r>
              <a:rPr lang="zh-CN" altLang="en-US" sz="4400" dirty="0">
                <a:ea typeface="SimSun" pitchFamily="2" charset="-122"/>
              </a:rPr>
              <a:t> 	</a:t>
            </a:r>
            <a:endParaRPr lang="en-US" altLang="zh-CN" sz="4400" dirty="0">
              <a:ea typeface="SimSun" pitchFamily="2" charset="-122"/>
            </a:endParaRPr>
          </a:p>
          <a:p>
            <a:r>
              <a:rPr lang="en-US" altLang="zh-CN" sz="4400" b="1" i="1" dirty="0" err="1">
                <a:solidFill>
                  <a:srgbClr val="9966FF"/>
                </a:solidFill>
                <a:ea typeface="SimSun" pitchFamily="2" charset="-122"/>
              </a:rPr>
              <a:t>Gua</a:t>
            </a:r>
            <a:r>
              <a:rPr lang="en-US" altLang="zh-CN" sz="4400" b="1" dirty="0">
                <a:solidFill>
                  <a:srgbClr val="FF3300"/>
                </a:solidFill>
                <a:ea typeface="SimSun" pitchFamily="2" charset="-122"/>
              </a:rPr>
              <a:t>-m-</a:t>
            </a:r>
            <a:r>
              <a:rPr lang="en-US" altLang="zh-CN" sz="4400" b="1" i="1" dirty="0">
                <a:solidFill>
                  <a:srgbClr val="9966FF"/>
                </a:solidFill>
                <a:ea typeface="SimSun" pitchFamily="2" charset="-122"/>
              </a:rPr>
              <a:t>guarantee</a:t>
            </a:r>
            <a:r>
              <a:rPr lang="en-US" altLang="zh-CN" sz="4400" b="1" dirty="0">
                <a:solidFill>
                  <a:srgbClr val="FF3300"/>
                </a:solidFill>
                <a:ea typeface="SimSun" pitchFamily="2" charset="-122"/>
              </a:rPr>
              <a:t>-</a:t>
            </a:r>
            <a:r>
              <a:rPr lang="en-US" altLang="zh-CN" sz="4400" b="1" dirty="0" err="1">
                <a:solidFill>
                  <a:srgbClr val="FF3300"/>
                </a:solidFill>
                <a:ea typeface="SimSun" pitchFamily="2" charset="-122"/>
              </a:rPr>
              <a:t>ga</a:t>
            </a:r>
            <a:r>
              <a:rPr lang="en-US" altLang="zh-CN" sz="4400" b="1" dirty="0">
                <a:solidFill>
                  <a:srgbClr val="FF3300"/>
                </a:solidFill>
                <a:ea typeface="SimSun" pitchFamily="2" charset="-122"/>
              </a:rPr>
              <a:t>?</a:t>
            </a:r>
            <a:r>
              <a:rPr lang="en-US" altLang="zh-CN" sz="3600" dirty="0">
                <a:ea typeface="SimSun" pitchFamily="2" charset="-122"/>
              </a:rPr>
              <a:t>	</a:t>
            </a:r>
          </a:p>
          <a:p>
            <a:r>
              <a:rPr lang="en-US" altLang="zh-CN" sz="3600" b="1" dirty="0">
                <a:ea typeface="SimSun" pitchFamily="2" charset="-122"/>
              </a:rPr>
              <a:t>		</a:t>
            </a:r>
            <a:r>
              <a:rPr lang="zh-CN" altLang="en-US" sz="3200" b="1" dirty="0">
                <a:ea typeface="SimSun" pitchFamily="2" charset="-122"/>
              </a:rPr>
              <a:t>保</a:t>
            </a:r>
            <a:r>
              <a:rPr lang="zh-CN" altLang="en-US" sz="3200" b="1" dirty="0">
                <a:solidFill>
                  <a:schemeClr val="folHlink"/>
                </a:solidFill>
                <a:ea typeface="SimSun" pitchFamily="2" charset="-122"/>
              </a:rPr>
              <a:t>证</a:t>
            </a:r>
            <a:r>
              <a:rPr lang="zh-CN" altLang="en-US" sz="3200" b="1" dirty="0">
                <a:ea typeface="SimSun" pitchFamily="2" charset="-122"/>
              </a:rPr>
              <a:t>不保证的啊</a:t>
            </a:r>
            <a:r>
              <a:rPr lang="en-US" altLang="zh-CN" sz="3200" b="1" dirty="0">
                <a:ea typeface="SimSun" pitchFamily="2" charset="-122"/>
              </a:rPr>
              <a:t>?</a:t>
            </a:r>
          </a:p>
          <a:p>
            <a:endParaRPr lang="en-US" altLang="zh-CN" b="1" dirty="0">
              <a:ea typeface="SimSun" pitchFamily="2" charset="-122"/>
            </a:endParaRPr>
          </a:p>
          <a:p>
            <a:endParaRPr lang="en-US" altLang="zh-CN" sz="3600" dirty="0">
              <a:ea typeface="SimSun" pitchFamily="2" charset="-122"/>
            </a:endParaRPr>
          </a:p>
          <a:p>
            <a:r>
              <a:rPr lang="en-US" altLang="zh-CN" sz="4400" b="1" i="1" dirty="0">
                <a:solidFill>
                  <a:srgbClr val="9966FF"/>
                </a:solidFill>
                <a:ea typeface="SimSun" pitchFamily="2" charset="-122"/>
              </a:rPr>
              <a:t>So</a:t>
            </a:r>
            <a:r>
              <a:rPr lang="en-US" altLang="zh-CN" sz="4400" b="1" dirty="0">
                <a:solidFill>
                  <a:srgbClr val="FF3300"/>
                </a:solidFill>
                <a:ea typeface="SimSun" pitchFamily="2" charset="-122"/>
              </a:rPr>
              <a:t>-mat.je-</a:t>
            </a:r>
            <a:r>
              <a:rPr lang="en-US" altLang="zh-CN" sz="4400" b="1" i="1" dirty="0" err="1">
                <a:solidFill>
                  <a:srgbClr val="9966FF"/>
                </a:solidFill>
                <a:ea typeface="SimSun" pitchFamily="2" charset="-122"/>
              </a:rPr>
              <a:t>rry</a:t>
            </a:r>
            <a:r>
              <a:rPr lang="en-US" altLang="zh-CN" sz="4400" b="1" dirty="0">
                <a:solidFill>
                  <a:srgbClr val="FF3300"/>
                </a:solidFill>
                <a:ea typeface="SimSun" pitchFamily="2" charset="-122"/>
              </a:rPr>
              <a:t>-a?</a:t>
            </a:r>
            <a:r>
              <a:rPr lang="en-US" altLang="zh-CN" sz="3600" dirty="0">
                <a:ea typeface="SimSun" pitchFamily="2" charset="-122"/>
              </a:rPr>
              <a:t>		</a:t>
            </a:r>
            <a:r>
              <a:rPr lang="zh-CN" altLang="en-US" sz="3200" b="1" dirty="0">
                <a:ea typeface="SimSun" pitchFamily="2" charset="-122"/>
              </a:rPr>
              <a:t>道什么歉啊</a:t>
            </a:r>
            <a:r>
              <a:rPr lang="en-US" altLang="zh-CN" sz="3200" b="1" dirty="0">
                <a:ea typeface="SimSun" pitchFamily="2" charset="-122"/>
              </a:rPr>
              <a:t>?</a:t>
            </a:r>
          </a:p>
          <a:p>
            <a:r>
              <a:rPr lang="zh-CN" altLang="en-US" dirty="0">
                <a:ea typeface="SimSun" pitchFamily="2" charset="-122"/>
              </a:rPr>
              <a:t> </a:t>
            </a:r>
            <a:r>
              <a:rPr lang="zh-CN" altLang="en-US" sz="2800" dirty="0">
                <a:ea typeface="SimSun" pitchFamily="2" charset="-122"/>
              </a:rPr>
              <a:t>	</a:t>
            </a:r>
            <a:r>
              <a:rPr lang="zh-CN" altLang="en-US" sz="2800" b="1" dirty="0">
                <a:ea typeface="SimSun" pitchFamily="2" charset="-122"/>
              </a:rPr>
              <a:t>乜 嘢</a:t>
            </a:r>
            <a:r>
              <a:rPr lang="zh-CN" altLang="en-US" sz="2800" dirty="0">
                <a:ea typeface="SimSun" pitchFamily="2" charset="-122"/>
              </a:rPr>
              <a:t>  </a:t>
            </a:r>
            <a:r>
              <a:rPr lang="en-US" altLang="zh-CN" sz="2800" dirty="0">
                <a:ea typeface="SimSun" pitchFamily="2" charset="-122"/>
              </a:rPr>
              <a:t>(</a:t>
            </a:r>
            <a:r>
              <a:rPr lang="zh-CN" altLang="en-US" sz="2800" dirty="0">
                <a:ea typeface="SimSun" pitchFamily="2" charset="-122"/>
              </a:rPr>
              <a:t>咩</a:t>
            </a:r>
            <a:r>
              <a:rPr lang="en-US" altLang="zh-CN" sz="2800" dirty="0">
                <a:ea typeface="SimSun" pitchFamily="2" charset="-122"/>
              </a:rPr>
              <a:t>)		</a:t>
            </a:r>
            <a:r>
              <a:rPr lang="zh-CN" altLang="en-US" sz="2800" b="1" dirty="0">
                <a:ea typeface="SimSun" pitchFamily="2" charset="-122"/>
              </a:rPr>
              <a:t>呀</a:t>
            </a:r>
            <a:endParaRPr lang="zh-CN" altLang="en-US" sz="2800" dirty="0">
              <a:ea typeface="SimSun" pitchFamily="2" charset="-122"/>
            </a:endParaRPr>
          </a:p>
          <a:p>
            <a:endParaRPr lang="zh-CN" altLang="en-US" dirty="0">
              <a:ea typeface="SimSun" pitchFamily="2" charset="-122"/>
            </a:endParaRPr>
          </a:p>
          <a:p>
            <a:r>
              <a:rPr lang="zh-CN" altLang="en-US" dirty="0">
                <a:ea typeface="SimSun" pitchFamily="2" charset="-122"/>
              </a:rPr>
              <a:t> </a:t>
            </a:r>
            <a:r>
              <a:rPr lang="zh-CN" altLang="en-US" sz="3600" dirty="0">
                <a:ea typeface="SimSun" pitchFamily="2" charset="-122"/>
              </a:rPr>
              <a:t> </a:t>
            </a:r>
            <a:endParaRPr lang="en-US" altLang="zh-CN" sz="3600" dirty="0">
              <a:ea typeface="SimSun" pitchFamily="2" charset="-122"/>
            </a:endParaRPr>
          </a:p>
        </p:txBody>
      </p:sp>
    </p:spTree>
    <p:extLst>
      <p:ext uri="{BB962C8B-B14F-4D97-AF65-F5344CB8AC3E}">
        <p14:creationId xmlns:p14="http://schemas.microsoft.com/office/powerpoint/2010/main" val="7025514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048" y="513680"/>
            <a:ext cx="9144000" cy="827088"/>
          </a:xfrm>
        </p:spPr>
        <p:txBody>
          <a:bodyPr>
            <a:normAutofit fontScale="90000"/>
          </a:bodyPr>
          <a:lstStyle/>
          <a:p>
            <a:pPr algn="l"/>
            <a:r>
              <a:rPr lang="en-US" sz="2400" dirty="0"/>
              <a:t>Chung, S.C., et al. 2006. Effects of </a:t>
            </a:r>
            <a:r>
              <a:rPr lang="en-US" sz="2400" dirty="0" smtClean="0"/>
              <a:t>gender</a:t>
            </a:r>
            <a:r>
              <a:rPr lang="en-US" sz="2400" dirty="0"/>
              <a:t>, age, &amp; body parameters on the </a:t>
            </a:r>
            <a:br>
              <a:rPr lang="en-US" sz="2400" dirty="0"/>
            </a:br>
            <a:r>
              <a:rPr lang="en-US" sz="2400" dirty="0"/>
              <a:t>ventricular volume of Korean people. </a:t>
            </a:r>
            <a:r>
              <a:rPr lang="en-US" sz="2400" i="1" u="sng" dirty="0" err="1"/>
              <a:t>Neuros.Lett</a:t>
            </a:r>
            <a:r>
              <a:rPr lang="en-US" sz="2400" i="1" u="sng" dirty="0"/>
              <a:t>.</a:t>
            </a:r>
            <a:r>
              <a:rPr lang="en-US" sz="2400" dirty="0"/>
              <a:t> 395.155–58.</a:t>
            </a:r>
            <a:br>
              <a:rPr lang="en-US" sz="2400" dirty="0"/>
            </a:br>
            <a:endParaRPr lang="en-US" sz="2400" dirty="0"/>
          </a:p>
        </p:txBody>
      </p:sp>
      <p:sp>
        <p:nvSpPr>
          <p:cNvPr id="4" name="Slide Number Placeholder 3"/>
          <p:cNvSpPr>
            <a:spLocks noGrp="1"/>
          </p:cNvSpPr>
          <p:nvPr>
            <p:ph type="sldNum" sz="quarter" idx="12"/>
          </p:nvPr>
        </p:nvSpPr>
        <p:spPr/>
        <p:txBody>
          <a:bodyPr/>
          <a:lstStyle/>
          <a:p>
            <a:fld id="{4F80D206-8515-4FC4-B227-935A8347D5E2}" type="slidenum">
              <a:rPr lang="en-US" smtClean="0"/>
              <a:pPr/>
              <a:t>68</a:t>
            </a:fld>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1343473" y="1340768"/>
            <a:ext cx="7371219" cy="5328592"/>
          </a:xfrm>
          <a:prstGeom prst="rect">
            <a:avLst/>
          </a:prstGeom>
          <a:noFill/>
          <a:ln w="9525">
            <a:noFill/>
            <a:miter lim="800000"/>
            <a:headEnd/>
            <a:tailEnd/>
          </a:ln>
        </p:spPr>
      </p:pic>
      <p:sp>
        <p:nvSpPr>
          <p:cNvPr id="6" name="TextBox 5"/>
          <p:cNvSpPr txBox="1"/>
          <p:nvPr/>
        </p:nvSpPr>
        <p:spPr>
          <a:xfrm>
            <a:off x="6672064" y="5313402"/>
            <a:ext cx="2493824" cy="707886"/>
          </a:xfrm>
          <a:prstGeom prst="rect">
            <a:avLst/>
          </a:prstGeom>
          <a:noFill/>
        </p:spPr>
        <p:txBody>
          <a:bodyPr wrap="none" rtlCol="0">
            <a:spAutoFit/>
          </a:bodyPr>
          <a:lstStyle/>
          <a:p>
            <a:r>
              <a:rPr lang="en-US" sz="2000" dirty="0"/>
              <a:t>Male increase   73%.</a:t>
            </a:r>
          </a:p>
          <a:p>
            <a:r>
              <a:rPr lang="en-US" sz="2000" dirty="0"/>
              <a:t>Female increase  43%.</a:t>
            </a:r>
          </a:p>
        </p:txBody>
      </p:sp>
    </p:spTree>
    <p:extLst>
      <p:ext uri="{BB962C8B-B14F-4D97-AF65-F5344CB8AC3E}">
        <p14:creationId xmlns:p14="http://schemas.microsoft.com/office/powerpoint/2010/main" val="6488885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3"/>
          <p:cNvPicPr>
            <a:picLocks noChangeAspect="1" noChangeArrowheads="1"/>
          </p:cNvPicPr>
          <p:nvPr/>
        </p:nvPicPr>
        <p:blipFill>
          <a:blip r:embed="rId2" cstate="print"/>
          <a:srcRect/>
          <a:stretch>
            <a:fillRect/>
          </a:stretch>
        </p:blipFill>
        <p:spPr bwMode="auto">
          <a:xfrm>
            <a:off x="1524000" y="0"/>
            <a:ext cx="9144000" cy="4635500"/>
          </a:xfrm>
          <a:prstGeom prst="rect">
            <a:avLst/>
          </a:prstGeom>
          <a:noFill/>
          <a:ln w="9525">
            <a:noFill/>
            <a:miter lim="800000"/>
            <a:headEnd/>
            <a:tailEnd/>
          </a:ln>
        </p:spPr>
      </p:pic>
    </p:spTree>
    <p:extLst>
      <p:ext uri="{BB962C8B-B14F-4D97-AF65-F5344CB8AC3E}">
        <p14:creationId xmlns:p14="http://schemas.microsoft.com/office/powerpoint/2010/main" val="25894159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7482" y="5352279"/>
            <a:ext cx="7125148" cy="1325563"/>
          </a:xfrm>
        </p:spPr>
        <p:txBody>
          <a:bodyPr>
            <a:noAutofit/>
          </a:bodyPr>
          <a:lstStyle/>
          <a:p>
            <a:r>
              <a:rPr lang="en-US" altLang="zh-HK" sz="2400" dirty="0" smtClean="0"/>
              <a:t>The Englishman Charles Babbage (1791-1871) designed a machine for mathematical operations, e.g., to solve polynomial equations.  This machine was based on his design, completed in 1991, and displayed in the London Science Museum.  </a:t>
            </a:r>
            <a:r>
              <a:rPr lang="en-US" altLang="zh-HK" sz="1800" i="1" dirty="0" smtClean="0"/>
              <a:t>"Babbage </a:t>
            </a:r>
            <a:r>
              <a:rPr lang="en-US" altLang="zh-HK" sz="1800" i="1" dirty="0"/>
              <a:t>Difference </a:t>
            </a:r>
            <a:r>
              <a:rPr lang="en-US" altLang="zh-HK" sz="1800" i="1" dirty="0" smtClean="0"/>
              <a:t>Engine." Photo </a:t>
            </a:r>
            <a:r>
              <a:rPr lang="en-US" altLang="zh-HK" sz="1800" i="1" dirty="0"/>
              <a:t>by </a:t>
            </a:r>
            <a:r>
              <a:rPr lang="en-US" altLang="zh-HK" sz="1800" i="1" dirty="0" err="1"/>
              <a:t>User:geni</a:t>
            </a:r>
            <a:r>
              <a:rPr lang="en-US" altLang="zh-HK" sz="2400" i="1" dirty="0"/>
              <a:t>. </a:t>
            </a:r>
            <a:endParaRPr lang="zh-HK" altLang="en-US" sz="24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7541" y="0"/>
            <a:ext cx="6919892" cy="500610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961" y="246497"/>
            <a:ext cx="4632254" cy="2719340"/>
          </a:xfrm>
          <a:prstGeom prst="rect">
            <a:avLst/>
          </a:prstGeom>
        </p:spPr>
      </p:pic>
      <p:sp>
        <p:nvSpPr>
          <p:cNvPr id="6" name="TextBox 5"/>
          <p:cNvSpPr txBox="1"/>
          <p:nvPr/>
        </p:nvSpPr>
        <p:spPr>
          <a:xfrm>
            <a:off x="403339" y="3030573"/>
            <a:ext cx="4782728" cy="3416320"/>
          </a:xfrm>
          <a:prstGeom prst="rect">
            <a:avLst/>
          </a:prstGeom>
          <a:noFill/>
        </p:spPr>
        <p:txBody>
          <a:bodyPr wrap="square" rtlCol="0">
            <a:spAutoFit/>
          </a:bodyPr>
          <a:lstStyle/>
          <a:p>
            <a:r>
              <a:rPr lang="en-US" altLang="zh-HK" sz="2400" dirty="0" smtClean="0"/>
              <a:t>      The </a:t>
            </a:r>
            <a:r>
              <a:rPr lang="zh-CN" altLang="en-US" sz="2400" dirty="0" smtClean="0"/>
              <a:t>算盘 </a:t>
            </a:r>
            <a:r>
              <a:rPr lang="en-US" altLang="zh-HK" sz="2400" i="1" dirty="0" err="1" smtClean="0"/>
              <a:t>suanpan</a:t>
            </a:r>
            <a:r>
              <a:rPr lang="en-US" altLang="zh-HK" sz="2400" i="1" dirty="0" smtClean="0"/>
              <a:t> </a:t>
            </a:r>
            <a:r>
              <a:rPr lang="en-US" altLang="zh-HK" sz="2400" dirty="0" smtClean="0"/>
              <a:t>was first described during the Eastern Han dynasty (25-220).  Its design of 2 beads on top and 5 beads below facilitates calculations in both decimal and hexadecimal systems.  </a:t>
            </a:r>
          </a:p>
          <a:p>
            <a:r>
              <a:rPr lang="en-US" altLang="zh-HK" sz="2400" dirty="0" smtClean="0"/>
              <a:t>A traditional system of weights in China is based on the hexadecimal system: </a:t>
            </a:r>
            <a:r>
              <a:rPr lang="en-US" altLang="zh-CN" sz="2400" dirty="0" smtClean="0"/>
              <a:t>1</a:t>
            </a:r>
            <a:r>
              <a:rPr lang="en-US" altLang="zh-HK" sz="2400" dirty="0" smtClean="0"/>
              <a:t> </a:t>
            </a:r>
            <a:r>
              <a:rPr lang="zh-CN" altLang="en-US" sz="2400" dirty="0" smtClean="0"/>
              <a:t>斤 </a:t>
            </a:r>
            <a:r>
              <a:rPr lang="en-US" altLang="zh-CN" sz="2400" i="1" dirty="0" err="1" smtClean="0"/>
              <a:t>jin</a:t>
            </a:r>
            <a:r>
              <a:rPr lang="en-US" altLang="zh-CN" sz="2400" i="1" dirty="0" smtClean="0"/>
              <a:t> </a:t>
            </a:r>
            <a:r>
              <a:rPr lang="en-US" altLang="zh-CN" sz="2400" dirty="0" smtClean="0"/>
              <a:t>= 16 </a:t>
            </a:r>
            <a:r>
              <a:rPr lang="zh-CN" altLang="en-US" sz="2400" dirty="0" smtClean="0"/>
              <a:t>两 </a:t>
            </a:r>
            <a:r>
              <a:rPr lang="en-US" altLang="zh-CN" sz="2400" i="1" dirty="0" err="1" smtClean="0"/>
              <a:t>liang</a:t>
            </a:r>
            <a:r>
              <a:rPr lang="zh-CN" altLang="en-US" sz="2400" dirty="0" smtClean="0"/>
              <a:t>。</a:t>
            </a:r>
            <a:endParaRPr lang="zh-HK" altLang="en-US" sz="24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4024" y="-18471"/>
            <a:ext cx="1722561" cy="2041235"/>
          </a:xfrm>
          <a:prstGeom prst="rect">
            <a:avLst/>
          </a:prstGeom>
        </p:spPr>
      </p:pic>
    </p:spTree>
    <p:extLst>
      <p:ext uri="{BB962C8B-B14F-4D97-AF65-F5344CB8AC3E}">
        <p14:creationId xmlns:p14="http://schemas.microsoft.com/office/powerpoint/2010/main" val="18512732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fld id="{5B45928D-9954-4602-B0E0-160642803DEF}" type="slidenum">
              <a:rPr lang="en-US"/>
              <a:pPr/>
              <a:t>70</a:t>
            </a:fld>
            <a:endParaRPr lang="en-US"/>
          </a:p>
        </p:txBody>
      </p:sp>
      <p:pic>
        <p:nvPicPr>
          <p:cNvPr id="29698" name="Picture 2" descr="brain0008"/>
          <p:cNvPicPr>
            <a:picLocks noChangeAspect="1" noChangeArrowheads="1"/>
          </p:cNvPicPr>
          <p:nvPr/>
        </p:nvPicPr>
        <p:blipFill>
          <a:blip r:embed="rId2" cstate="print"/>
          <a:srcRect/>
          <a:stretch>
            <a:fillRect/>
          </a:stretch>
        </p:blipFill>
        <p:spPr bwMode="auto">
          <a:xfrm>
            <a:off x="2782888" y="0"/>
            <a:ext cx="6769100" cy="6858000"/>
          </a:xfrm>
          <a:prstGeom prst="rect">
            <a:avLst/>
          </a:prstGeom>
          <a:noFill/>
        </p:spPr>
      </p:pic>
    </p:spTree>
    <p:extLst>
      <p:ext uri="{BB962C8B-B14F-4D97-AF65-F5344CB8AC3E}">
        <p14:creationId xmlns:p14="http://schemas.microsoft.com/office/powerpoint/2010/main" val="14110642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2971" y="4596766"/>
            <a:ext cx="6096000" cy="2031325"/>
          </a:xfrm>
          <a:prstGeom prst="rect">
            <a:avLst/>
          </a:prstGeom>
        </p:spPr>
        <p:txBody>
          <a:bodyPr>
            <a:spAutoFit/>
          </a:bodyPr>
          <a:lstStyle/>
          <a:p>
            <a:r>
              <a:rPr lang="en-US" altLang="zh-HK" dirty="0" smtClean="0"/>
              <a:t>Alan Turing </a:t>
            </a:r>
            <a:r>
              <a:rPr lang="en-US" altLang="zh-HK" dirty="0"/>
              <a:t>(1912-54</a:t>
            </a:r>
            <a:r>
              <a:rPr lang="en-US" altLang="zh-HK" dirty="0" smtClean="0"/>
              <a:t>) used a computer to crack codes addressed </a:t>
            </a:r>
            <a:r>
              <a:rPr lang="en-US" altLang="zh-HK" dirty="0"/>
              <a:t>the problem of artificial intelligence, and proposed an experiment which became known as the Turing test, an attempt to define a standard for a machine to be called "intelligent". The idea was that a computer could be said to "think" if a human interrogator could not tell it apart, through conversation, from a human being.</a:t>
            </a:r>
            <a:endParaRPr lang="zh-HK" alt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3310" y="1"/>
            <a:ext cx="5444044"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34" y="14547"/>
            <a:ext cx="5793975" cy="4345481"/>
          </a:xfrm>
          <a:prstGeom prst="rect">
            <a:avLst/>
          </a:prstGeom>
        </p:spPr>
      </p:pic>
    </p:spTree>
    <p:extLst>
      <p:ext uri="{BB962C8B-B14F-4D97-AF65-F5344CB8AC3E}">
        <p14:creationId xmlns:p14="http://schemas.microsoft.com/office/powerpoint/2010/main" val="23123335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3632" y="82704"/>
            <a:ext cx="2676525" cy="1704975"/>
          </a:xfrm>
          <a:prstGeom prst="rect">
            <a:avLst/>
          </a:prstGeom>
        </p:spPr>
      </p:pic>
      <p:sp>
        <p:nvSpPr>
          <p:cNvPr id="4" name="Slide Number Placeholder 5"/>
          <p:cNvSpPr>
            <a:spLocks noGrp="1"/>
          </p:cNvSpPr>
          <p:nvPr>
            <p:ph type="sldNum" sz="quarter" idx="12"/>
          </p:nvPr>
        </p:nvSpPr>
        <p:spPr/>
        <p:txBody>
          <a:bodyPr/>
          <a:lstStyle/>
          <a:p>
            <a:fld id="{FE3FE36B-8F9C-4D09-B538-43BF83D86694}" type="slidenum">
              <a:rPr lang="en-US"/>
              <a:pPr/>
              <a:t>9</a:t>
            </a:fld>
            <a:endParaRPr lang="en-US"/>
          </a:p>
        </p:txBody>
      </p:sp>
      <p:sp>
        <p:nvSpPr>
          <p:cNvPr id="115714" name="Rectangle 2"/>
          <p:cNvSpPr>
            <a:spLocks noGrp="1" noChangeArrowheads="1"/>
          </p:cNvSpPr>
          <p:nvPr>
            <p:ph type="title"/>
          </p:nvPr>
        </p:nvSpPr>
        <p:spPr>
          <a:xfrm>
            <a:off x="7795715" y="5047068"/>
            <a:ext cx="4576725" cy="751897"/>
          </a:xfrm>
        </p:spPr>
        <p:txBody>
          <a:bodyPr>
            <a:noAutofit/>
          </a:bodyPr>
          <a:lstStyle/>
          <a:p>
            <a:r>
              <a:rPr lang="en-US" sz="2000" dirty="0" smtClean="0">
                <a:latin typeface="Times New Roman" pitchFamily="18" charset="0"/>
                <a:cs typeface="Times New Roman" pitchFamily="18" charset="0"/>
              </a:rPr>
              <a:t>	     John von Neumann </a:t>
            </a:r>
            <a:r>
              <a:rPr lang="en-US" altLang="zh-HK" sz="2000" dirty="0"/>
              <a:t>(1903-57)</a:t>
            </a: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r>
              <a:rPr lang="en-US" sz="2000" dirty="0">
                <a:latin typeface="Times New Roman" pitchFamily="18" charset="0"/>
                <a:cs typeface="Times New Roman" pitchFamily="18" charset="0"/>
              </a:rPr>
              <a:t/>
            </a:r>
            <a:br>
              <a:rPr lang="en-US" sz="2000" dirty="0">
                <a:latin typeface="Times New Roman" pitchFamily="18" charset="0"/>
                <a:cs typeface="Times New Roman" pitchFamily="18" charset="0"/>
              </a:rPr>
            </a:br>
            <a:r>
              <a:rPr lang="en-US" sz="2000" dirty="0" err="1" smtClean="0">
                <a:latin typeface="Times New Roman" pitchFamily="18" charset="0"/>
                <a:cs typeface="Times New Roman" pitchFamily="18" charset="0"/>
              </a:rPr>
              <a:t>EDVAC</a:t>
            </a:r>
            <a:r>
              <a:rPr lang="en-US" sz="2000" dirty="0" smtClean="0">
                <a:latin typeface="Times New Roman" pitchFamily="18" charset="0"/>
                <a:cs typeface="Times New Roman" pitchFamily="18" charset="0"/>
              </a:rPr>
              <a:t>: </a:t>
            </a:r>
            <a:r>
              <a:rPr lang="en-US" altLang="zh-HK" sz="2000" b="1" i="1" dirty="0"/>
              <a:t>E</a:t>
            </a:r>
            <a:r>
              <a:rPr lang="en-US" altLang="zh-HK" sz="2000" i="1" dirty="0"/>
              <a:t>lectronic </a:t>
            </a:r>
            <a:r>
              <a:rPr lang="en-US" altLang="zh-HK" sz="2000" b="1" i="1" dirty="0"/>
              <a:t>D</a:t>
            </a:r>
            <a:r>
              <a:rPr lang="en-US" altLang="zh-HK" sz="2000" i="1" dirty="0"/>
              <a:t>iscrete </a:t>
            </a:r>
            <a:r>
              <a:rPr lang="en-US" altLang="zh-HK" sz="2000" b="1" i="1" dirty="0"/>
              <a:t>V</a:t>
            </a:r>
            <a:r>
              <a:rPr lang="en-US" altLang="zh-HK" sz="2000" i="1" dirty="0"/>
              <a:t>ariable </a:t>
            </a:r>
            <a:r>
              <a:rPr lang="en-US" altLang="zh-HK" sz="2000" b="1" i="1" dirty="0"/>
              <a:t>A</a:t>
            </a:r>
            <a:r>
              <a:rPr lang="en-US" altLang="zh-HK" sz="2000" i="1" dirty="0"/>
              <a:t>utomatic </a:t>
            </a:r>
            <a:r>
              <a:rPr lang="en-US" altLang="zh-HK" sz="2000" b="1" i="1" dirty="0" smtClean="0"/>
              <a:t>C</a:t>
            </a:r>
            <a:r>
              <a:rPr lang="en-US" altLang="zh-HK" sz="2000" i="1" dirty="0" smtClean="0"/>
              <a:t>omputer.</a:t>
            </a: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ENIAC: </a:t>
            </a:r>
            <a:r>
              <a:rPr lang="en-US" altLang="zh-HK" sz="2000" b="1" i="1" dirty="0"/>
              <a:t>E</a:t>
            </a:r>
            <a:r>
              <a:rPr lang="en-US" altLang="zh-HK" sz="2000" i="1" dirty="0"/>
              <a:t>lectronic </a:t>
            </a:r>
            <a:r>
              <a:rPr lang="en-US" altLang="zh-HK" sz="2000" b="1" i="1" dirty="0"/>
              <a:t>N</a:t>
            </a:r>
            <a:r>
              <a:rPr lang="en-US" altLang="zh-HK" sz="2000" i="1" dirty="0"/>
              <a:t>umerical </a:t>
            </a:r>
            <a:r>
              <a:rPr lang="en-US" altLang="zh-HK" sz="2000" b="1" i="1" dirty="0"/>
              <a:t>I</a:t>
            </a:r>
            <a:r>
              <a:rPr lang="en-US" altLang="zh-HK" sz="2000" i="1" dirty="0"/>
              <a:t>ntegrator </a:t>
            </a:r>
            <a:r>
              <a:rPr lang="en-US" altLang="zh-HK" sz="2000" b="1" i="1" dirty="0" smtClean="0"/>
              <a:t>A</a:t>
            </a:r>
            <a:r>
              <a:rPr lang="en-US" altLang="zh-HK" sz="2000" i="1" dirty="0" smtClean="0"/>
              <a:t>nd </a:t>
            </a:r>
            <a:r>
              <a:rPr lang="en-US" altLang="zh-HK" sz="2000" b="1" i="1" dirty="0" smtClean="0"/>
              <a:t>C</a:t>
            </a:r>
            <a:r>
              <a:rPr lang="en-US" altLang="zh-HK" sz="2000" i="1" dirty="0" smtClean="0"/>
              <a:t>ompute</a:t>
            </a:r>
            <a:r>
              <a:rPr lang="en-US" altLang="zh-HK" sz="2000" dirty="0" smtClean="0"/>
              <a:t>r.</a:t>
            </a: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UNIVAC: </a:t>
            </a:r>
            <a:r>
              <a:rPr lang="en-US" altLang="zh-HK" sz="2000" b="1" i="1" dirty="0" err="1"/>
              <a:t>UNIV</a:t>
            </a:r>
            <a:r>
              <a:rPr lang="en-US" altLang="zh-HK" sz="2000" i="1" dirty="0" err="1"/>
              <a:t>ersal</a:t>
            </a:r>
            <a:r>
              <a:rPr lang="en-US" altLang="zh-HK" sz="2000" i="1" dirty="0"/>
              <a:t> </a:t>
            </a:r>
            <a:r>
              <a:rPr lang="en-US" altLang="zh-HK" sz="2000" b="1" i="1" dirty="0"/>
              <a:t>A</a:t>
            </a:r>
            <a:r>
              <a:rPr lang="en-US" altLang="zh-HK" sz="2000" i="1" dirty="0"/>
              <a:t>utomatic </a:t>
            </a:r>
            <a:r>
              <a:rPr lang="en-US" altLang="zh-HK" sz="2000" b="1" i="1" dirty="0" smtClean="0"/>
              <a:t>C</a:t>
            </a:r>
            <a:r>
              <a:rPr lang="en-US" altLang="zh-HK" sz="2000" i="1" dirty="0" smtClean="0"/>
              <a:t>omputer.</a:t>
            </a:r>
            <a:br>
              <a:rPr lang="en-US" altLang="zh-HK" sz="2000" i="1" dirty="0" smtClean="0"/>
            </a:br>
            <a:r>
              <a:rPr lang="en-US" altLang="zh-HK" sz="2000" dirty="0" smtClean="0"/>
              <a:t>First commercial computer produced in the U.S.  Used by CBS to successfully predict the presidential election of 1952.</a:t>
            </a:r>
            <a:r>
              <a:rPr lang="en-US" sz="2000" i="1" dirty="0" smtClean="0">
                <a:latin typeface="Times New Roman" pitchFamily="18" charset="0"/>
                <a:cs typeface="Times New Roman" pitchFamily="18" charset="0"/>
              </a:rPr>
              <a:t/>
            </a:r>
            <a:br>
              <a:rPr lang="en-US" sz="2000" i="1" dirty="0" smtClean="0">
                <a:latin typeface="Times New Roman" pitchFamily="18" charset="0"/>
                <a:cs typeface="Times New Roman" pitchFamily="18" charset="0"/>
              </a:rPr>
            </a:br>
            <a:r>
              <a:rPr lang="en-US" sz="2000" dirty="0">
                <a:latin typeface="Times New Roman" pitchFamily="18" charset="0"/>
                <a:cs typeface="Times New Roman" pitchFamily="18" charset="0"/>
              </a:rPr>
              <a:t/>
            </a:r>
            <a:br>
              <a:rPr lang="en-US" sz="2000" dirty="0">
                <a:latin typeface="Times New Roman" pitchFamily="18" charset="0"/>
                <a:cs typeface="Times New Roman" pitchFamily="18" charset="0"/>
              </a:rPr>
            </a:br>
            <a:endParaRPr lang="en-US" sz="2000" dirty="0">
              <a:latin typeface="Times New Roman"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0913" y="1442047"/>
            <a:ext cx="2361715" cy="184669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42" y="129475"/>
            <a:ext cx="7403822" cy="4750026"/>
          </a:xfrm>
          <a:prstGeom prst="rect">
            <a:avLst/>
          </a:prstGeom>
        </p:spPr>
      </p:pic>
      <p:sp>
        <p:nvSpPr>
          <p:cNvPr id="5" name="TextBox 4"/>
          <p:cNvSpPr txBox="1"/>
          <p:nvPr/>
        </p:nvSpPr>
        <p:spPr>
          <a:xfrm>
            <a:off x="64738" y="4952328"/>
            <a:ext cx="7706983" cy="2031325"/>
          </a:xfrm>
          <a:prstGeom prst="rect">
            <a:avLst/>
          </a:prstGeom>
          <a:noFill/>
        </p:spPr>
        <p:txBody>
          <a:bodyPr wrap="square" rtlCol="0">
            <a:spAutoFit/>
          </a:bodyPr>
          <a:lstStyle/>
          <a:p>
            <a:r>
              <a:rPr lang="en-US" altLang="zh-HK" dirty="0"/>
              <a:t>The </a:t>
            </a:r>
            <a:r>
              <a:rPr lang="en-US" altLang="zh-HK" b="1" dirty="0"/>
              <a:t>von Neumann </a:t>
            </a:r>
            <a:r>
              <a:rPr lang="en-US" altLang="zh-HK" b="1" dirty="0" smtClean="0"/>
              <a:t>architecture </a:t>
            </a:r>
            <a:r>
              <a:rPr lang="en-US" altLang="zh-HK" dirty="0" smtClean="0"/>
              <a:t>was described in </a:t>
            </a:r>
            <a:r>
              <a:rPr lang="en-US" altLang="zh-HK" dirty="0"/>
              <a:t>1945 by </a:t>
            </a:r>
            <a:r>
              <a:rPr lang="en-US" altLang="zh-HK" dirty="0" smtClean="0"/>
              <a:t>John </a:t>
            </a:r>
            <a:r>
              <a:rPr lang="en-US" altLang="zh-HK" dirty="0"/>
              <a:t>von </a:t>
            </a:r>
            <a:r>
              <a:rPr lang="en-US" altLang="zh-HK" dirty="0" smtClean="0"/>
              <a:t>Neumann and </a:t>
            </a:r>
            <a:r>
              <a:rPr lang="en-US" altLang="zh-HK" dirty="0"/>
              <a:t>others in </a:t>
            </a:r>
            <a:r>
              <a:rPr lang="en-US" altLang="zh-HK" dirty="0" smtClean="0"/>
              <a:t>the </a:t>
            </a:r>
            <a:r>
              <a:rPr lang="en-US" altLang="zh-HK" i="1" dirty="0"/>
              <a:t>First Draft of a Report on the </a:t>
            </a:r>
            <a:r>
              <a:rPr lang="en-US" altLang="zh-HK" i="1" dirty="0" err="1" smtClean="0"/>
              <a:t>EDVAC</a:t>
            </a:r>
            <a:r>
              <a:rPr lang="en-US" altLang="zh-HK" dirty="0" smtClean="0"/>
              <a:t>. This </a:t>
            </a:r>
            <a:r>
              <a:rPr lang="en-US" altLang="zh-HK" dirty="0"/>
              <a:t>describes a design architecture for </a:t>
            </a:r>
            <a:r>
              <a:rPr lang="en-US" altLang="zh-HK" dirty="0" smtClean="0"/>
              <a:t>an </a:t>
            </a:r>
            <a:r>
              <a:rPr lang="en-US" altLang="zh-HK" dirty="0"/>
              <a:t>electronic digital computer with parts consisting of </a:t>
            </a:r>
            <a:r>
              <a:rPr lang="en-US" altLang="zh-HK" dirty="0" smtClean="0"/>
              <a:t>[1] a </a:t>
            </a:r>
            <a:r>
              <a:rPr lang="en-US" altLang="zh-HK" dirty="0"/>
              <a:t>processing unit </a:t>
            </a:r>
            <a:r>
              <a:rPr lang="en-US" altLang="zh-HK" dirty="0" smtClean="0"/>
              <a:t>containing a logic unit and processor registers, [2] a </a:t>
            </a:r>
            <a:r>
              <a:rPr lang="en-US" altLang="zh-HK" dirty="0"/>
              <a:t>control unit containing an </a:t>
            </a:r>
            <a:r>
              <a:rPr lang="en-US" altLang="zh-HK" dirty="0" smtClean="0"/>
              <a:t>instruction register</a:t>
            </a:r>
            <a:r>
              <a:rPr lang="en-US" altLang="zh-HK" dirty="0"/>
              <a:t> </a:t>
            </a:r>
            <a:r>
              <a:rPr lang="en-US" altLang="zh-HK" dirty="0" smtClean="0"/>
              <a:t>and </a:t>
            </a:r>
            <a:r>
              <a:rPr lang="en-US" altLang="zh-HK" dirty="0"/>
              <a:t>program counter, </a:t>
            </a:r>
            <a:r>
              <a:rPr lang="en-US" altLang="zh-HK" dirty="0" smtClean="0"/>
              <a:t> [3] a </a:t>
            </a:r>
            <a:r>
              <a:rPr lang="en-US" altLang="zh-HK" dirty="0"/>
              <a:t>memory to store both data and instructions, </a:t>
            </a:r>
            <a:r>
              <a:rPr lang="en-US" altLang="zh-HK" dirty="0" smtClean="0"/>
              <a:t>[4] external mass </a:t>
            </a:r>
            <a:r>
              <a:rPr lang="en-US" altLang="zh-HK" dirty="0"/>
              <a:t>storage, and </a:t>
            </a:r>
            <a:r>
              <a:rPr lang="en-US" altLang="zh-HK" dirty="0" smtClean="0"/>
              <a:t>[5] input </a:t>
            </a:r>
            <a:r>
              <a:rPr lang="en-US" altLang="zh-HK" dirty="0"/>
              <a:t>and output </a:t>
            </a:r>
            <a:r>
              <a:rPr lang="en-US" altLang="zh-HK" dirty="0" smtClean="0"/>
              <a:t>mechanisms.</a:t>
            </a:r>
            <a:endParaRPr lang="zh-HK" altLang="en-US" dirty="0"/>
          </a:p>
        </p:txBody>
      </p:sp>
    </p:spTree>
    <p:extLst>
      <p:ext uri="{BB962C8B-B14F-4D97-AF65-F5344CB8AC3E}">
        <p14:creationId xmlns:p14="http://schemas.microsoft.com/office/powerpoint/2010/main" val="24715571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2955</TotalTime>
  <Words>3036</Words>
  <Application>Microsoft Office PowerPoint</Application>
  <PresentationFormat>Widescreen</PresentationFormat>
  <Paragraphs>357</Paragraphs>
  <Slides>70</Slides>
  <Notes>12</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86" baseType="lpstr">
      <vt:lpstr>Arial Unicode MS</vt:lpstr>
      <vt:lpstr>Gill Sans</vt:lpstr>
      <vt:lpstr>ＭＳ Ｐゴシック</vt:lpstr>
      <vt:lpstr>宋体</vt:lpstr>
      <vt:lpstr>宋体</vt:lpstr>
      <vt:lpstr>儷黑 Pro</vt:lpstr>
      <vt:lpstr>新細明體</vt:lpstr>
      <vt:lpstr>Arial</vt:lpstr>
      <vt:lpstr>Calibri</vt:lpstr>
      <vt:lpstr>Calibri Light</vt:lpstr>
      <vt:lpstr>Courier New</vt:lpstr>
      <vt:lpstr>Helvetica</vt:lpstr>
      <vt:lpstr>Times New Roman</vt:lpstr>
      <vt:lpstr>Wingdings</vt:lpstr>
      <vt:lpstr>Office Theme</vt:lpstr>
      <vt:lpstr>Acrobat Document</vt:lpstr>
      <vt:lpstr>PowerPoint Presentation</vt:lpstr>
      <vt:lpstr>PowerPoint Presentation</vt:lpstr>
      <vt:lpstr>    Gorilla   Chimpanzee           Homo    Which two primates are the closest relatives?</vt:lpstr>
      <vt:lpstr> 6 Mya          3.5+ Mya                2.8+ Mya .  .  .  .          150+ Kya  . . . . . . .  1946 C.E.           Australopithecus   genus Homo   species sapiens split        bipedalism   tool making   Anatomically  electronic  from             Modern  communication chimpanzees         Humans   </vt:lpstr>
      <vt:lpstr>PowerPoint Presentation</vt:lpstr>
      <vt:lpstr>PowerPoint Presentation</vt:lpstr>
      <vt:lpstr>The Englishman Charles Babbage (1791-1871) designed a machine for mathematical operations, e.g., to solve polynomial equations.  This machine was based on his design, completed in 1991, and displayed in the London Science Museum.  "Babbage Difference Engine." Photo by User:geni. </vt:lpstr>
      <vt:lpstr>PowerPoint Presentation</vt:lpstr>
      <vt:lpstr>      John von Neumann (1903-57)  EDVAC: Electronic Discrete Variable Automatic Computer.  ENIAC: Electronic Numerical Integrator And Computer.  UNIVAC: UNIVersal Automatic Computer. First commercial computer produced in the U.S.  Used by CBS to successfully predict the presidential election of 1952.  </vt:lpstr>
      <vt:lpstr>“If the brain is a digital computer with a von Neumann architecture, it is doomed to be a computational tortoise  by comparison.  ... Conjointly, these two severe limitations – one on speed, and the other on accuracy – drive von Neumann to the conclusion that whatever computational regime the brain is using, it must be one that somehow involves a minimum of what he calls “logical depth”.  That is, whatever the brain is doing, it cannot be sequentially performing thousands upon thousands of sequentially computational steps ...  Given the slowness of its neuronal activities, there isn’t enough time for the brain to complete any but the most trivial of computations.  And given the low accuracy of its typical representations, it would be computationally incompetent even if it did have enough time. ... As we now know, the brain contains roughly 1014  synaptic connections, each of which modulates the arriving axonal signal before passing it on to the receiving neuron. ... Most important, these tiny modulatory actions all take place simultaneously.  This means that, with each synapse being active perhaps 100 times per second ... the total number of basic information-processing actions performed by the brain must be roughly 102 times 1014, or 1016  operations per second.  This is a striking achievement for any system, and it compares very favorably with our earlier count on 109 basic operations per second for a cutting edge desktop machine.  The brain is neither a tortoise nor a dunce after all, for it was never a serial digital machine to begin with: it is a massively parallel analog machine.” </vt:lpstr>
      <vt:lpstr>Sejnowski, Terry &amp;  Tobi Delbruck.   THE LANGUAGE OF THE BRAIN.   Scientific American October 2012.</vt:lpstr>
      <vt:lpstr> Azevedo, F. et al. 2009. Equal numbers of neuronal and nonneuronal cells make the human brain an isometrically scaled-up primate brain. Journal of Comparative Neurology 513.532-41.</vt:lpstr>
      <vt:lpstr>The Linc computer in the service of Chinese linguistics 1. Streeter, Mary L. 1972. DOC 1971: a Chinese Dialect Dictionary on Computer. Computers and Humanities 6.259-70.   Cheng, Chin-Chuan. 1994. DOC: lts Birth and Life. IN HONOR OF WILLIAM S- Y. WANG: INTERDISCIPLINARY STUDIES ON LANGUAGE AND LANGUAGE CHANGE, ed. by M.Y. Chen &amp; O.J.L. Tzeng. Pyramid Press.</vt:lpstr>
      <vt:lpstr>COLING, Stockholm 1969</vt:lpstr>
      <vt:lpstr>PowerPoint Presentation</vt:lpstr>
      <vt:lpstr>PowerPoint Presentation</vt:lpstr>
      <vt:lpstr>PowerPoint Presentation</vt:lpstr>
      <vt:lpstr>Computer translation from Chinese to English:  Wang, W.S-Y. 1973. The Chinese language. Scientific American 228.53-62. February issue. Follow-up discussion in May 1973, 228.8-9.  Wang, W.S-Y., S.W. Chan &amp; B.K. T'sou. 1973. Chinese linguistics and the computer. Linguistics 118.89-117.   </vt:lpstr>
      <vt:lpstr>赵元任，语言问题。1980：149 </vt:lpstr>
      <vt:lpstr>赵元任，语言问题。1980：149 </vt:lpstr>
      <vt:lpstr>Ambiguity in Chinese.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types of recursion:</vt:lpstr>
      <vt:lpstr> All languages are multiply and pervasively ambiguous.  Since languages have different structures, their types of ambiguity are interestingly different as well. </vt:lpstr>
      <vt:lpstr>PowerPoint Presentation</vt:lpstr>
      <vt:lpstr>PowerPoint Presentation</vt:lpstr>
      <vt:lpstr>PowerPoint Presentation</vt:lpstr>
      <vt:lpstr>Saffran, J.R., et al. 1996. Statistical  Learning by 8-Month-Old Infants. Science 274.1926-28.</vt:lpstr>
      <vt:lpstr>Saffran, J.R., et al. 1996. Statistical  Learning by 8-Month-Old Infants. Science 274.1926-28.</vt:lpstr>
      <vt:lpstr>PowerPoint Presentation</vt:lpstr>
      <vt:lpstr>PowerPoint Presentation</vt:lpstr>
      <vt:lpstr>PowerPoint Presentation</vt:lpstr>
      <vt:lpstr>PowerPoint Presentation</vt:lpstr>
      <vt:lpstr>PowerPoint Presentation</vt:lpstr>
      <vt:lpstr>PowerPoint Presentation</vt:lpstr>
      <vt:lpstr>Electroencephalography (EEG)</vt:lpstr>
      <vt:lpstr>PowerPoint Presentation</vt:lpstr>
      <vt:lpstr>Reducing intra-subject variations</vt:lpstr>
      <vt:lpstr>Event-related Potentials (ERP)</vt:lpstr>
      <vt:lpstr>PowerPoint Presentation</vt:lpstr>
      <vt:lpstr>  Kuhl, Patricia K., Rey R. Ramírez, Alexis Bosseler, Jo-Fu Lotus Lin &amp; Toshiaki Imada.  2014. Infants’ brain responses to speech suggest Analysis by Synthesis. PNAS. </vt:lpstr>
      <vt:lpstr>PowerPoint Presentation</vt:lpstr>
      <vt:lpstr>Ingalhalikar, et al. 2013.  Sex differences in the structural connectome of the human brain.   PNAS1316909110.Fig.2A. </vt:lpstr>
      <vt:lpstr>Dekaban, A.S. &amp; D.Sadowsky. 1978. Changes in brain weights during the span of human life. Annals of Neurology 4.350. </vt:lpstr>
      <vt:lpstr>PowerPoint Presentation</vt:lpstr>
      <vt:lpstr>Walhovd, Kristine B., et al. 2011. Consistent neuroanatomical age-related volume differences across multiple samples. Neurobiology of Aging 32.916-32. </vt:lpstr>
      <vt:lpstr>PowerPoint Presentation</vt:lpstr>
      <vt:lpstr>Hedden, Trey &amp; John D. E. Gabrieli. 2004. INSIGHTS INTO THE AGEING MIND: A VIEW FROM COGNITIVE NEUROSCIENCE. Nature Reviews Neuroscience 5.87-96. </vt:lpstr>
      <vt:lpstr>PowerPoint Presentation</vt:lpstr>
      <vt:lpstr>PowerPoint Presentation</vt:lpstr>
      <vt:lpstr>Professor Charles Kuen Kao (高錕) was born in Shanghai in 1933. He is the recipient of a Nobel Prize in Physics in 2009, and is known as the “Father of Fibre Optics”.   He has Alzheimer’s Disease, as did his father.</vt:lpstr>
      <vt:lpstr>Lock, M. 2013. The Alzheimer Conundrum: Entanglements of Dementia and Aging.  Princeton University Press. </vt:lpstr>
      <vt:lpstr>PowerPoint Presentation</vt:lpstr>
      <vt:lpstr>珍贵的机会做重要的研究就在眼前！</vt:lpstr>
      <vt:lpstr>PowerPoint Presentation</vt:lpstr>
      <vt:lpstr>PowerPoint Presentation</vt:lpstr>
      <vt:lpstr>PowerPoint Presentation</vt:lpstr>
      <vt:lpstr>Wang, W.S-Y. (ed.) 1986.   Language, Writing  &amp; the Computer, Readings from Scientific American.   W. H. Freeman.</vt:lpstr>
      <vt:lpstr>Code mixing in Hong Kong</vt:lpstr>
      <vt:lpstr>Chung, S.C., et al. 2006. Effects of gender, age, &amp; body parameters on the  ventricular volume of Korean people. Neuros.Lett. 395.155–58. </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Wang Shiyuan</dc:creator>
  <cp:lastModifiedBy>Wang Shiyuan</cp:lastModifiedBy>
  <cp:revision>121</cp:revision>
  <dcterms:created xsi:type="dcterms:W3CDTF">2015-10-29T07:14:15Z</dcterms:created>
  <dcterms:modified xsi:type="dcterms:W3CDTF">2015-11-12T14:16:10Z</dcterms:modified>
</cp:coreProperties>
</file>