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83" r:id="rId3"/>
    <p:sldId id="354" r:id="rId4"/>
    <p:sldId id="260" r:id="rId5"/>
    <p:sldId id="357" r:id="rId6"/>
    <p:sldId id="356" r:id="rId7"/>
    <p:sldId id="384" r:id="rId8"/>
    <p:sldId id="358" r:id="rId9"/>
    <p:sldId id="361" r:id="rId10"/>
    <p:sldId id="359" r:id="rId11"/>
    <p:sldId id="360" r:id="rId12"/>
    <p:sldId id="363" r:id="rId13"/>
    <p:sldId id="385" r:id="rId14"/>
    <p:sldId id="386" r:id="rId15"/>
    <p:sldId id="370" r:id="rId16"/>
    <p:sldId id="403" r:id="rId17"/>
    <p:sldId id="371" r:id="rId18"/>
    <p:sldId id="372" r:id="rId19"/>
    <p:sldId id="387" r:id="rId20"/>
    <p:sldId id="388" r:id="rId21"/>
    <p:sldId id="389" r:id="rId22"/>
    <p:sldId id="390" r:id="rId23"/>
    <p:sldId id="391" r:id="rId24"/>
    <p:sldId id="393" r:id="rId25"/>
    <p:sldId id="394" r:id="rId26"/>
    <p:sldId id="395" r:id="rId27"/>
    <p:sldId id="404" r:id="rId28"/>
    <p:sldId id="373" r:id="rId29"/>
    <p:sldId id="374" r:id="rId30"/>
    <p:sldId id="396" r:id="rId31"/>
    <p:sldId id="397" r:id="rId32"/>
    <p:sldId id="398" r:id="rId33"/>
    <p:sldId id="399" r:id="rId34"/>
    <p:sldId id="400" r:id="rId35"/>
    <p:sldId id="405" r:id="rId36"/>
    <p:sldId id="382" r:id="rId37"/>
    <p:sldId id="401" r:id="rId38"/>
    <p:sldId id="402" r:id="rId39"/>
    <p:sldId id="407" r:id="rId40"/>
    <p:sldId id="408" r:id="rId41"/>
    <p:sldId id="409" r:id="rId42"/>
    <p:sldId id="410" r:id="rId43"/>
    <p:sldId id="347" r:id="rId44"/>
    <p:sldId id="406" r:id="rId45"/>
    <p:sldId id="411" r:id="rId46"/>
    <p:sldId id="41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79" autoAdjust="0"/>
    <p:restoredTop sz="93673" autoAdjust="0"/>
  </p:normalViewPr>
  <p:slideViewPr>
    <p:cSldViewPr>
      <p:cViewPr varScale="1">
        <p:scale>
          <a:sx n="62" d="100"/>
          <a:sy n="62" d="100"/>
        </p:scale>
        <p:origin x="200" y="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288" y="2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24037;&#20316;\Writing\conceptualization\vsds\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time!$D$2</c:f>
              <c:strCache>
                <c:ptCount val="1"/>
                <c:pt idx="0">
                  <c:v>average time (milliseconds)</c:v>
                </c:pt>
              </c:strCache>
            </c:strRef>
          </c:tx>
          <c:cat>
            <c:numRef>
              <c:f>time!$C$3:$C$13</c:f>
              <c:numCache>
                <c:formatCode>General</c:formatCode>
                <c:ptCount val="1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</c:numCache>
            </c:numRef>
          </c:cat>
          <c:val>
            <c:numRef>
              <c:f>time!$D$3:$D$13</c:f>
              <c:numCache>
                <c:formatCode>General</c:formatCode>
                <c:ptCount val="11"/>
                <c:pt idx="0">
                  <c:v>3.272727</c:v>
                </c:pt>
                <c:pt idx="1">
                  <c:v>15.7614</c:v>
                </c:pt>
                <c:pt idx="2">
                  <c:v>33.04872</c:v>
                </c:pt>
                <c:pt idx="3">
                  <c:v>47.49383</c:v>
                </c:pt>
                <c:pt idx="4">
                  <c:v>57.42236000000001</c:v>
                </c:pt>
                <c:pt idx="5">
                  <c:v>73.12244999999994</c:v>
                </c:pt>
                <c:pt idx="6">
                  <c:v>85.72727</c:v>
                </c:pt>
                <c:pt idx="7">
                  <c:v>94.71429</c:v>
                </c:pt>
                <c:pt idx="8">
                  <c:v>142.75</c:v>
                </c:pt>
                <c:pt idx="9">
                  <c:v>138.4</c:v>
                </c:pt>
                <c:pt idx="10">
                  <c:v>180.5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792656"/>
        <c:axId val="2099815440"/>
      </c:lineChart>
      <c:catAx>
        <c:axId val="203879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 smtClean="0"/>
                  <a:t>Text</a:t>
                </a:r>
                <a:r>
                  <a:rPr lang="en-AU" dirty="0" smtClean="0"/>
                  <a:t> </a:t>
                </a:r>
                <a:r>
                  <a:rPr lang="en-AU" dirty="0"/>
                  <a:t>Length</a:t>
                </a:r>
              </a:p>
            </c:rich>
          </c:tx>
          <c:layout>
            <c:manualLayout>
              <c:xMode val="edge"/>
              <c:yMode val="edge"/>
              <c:x val="0.456763547938861"/>
              <c:y val="0.868236605559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99815440"/>
        <c:crosses val="autoZero"/>
        <c:auto val="1"/>
        <c:lblAlgn val="ctr"/>
        <c:lblOffset val="100"/>
        <c:noMultiLvlLbl val="0"/>
      </c:catAx>
      <c:valAx>
        <c:axId val="2099815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 smtClean="0"/>
                  <a:t>Time</a:t>
                </a:r>
                <a:r>
                  <a:rPr lang="en-AU" dirty="0" smtClean="0"/>
                  <a:t> </a:t>
                </a:r>
                <a:r>
                  <a:rPr lang="en-AU" dirty="0"/>
                  <a:t>(</a:t>
                </a:r>
                <a:r>
                  <a:rPr lang="en-AU" dirty="0" err="1"/>
                  <a:t>ms</a:t>
                </a:r>
                <a:r>
                  <a:rPr lang="en-AU" dirty="0"/>
                  <a:t>)</a:t>
                </a:r>
              </a:p>
            </c:rich>
          </c:tx>
          <c:layout>
            <c:manualLayout>
              <c:xMode val="edge"/>
              <c:yMode val="edge"/>
              <c:x val="0.025"/>
              <c:y val="0.1892840478273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3879265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3E241-DEF5-42BF-B275-732C6B3099D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6F813B9-EB4E-4C50-8752-B23DF84AD442}">
      <dgm:prSet phldrT="[Text]" custT="1"/>
      <dgm:spPr/>
      <dgm:t>
        <a:bodyPr/>
        <a:lstStyle/>
        <a:p>
          <a:r>
            <a:rPr lang="zh-CN" altLang="en-US" sz="2400" dirty="0" smtClean="0"/>
            <a:t>概念／实体</a:t>
          </a:r>
          <a:endParaRPr lang="en-AU" sz="2400" dirty="0"/>
        </a:p>
      </dgm:t>
    </dgm:pt>
    <dgm:pt modelId="{E9FA2CCE-65AC-42F0-8810-4D82ACA77EA8}" type="parTrans" cxnId="{46A2C2FC-FCC0-4EE0-B628-EDA13143748A}">
      <dgm:prSet/>
      <dgm:spPr/>
      <dgm:t>
        <a:bodyPr/>
        <a:lstStyle/>
        <a:p>
          <a:endParaRPr lang="en-AU"/>
        </a:p>
      </dgm:t>
    </dgm:pt>
    <dgm:pt modelId="{DEAC27A4-0346-497D-8721-77B75E9093D3}" type="sibTrans" cxnId="{46A2C2FC-FCC0-4EE0-B628-EDA13143748A}">
      <dgm:prSet/>
      <dgm:spPr/>
      <dgm:t>
        <a:bodyPr/>
        <a:lstStyle/>
        <a:p>
          <a:endParaRPr lang="en-AU"/>
        </a:p>
      </dgm:t>
    </dgm:pt>
    <dgm:pt modelId="{797EA4BC-B783-4DEC-B802-B66472ED04F9}">
      <dgm:prSet phldrT="[Text]" custT="1"/>
      <dgm:spPr/>
      <dgm:t>
        <a:bodyPr/>
        <a:lstStyle/>
        <a:p>
          <a:r>
            <a:rPr lang="zh-CN" altLang="en-US" sz="2400" dirty="0" smtClean="0"/>
            <a:t>主题</a:t>
          </a:r>
          <a:endParaRPr lang="en-AU" sz="2400" dirty="0"/>
        </a:p>
      </dgm:t>
    </dgm:pt>
    <dgm:pt modelId="{2987CBC8-90B1-40D0-8923-77B4E57AA899}" type="parTrans" cxnId="{B38B8ACF-B063-4D86-82B6-F148AA5C1475}">
      <dgm:prSet/>
      <dgm:spPr/>
      <dgm:t>
        <a:bodyPr/>
        <a:lstStyle/>
        <a:p>
          <a:endParaRPr lang="en-AU"/>
        </a:p>
      </dgm:t>
    </dgm:pt>
    <dgm:pt modelId="{298DEC74-4BB8-474C-A954-39DAED04C198}" type="sibTrans" cxnId="{B38B8ACF-B063-4D86-82B6-F148AA5C1475}">
      <dgm:prSet/>
      <dgm:spPr/>
      <dgm:t>
        <a:bodyPr/>
        <a:lstStyle/>
        <a:p>
          <a:endParaRPr lang="en-AU"/>
        </a:p>
      </dgm:t>
    </dgm:pt>
    <dgm:pt modelId="{ABBBB0A5-A4E4-4ACE-A6FE-E81567106919}">
      <dgm:prSet phldrT="[Text]" custT="1"/>
      <dgm:spPr/>
      <dgm:t>
        <a:bodyPr/>
        <a:lstStyle/>
        <a:p>
          <a:r>
            <a:rPr lang="zh-CN" altLang="en-US" sz="2400" dirty="0" smtClean="0"/>
            <a:t>词法、语法结构</a:t>
          </a:r>
          <a:endParaRPr lang="en-AU" sz="2400" dirty="0"/>
        </a:p>
      </dgm:t>
    </dgm:pt>
    <dgm:pt modelId="{687A8DB3-1320-487F-8E68-8D7B6E1196C2}" type="parTrans" cxnId="{0E5C5C7D-90B2-457E-8FE6-5F3A2C74B479}">
      <dgm:prSet/>
      <dgm:spPr/>
      <dgm:t>
        <a:bodyPr/>
        <a:lstStyle/>
        <a:p>
          <a:endParaRPr lang="en-AU"/>
        </a:p>
      </dgm:t>
    </dgm:pt>
    <dgm:pt modelId="{FABC600E-DB5C-446A-9BCC-4C05A52F0DC0}" type="sibTrans" cxnId="{0E5C5C7D-90B2-457E-8FE6-5F3A2C74B479}">
      <dgm:prSet/>
      <dgm:spPr/>
      <dgm:t>
        <a:bodyPr/>
        <a:lstStyle/>
        <a:p>
          <a:endParaRPr lang="en-AU"/>
        </a:p>
      </dgm:t>
    </dgm:pt>
    <dgm:pt modelId="{690021F8-4212-40D4-9700-290D5809D02A}">
      <dgm:prSet phldrT="[Text]" custT="1"/>
      <dgm:spPr/>
      <dgm:t>
        <a:bodyPr/>
        <a:lstStyle/>
        <a:p>
          <a:r>
            <a:rPr lang="zh-CN" altLang="en-US" sz="2400" dirty="0" smtClean="0"/>
            <a:t>命名实体</a:t>
          </a:r>
          <a:endParaRPr lang="en-AU" sz="2400" dirty="0"/>
        </a:p>
      </dgm:t>
    </dgm:pt>
    <dgm:pt modelId="{59AA88D5-42F3-4A0C-9D77-D92F0811377D}" type="parTrans" cxnId="{C7E66577-B734-4146-9C5E-9E3BE1F4D8B6}">
      <dgm:prSet/>
      <dgm:spPr/>
      <dgm:t>
        <a:bodyPr/>
        <a:lstStyle/>
        <a:p>
          <a:endParaRPr lang="en-AU"/>
        </a:p>
      </dgm:t>
    </dgm:pt>
    <dgm:pt modelId="{98F7A1BA-4E66-4E4C-8751-2B37532798BA}" type="sibTrans" cxnId="{C7E66577-B734-4146-9C5E-9E3BE1F4D8B6}">
      <dgm:prSet/>
      <dgm:spPr/>
      <dgm:t>
        <a:bodyPr/>
        <a:lstStyle/>
        <a:p>
          <a:endParaRPr lang="en-AU"/>
        </a:p>
      </dgm:t>
    </dgm:pt>
    <dgm:pt modelId="{4382E06A-9500-4B09-B02F-1925D9EDB9BE}" type="pres">
      <dgm:prSet presAssocID="{D513E241-DEF5-42BF-B275-732C6B3099D5}" presName="Name0" presStyleCnt="0">
        <dgm:presLayoutVars>
          <dgm:dir/>
          <dgm:animLvl val="lvl"/>
          <dgm:resizeHandles val="exact"/>
        </dgm:presLayoutVars>
      </dgm:prSet>
      <dgm:spPr/>
    </dgm:pt>
    <dgm:pt modelId="{305AF27C-47E7-48AC-9438-036613D77145}" type="pres">
      <dgm:prSet presAssocID="{46F813B9-EB4E-4C50-8752-B23DF84AD442}" presName="Name8" presStyleCnt="0"/>
      <dgm:spPr/>
    </dgm:pt>
    <dgm:pt modelId="{9D16526D-40FC-4C9B-AF6B-497F8D89447D}" type="pres">
      <dgm:prSet presAssocID="{46F813B9-EB4E-4C50-8752-B23DF84AD44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B1ABB-2293-4368-8DBB-0CA1C3225A73}" type="pres">
      <dgm:prSet presAssocID="{46F813B9-EB4E-4C50-8752-B23DF84AD4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70794-7155-4E83-B2FD-8C36268A3038}" type="pres">
      <dgm:prSet presAssocID="{690021F8-4212-40D4-9700-290D5809D02A}" presName="Name8" presStyleCnt="0"/>
      <dgm:spPr/>
    </dgm:pt>
    <dgm:pt modelId="{6C4D2677-5E61-4927-A0A3-622605F2C3E3}" type="pres">
      <dgm:prSet presAssocID="{690021F8-4212-40D4-9700-290D5809D02A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6567-A676-4E60-A3A2-027E44FAD21F}" type="pres">
      <dgm:prSet presAssocID="{690021F8-4212-40D4-9700-290D5809D0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88B14-EDA2-4AE2-9CA8-07659FBAF89D}" type="pres">
      <dgm:prSet presAssocID="{797EA4BC-B783-4DEC-B802-B66472ED04F9}" presName="Name8" presStyleCnt="0"/>
      <dgm:spPr/>
    </dgm:pt>
    <dgm:pt modelId="{A441369D-7457-44D5-A3C8-EA43DE352FB3}" type="pres">
      <dgm:prSet presAssocID="{797EA4BC-B783-4DEC-B802-B66472ED04F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8F884-37B3-4727-B3D7-0E26F5439D95}" type="pres">
      <dgm:prSet presAssocID="{797EA4BC-B783-4DEC-B802-B66472ED0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1D79D-FBB9-4379-BCBD-FDA1145C0CD2}" type="pres">
      <dgm:prSet presAssocID="{ABBBB0A5-A4E4-4ACE-A6FE-E81567106919}" presName="Name8" presStyleCnt="0"/>
      <dgm:spPr/>
    </dgm:pt>
    <dgm:pt modelId="{EBB73C7D-FC9B-475A-A4F4-7926C3B09B10}" type="pres">
      <dgm:prSet presAssocID="{ABBBB0A5-A4E4-4ACE-A6FE-E8156710691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0597A-30EF-407F-A4C6-22035859D8FD}" type="pres">
      <dgm:prSet presAssocID="{ABBBB0A5-A4E4-4ACE-A6FE-E815671069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B8ACF-B063-4D86-82B6-F148AA5C1475}" srcId="{D513E241-DEF5-42BF-B275-732C6B3099D5}" destId="{797EA4BC-B783-4DEC-B802-B66472ED04F9}" srcOrd="2" destOrd="0" parTransId="{2987CBC8-90B1-40D0-8923-77B4E57AA899}" sibTransId="{298DEC74-4BB8-474C-A954-39DAED04C198}"/>
    <dgm:cxn modelId="{2733273B-19C6-466C-9363-A57C947CF909}" type="presOf" srcId="{690021F8-4212-40D4-9700-290D5809D02A}" destId="{B9CA6567-A676-4E60-A3A2-027E44FAD21F}" srcOrd="1" destOrd="0" presId="urn:microsoft.com/office/officeart/2005/8/layout/pyramid1"/>
    <dgm:cxn modelId="{55DF5C11-56CB-4356-8511-D44DCF78B53C}" type="presOf" srcId="{ABBBB0A5-A4E4-4ACE-A6FE-E81567106919}" destId="{EBB73C7D-FC9B-475A-A4F4-7926C3B09B10}" srcOrd="0" destOrd="0" presId="urn:microsoft.com/office/officeart/2005/8/layout/pyramid1"/>
    <dgm:cxn modelId="{0B009E14-F514-4525-8B45-7FB2341F59D7}" type="presOf" srcId="{797EA4BC-B783-4DEC-B802-B66472ED04F9}" destId="{A441369D-7457-44D5-A3C8-EA43DE352FB3}" srcOrd="0" destOrd="0" presId="urn:microsoft.com/office/officeart/2005/8/layout/pyramid1"/>
    <dgm:cxn modelId="{887B82D6-2D65-4E47-BD44-9D463FC375A7}" type="presOf" srcId="{D513E241-DEF5-42BF-B275-732C6B3099D5}" destId="{4382E06A-9500-4B09-B02F-1925D9EDB9BE}" srcOrd="0" destOrd="0" presId="urn:microsoft.com/office/officeart/2005/8/layout/pyramid1"/>
    <dgm:cxn modelId="{E4C1C19A-390A-4C20-B24A-1800CEA3A832}" type="presOf" srcId="{46F813B9-EB4E-4C50-8752-B23DF84AD442}" destId="{9D16526D-40FC-4C9B-AF6B-497F8D89447D}" srcOrd="0" destOrd="0" presId="urn:microsoft.com/office/officeart/2005/8/layout/pyramid1"/>
    <dgm:cxn modelId="{1B2BF0EA-E16C-4730-8DEF-17BF6B77BB73}" type="presOf" srcId="{ABBBB0A5-A4E4-4ACE-A6FE-E81567106919}" destId="{FB40597A-30EF-407F-A4C6-22035859D8FD}" srcOrd="1" destOrd="0" presId="urn:microsoft.com/office/officeart/2005/8/layout/pyramid1"/>
    <dgm:cxn modelId="{B0FAD6F9-E8E4-47A9-B4F7-A372E7B6FA5D}" type="presOf" srcId="{690021F8-4212-40D4-9700-290D5809D02A}" destId="{6C4D2677-5E61-4927-A0A3-622605F2C3E3}" srcOrd="0" destOrd="0" presId="urn:microsoft.com/office/officeart/2005/8/layout/pyramid1"/>
    <dgm:cxn modelId="{C7E66577-B734-4146-9C5E-9E3BE1F4D8B6}" srcId="{D513E241-DEF5-42BF-B275-732C6B3099D5}" destId="{690021F8-4212-40D4-9700-290D5809D02A}" srcOrd="1" destOrd="0" parTransId="{59AA88D5-42F3-4A0C-9D77-D92F0811377D}" sibTransId="{98F7A1BA-4E66-4E4C-8751-2B37532798BA}"/>
    <dgm:cxn modelId="{0E5C5C7D-90B2-457E-8FE6-5F3A2C74B479}" srcId="{D513E241-DEF5-42BF-B275-732C6B3099D5}" destId="{ABBBB0A5-A4E4-4ACE-A6FE-E81567106919}" srcOrd="3" destOrd="0" parTransId="{687A8DB3-1320-487F-8E68-8D7B6E1196C2}" sibTransId="{FABC600E-DB5C-446A-9BCC-4C05A52F0DC0}"/>
    <dgm:cxn modelId="{708D0AD1-A103-4987-BB8E-B09BB3F32425}" type="presOf" srcId="{46F813B9-EB4E-4C50-8752-B23DF84AD442}" destId="{39FB1ABB-2293-4368-8DBB-0CA1C3225A73}" srcOrd="1" destOrd="0" presId="urn:microsoft.com/office/officeart/2005/8/layout/pyramid1"/>
    <dgm:cxn modelId="{46A2C2FC-FCC0-4EE0-B628-EDA13143748A}" srcId="{D513E241-DEF5-42BF-B275-732C6B3099D5}" destId="{46F813B9-EB4E-4C50-8752-B23DF84AD442}" srcOrd="0" destOrd="0" parTransId="{E9FA2CCE-65AC-42F0-8810-4D82ACA77EA8}" sibTransId="{DEAC27A4-0346-497D-8721-77B75E9093D3}"/>
    <dgm:cxn modelId="{78CE687E-F431-44D6-8791-FEC82BEB3AF7}" type="presOf" srcId="{797EA4BC-B783-4DEC-B802-B66472ED04F9}" destId="{D4A8F884-37B3-4727-B3D7-0E26F5439D95}" srcOrd="1" destOrd="0" presId="urn:microsoft.com/office/officeart/2005/8/layout/pyramid1"/>
    <dgm:cxn modelId="{FF4C474B-B575-4BD8-B925-04D85F46B26E}" type="presParOf" srcId="{4382E06A-9500-4B09-B02F-1925D9EDB9BE}" destId="{305AF27C-47E7-48AC-9438-036613D77145}" srcOrd="0" destOrd="0" presId="urn:microsoft.com/office/officeart/2005/8/layout/pyramid1"/>
    <dgm:cxn modelId="{DBA0B02F-2394-4D9F-89B6-889D9CCC79FB}" type="presParOf" srcId="{305AF27C-47E7-48AC-9438-036613D77145}" destId="{9D16526D-40FC-4C9B-AF6B-497F8D89447D}" srcOrd="0" destOrd="0" presId="urn:microsoft.com/office/officeart/2005/8/layout/pyramid1"/>
    <dgm:cxn modelId="{4668A8A8-14B7-435D-803D-FFBDCF73ECAD}" type="presParOf" srcId="{305AF27C-47E7-48AC-9438-036613D77145}" destId="{39FB1ABB-2293-4368-8DBB-0CA1C3225A73}" srcOrd="1" destOrd="0" presId="urn:microsoft.com/office/officeart/2005/8/layout/pyramid1"/>
    <dgm:cxn modelId="{317A816B-C7B0-448A-A25A-45A2AAD00BDE}" type="presParOf" srcId="{4382E06A-9500-4B09-B02F-1925D9EDB9BE}" destId="{E0470794-7155-4E83-B2FD-8C36268A3038}" srcOrd="1" destOrd="0" presId="urn:microsoft.com/office/officeart/2005/8/layout/pyramid1"/>
    <dgm:cxn modelId="{031D277A-1427-4CB0-B756-A14E7B7C0CEF}" type="presParOf" srcId="{E0470794-7155-4E83-B2FD-8C36268A3038}" destId="{6C4D2677-5E61-4927-A0A3-622605F2C3E3}" srcOrd="0" destOrd="0" presId="urn:microsoft.com/office/officeart/2005/8/layout/pyramid1"/>
    <dgm:cxn modelId="{C34D9B4E-E406-4284-851D-0A546FEE9142}" type="presParOf" srcId="{E0470794-7155-4E83-B2FD-8C36268A3038}" destId="{B9CA6567-A676-4E60-A3A2-027E44FAD21F}" srcOrd="1" destOrd="0" presId="urn:microsoft.com/office/officeart/2005/8/layout/pyramid1"/>
    <dgm:cxn modelId="{B7010F4E-0E80-4BDA-A79A-293004A54C60}" type="presParOf" srcId="{4382E06A-9500-4B09-B02F-1925D9EDB9BE}" destId="{72088B14-EDA2-4AE2-9CA8-07659FBAF89D}" srcOrd="2" destOrd="0" presId="urn:microsoft.com/office/officeart/2005/8/layout/pyramid1"/>
    <dgm:cxn modelId="{B359F610-4B66-44F7-A13F-8368A8AA9BA8}" type="presParOf" srcId="{72088B14-EDA2-4AE2-9CA8-07659FBAF89D}" destId="{A441369D-7457-44D5-A3C8-EA43DE352FB3}" srcOrd="0" destOrd="0" presId="urn:microsoft.com/office/officeart/2005/8/layout/pyramid1"/>
    <dgm:cxn modelId="{98F51FB2-C87F-4766-AC01-E9FCF0E21D3F}" type="presParOf" srcId="{72088B14-EDA2-4AE2-9CA8-07659FBAF89D}" destId="{D4A8F884-37B3-4727-B3D7-0E26F5439D95}" srcOrd="1" destOrd="0" presId="urn:microsoft.com/office/officeart/2005/8/layout/pyramid1"/>
    <dgm:cxn modelId="{2F622580-0FDA-4AA2-BECB-207CB2EDE2C8}" type="presParOf" srcId="{4382E06A-9500-4B09-B02F-1925D9EDB9BE}" destId="{6CA1D79D-FBB9-4379-BCBD-FDA1145C0CD2}" srcOrd="3" destOrd="0" presId="urn:microsoft.com/office/officeart/2005/8/layout/pyramid1"/>
    <dgm:cxn modelId="{0E221A4B-E9E2-4D6D-BA02-45DC2D6C802F}" type="presParOf" srcId="{6CA1D79D-FBB9-4379-BCBD-FDA1145C0CD2}" destId="{EBB73C7D-FC9B-475A-A4F4-7926C3B09B10}" srcOrd="0" destOrd="0" presId="urn:microsoft.com/office/officeart/2005/8/layout/pyramid1"/>
    <dgm:cxn modelId="{CB837249-FF37-4CD1-91A7-ADF4546BD205}" type="presParOf" srcId="{6CA1D79D-FBB9-4379-BCBD-FDA1145C0CD2}" destId="{FB40597A-30EF-407F-A4C6-22035859D8F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0E5C0-6D21-456A-9392-98B919C3DE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E164A8-31A9-4AB7-8F4C-F9CA549CBF51}">
      <dgm:prSet phldrT="[Text]"/>
      <dgm:spPr/>
      <dgm:t>
        <a:bodyPr/>
        <a:lstStyle/>
        <a:p>
          <a:r>
            <a:rPr lang="zh-CN" altLang="en-US" dirty="0" smtClean="0"/>
            <a:t>句子</a:t>
          </a:r>
          <a:endParaRPr lang="en-AU" dirty="0"/>
        </a:p>
      </dgm:t>
    </dgm:pt>
    <dgm:pt modelId="{E637BA05-8A25-4E9F-A0BA-552971F96AF9}" type="parTrans" cxnId="{FC6DAD1B-131C-44B2-A52A-2561280A5DD2}">
      <dgm:prSet/>
      <dgm:spPr/>
      <dgm:t>
        <a:bodyPr/>
        <a:lstStyle/>
        <a:p>
          <a:endParaRPr lang="en-AU"/>
        </a:p>
      </dgm:t>
    </dgm:pt>
    <dgm:pt modelId="{35CEEC32-54A3-4372-B036-0AAB76575326}" type="sibTrans" cxnId="{FC6DAD1B-131C-44B2-A52A-2561280A5DD2}">
      <dgm:prSet/>
      <dgm:spPr/>
      <dgm:t>
        <a:bodyPr/>
        <a:lstStyle/>
        <a:p>
          <a:endParaRPr lang="en-AU"/>
        </a:p>
      </dgm:t>
    </dgm:pt>
    <dgm:pt modelId="{6204664B-DA4F-4764-BC55-608AEDF900CD}">
      <dgm:prSet phldrT="[Text]"/>
      <dgm:spPr/>
      <dgm:t>
        <a:bodyPr/>
        <a:lstStyle/>
        <a:p>
          <a:r>
            <a:rPr lang="zh-CN" altLang="en-US" dirty="0" smtClean="0"/>
            <a:t>段落</a:t>
          </a:r>
          <a:endParaRPr lang="en-AU" dirty="0"/>
        </a:p>
      </dgm:t>
    </dgm:pt>
    <dgm:pt modelId="{BAB6D608-27A4-42FB-B254-51986868D1C1}" type="parTrans" cxnId="{E5F42DFF-CB2C-485E-9108-42A870A8A9FF}">
      <dgm:prSet/>
      <dgm:spPr/>
      <dgm:t>
        <a:bodyPr/>
        <a:lstStyle/>
        <a:p>
          <a:endParaRPr lang="en-AU"/>
        </a:p>
      </dgm:t>
    </dgm:pt>
    <dgm:pt modelId="{1FE5A359-08E4-46F3-AA82-F11579D15F19}" type="sibTrans" cxnId="{E5F42DFF-CB2C-485E-9108-42A870A8A9FF}">
      <dgm:prSet/>
      <dgm:spPr/>
      <dgm:t>
        <a:bodyPr/>
        <a:lstStyle/>
        <a:p>
          <a:endParaRPr lang="en-AU"/>
        </a:p>
      </dgm:t>
    </dgm:pt>
    <dgm:pt modelId="{AD5955EE-185C-44D4-91C2-416E4A6F4C4D}">
      <dgm:prSet phldrT="[Text]"/>
      <dgm:spPr/>
      <dgm:t>
        <a:bodyPr/>
        <a:lstStyle/>
        <a:p>
          <a:r>
            <a:rPr lang="zh-CN" altLang="en-US" dirty="0" smtClean="0"/>
            <a:t>文档</a:t>
          </a:r>
          <a:endParaRPr lang="en-AU" dirty="0"/>
        </a:p>
      </dgm:t>
    </dgm:pt>
    <dgm:pt modelId="{FEC864F7-D265-4DCC-BDD1-0B7B4CDA0C07}" type="parTrans" cxnId="{32CFE3C6-B09B-4E29-9FFE-847553B96E86}">
      <dgm:prSet/>
      <dgm:spPr/>
      <dgm:t>
        <a:bodyPr/>
        <a:lstStyle/>
        <a:p>
          <a:endParaRPr lang="en-AU"/>
        </a:p>
      </dgm:t>
    </dgm:pt>
    <dgm:pt modelId="{7C3A33EE-6380-44FB-A35A-5523A70CBB10}" type="sibTrans" cxnId="{32CFE3C6-B09B-4E29-9FFE-847553B96E86}">
      <dgm:prSet/>
      <dgm:spPr/>
      <dgm:t>
        <a:bodyPr/>
        <a:lstStyle/>
        <a:p>
          <a:endParaRPr lang="en-AU"/>
        </a:p>
      </dgm:t>
    </dgm:pt>
    <dgm:pt modelId="{7FD6D386-9B2C-4EFC-9057-76C2DB4DADD9}">
      <dgm:prSet phldrT="[Text]"/>
      <dgm:spPr/>
      <dgm:t>
        <a:bodyPr/>
        <a:lstStyle/>
        <a:p>
          <a:r>
            <a:rPr lang="zh-CN" altLang="en-US" dirty="0" smtClean="0"/>
            <a:t>文档集</a:t>
          </a:r>
          <a:endParaRPr lang="en-AU" dirty="0"/>
        </a:p>
      </dgm:t>
    </dgm:pt>
    <dgm:pt modelId="{0198330E-6702-4851-909F-E2AC65FF93B9}" type="parTrans" cxnId="{EBB80461-7653-498B-8FC3-4C018847ACDE}">
      <dgm:prSet/>
      <dgm:spPr/>
      <dgm:t>
        <a:bodyPr/>
        <a:lstStyle/>
        <a:p>
          <a:endParaRPr lang="en-AU"/>
        </a:p>
      </dgm:t>
    </dgm:pt>
    <dgm:pt modelId="{7F7CD1B5-B177-4CDA-B6CB-039F6A40C76E}" type="sibTrans" cxnId="{EBB80461-7653-498B-8FC3-4C018847ACDE}">
      <dgm:prSet/>
      <dgm:spPr/>
      <dgm:t>
        <a:bodyPr/>
        <a:lstStyle/>
        <a:p>
          <a:endParaRPr lang="en-AU"/>
        </a:p>
      </dgm:t>
    </dgm:pt>
    <dgm:pt modelId="{2E75ADC4-C1C4-4ACB-90BD-E0982EBD432D}" type="pres">
      <dgm:prSet presAssocID="{7D30E5C0-6D21-456A-9392-98B919C3DE9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FDC8B57-AC3A-431A-91F1-BC6DCB2D27DA}" type="pres">
      <dgm:prSet presAssocID="{7D30E5C0-6D21-456A-9392-98B919C3DE9C}" presName="arrow" presStyleLbl="bgShp" presStyleIdx="0" presStyleCnt="1"/>
      <dgm:spPr/>
      <dgm:t>
        <a:bodyPr/>
        <a:lstStyle/>
        <a:p>
          <a:endParaRPr lang="en-AU"/>
        </a:p>
      </dgm:t>
    </dgm:pt>
    <dgm:pt modelId="{FD163F31-45AB-4836-B745-7C30E6672B81}" type="pres">
      <dgm:prSet presAssocID="{7D30E5C0-6D21-456A-9392-98B919C3DE9C}" presName="linearProcess" presStyleCnt="0"/>
      <dgm:spPr/>
    </dgm:pt>
    <dgm:pt modelId="{2DE8CCBC-9BD8-46D5-BCF3-307CE040539F}" type="pres">
      <dgm:prSet presAssocID="{58E164A8-31A9-4AB7-8F4C-F9CA549CBF5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6240AB-BBA9-4249-8365-AC97D7282EF5}" type="pres">
      <dgm:prSet presAssocID="{35CEEC32-54A3-4372-B036-0AAB76575326}" presName="sibTrans" presStyleCnt="0"/>
      <dgm:spPr/>
    </dgm:pt>
    <dgm:pt modelId="{C7ABA8AE-48F6-43B6-8AF8-B08FD6D52D65}" type="pres">
      <dgm:prSet presAssocID="{6204664B-DA4F-4764-BC55-608AEDF900C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DBC09AF-9439-4CBB-9A90-DB8830F9DA03}" type="pres">
      <dgm:prSet presAssocID="{1FE5A359-08E4-46F3-AA82-F11579D15F19}" presName="sibTrans" presStyleCnt="0"/>
      <dgm:spPr/>
    </dgm:pt>
    <dgm:pt modelId="{0B50BA4E-6B76-496A-BFBC-25DF137F24B9}" type="pres">
      <dgm:prSet presAssocID="{AD5955EE-185C-44D4-91C2-416E4A6F4C4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88E6116-C67B-4CCC-943E-DDBBD86F2DA0}" type="pres">
      <dgm:prSet presAssocID="{7C3A33EE-6380-44FB-A35A-5523A70CBB10}" presName="sibTrans" presStyleCnt="0"/>
      <dgm:spPr/>
    </dgm:pt>
    <dgm:pt modelId="{BBDEF205-76F9-4D38-892E-AAD7FE8115ED}" type="pres">
      <dgm:prSet presAssocID="{7FD6D386-9B2C-4EFC-9057-76C2DB4DADD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2CFE3C6-B09B-4E29-9FFE-847553B96E86}" srcId="{7D30E5C0-6D21-456A-9392-98B919C3DE9C}" destId="{AD5955EE-185C-44D4-91C2-416E4A6F4C4D}" srcOrd="2" destOrd="0" parTransId="{FEC864F7-D265-4DCC-BDD1-0B7B4CDA0C07}" sibTransId="{7C3A33EE-6380-44FB-A35A-5523A70CBB10}"/>
    <dgm:cxn modelId="{04F5AB37-2757-48F6-BE62-4B662315C46C}" type="presOf" srcId="{6204664B-DA4F-4764-BC55-608AEDF900CD}" destId="{C7ABA8AE-48F6-43B6-8AF8-B08FD6D52D65}" srcOrd="0" destOrd="0" presId="urn:microsoft.com/office/officeart/2005/8/layout/hProcess9"/>
    <dgm:cxn modelId="{EBB80461-7653-498B-8FC3-4C018847ACDE}" srcId="{7D30E5C0-6D21-456A-9392-98B919C3DE9C}" destId="{7FD6D386-9B2C-4EFC-9057-76C2DB4DADD9}" srcOrd="3" destOrd="0" parTransId="{0198330E-6702-4851-909F-E2AC65FF93B9}" sibTransId="{7F7CD1B5-B177-4CDA-B6CB-039F6A40C76E}"/>
    <dgm:cxn modelId="{24F0FD45-FF47-4655-A264-F8694D571841}" type="presOf" srcId="{AD5955EE-185C-44D4-91C2-416E4A6F4C4D}" destId="{0B50BA4E-6B76-496A-BFBC-25DF137F24B9}" srcOrd="0" destOrd="0" presId="urn:microsoft.com/office/officeart/2005/8/layout/hProcess9"/>
    <dgm:cxn modelId="{E81223CB-B125-4949-9DD3-467FA02A3361}" type="presOf" srcId="{7D30E5C0-6D21-456A-9392-98B919C3DE9C}" destId="{2E75ADC4-C1C4-4ACB-90BD-E0982EBD432D}" srcOrd="0" destOrd="0" presId="urn:microsoft.com/office/officeart/2005/8/layout/hProcess9"/>
    <dgm:cxn modelId="{CB990B22-95D2-49C5-9D42-8AFB54558174}" type="presOf" srcId="{58E164A8-31A9-4AB7-8F4C-F9CA549CBF51}" destId="{2DE8CCBC-9BD8-46D5-BCF3-307CE040539F}" srcOrd="0" destOrd="0" presId="urn:microsoft.com/office/officeart/2005/8/layout/hProcess9"/>
    <dgm:cxn modelId="{FC6DAD1B-131C-44B2-A52A-2561280A5DD2}" srcId="{7D30E5C0-6D21-456A-9392-98B919C3DE9C}" destId="{58E164A8-31A9-4AB7-8F4C-F9CA549CBF51}" srcOrd="0" destOrd="0" parTransId="{E637BA05-8A25-4E9F-A0BA-552971F96AF9}" sibTransId="{35CEEC32-54A3-4372-B036-0AAB76575326}"/>
    <dgm:cxn modelId="{E5F42DFF-CB2C-485E-9108-42A870A8A9FF}" srcId="{7D30E5C0-6D21-456A-9392-98B919C3DE9C}" destId="{6204664B-DA4F-4764-BC55-608AEDF900CD}" srcOrd="1" destOrd="0" parTransId="{BAB6D608-27A4-42FB-B254-51986868D1C1}" sibTransId="{1FE5A359-08E4-46F3-AA82-F11579D15F19}"/>
    <dgm:cxn modelId="{16353269-D5C2-4DA8-915E-57A2E7C42C9E}" type="presOf" srcId="{7FD6D386-9B2C-4EFC-9057-76C2DB4DADD9}" destId="{BBDEF205-76F9-4D38-892E-AAD7FE8115ED}" srcOrd="0" destOrd="0" presId="urn:microsoft.com/office/officeart/2005/8/layout/hProcess9"/>
    <dgm:cxn modelId="{431C45AD-39B9-4F6C-8138-DF9826756F93}" type="presParOf" srcId="{2E75ADC4-C1C4-4ACB-90BD-E0982EBD432D}" destId="{2FDC8B57-AC3A-431A-91F1-BC6DCB2D27DA}" srcOrd="0" destOrd="0" presId="urn:microsoft.com/office/officeart/2005/8/layout/hProcess9"/>
    <dgm:cxn modelId="{BC4F6023-23F8-458E-A040-5A75C43218DD}" type="presParOf" srcId="{2E75ADC4-C1C4-4ACB-90BD-E0982EBD432D}" destId="{FD163F31-45AB-4836-B745-7C30E6672B81}" srcOrd="1" destOrd="0" presId="urn:microsoft.com/office/officeart/2005/8/layout/hProcess9"/>
    <dgm:cxn modelId="{5C64D340-F1A5-435B-AC24-AA5C87AB6768}" type="presParOf" srcId="{FD163F31-45AB-4836-B745-7C30E6672B81}" destId="{2DE8CCBC-9BD8-46D5-BCF3-307CE040539F}" srcOrd="0" destOrd="0" presId="urn:microsoft.com/office/officeart/2005/8/layout/hProcess9"/>
    <dgm:cxn modelId="{61AB2759-1298-4AEE-9703-63F25EC285EB}" type="presParOf" srcId="{FD163F31-45AB-4836-B745-7C30E6672B81}" destId="{406240AB-BBA9-4249-8365-AC97D7282EF5}" srcOrd="1" destOrd="0" presId="urn:microsoft.com/office/officeart/2005/8/layout/hProcess9"/>
    <dgm:cxn modelId="{2E90B94A-B3A7-488E-84F6-DB1E2FC81C7A}" type="presParOf" srcId="{FD163F31-45AB-4836-B745-7C30E6672B81}" destId="{C7ABA8AE-48F6-43B6-8AF8-B08FD6D52D65}" srcOrd="2" destOrd="0" presId="urn:microsoft.com/office/officeart/2005/8/layout/hProcess9"/>
    <dgm:cxn modelId="{7510C753-B04C-4165-BF65-7686343A024E}" type="presParOf" srcId="{FD163F31-45AB-4836-B745-7C30E6672B81}" destId="{3DBC09AF-9439-4CBB-9A90-DB8830F9DA03}" srcOrd="3" destOrd="0" presId="urn:microsoft.com/office/officeart/2005/8/layout/hProcess9"/>
    <dgm:cxn modelId="{23DB7EB8-5EB6-44B4-BA54-CDA478861B5E}" type="presParOf" srcId="{FD163F31-45AB-4836-B745-7C30E6672B81}" destId="{0B50BA4E-6B76-496A-BFBC-25DF137F24B9}" srcOrd="4" destOrd="0" presId="urn:microsoft.com/office/officeart/2005/8/layout/hProcess9"/>
    <dgm:cxn modelId="{1AA703BA-AB07-4CFD-AF12-5B9A4B27FED8}" type="presParOf" srcId="{FD163F31-45AB-4836-B745-7C30E6672B81}" destId="{D88E6116-C67B-4CCC-943E-DDBBD86F2DA0}" srcOrd="5" destOrd="0" presId="urn:microsoft.com/office/officeart/2005/8/layout/hProcess9"/>
    <dgm:cxn modelId="{8E3327DE-8797-4CD2-877C-204D8AD6A7F9}" type="presParOf" srcId="{FD163F31-45AB-4836-B745-7C30E6672B81}" destId="{BBDEF205-76F9-4D38-892E-AAD7FE8115E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30E5C0-6D21-456A-9392-98B919C3DE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8E164A8-31A9-4AB7-8F4C-F9CA549CBF51}">
      <dgm:prSet phldrT="[Text]" custT="1"/>
      <dgm:spPr/>
      <dgm:t>
        <a:bodyPr/>
        <a:lstStyle/>
        <a:p>
          <a:r>
            <a:rPr lang="zh-CN" altLang="en-US" sz="2500" dirty="0" smtClean="0"/>
            <a:t>短文本</a:t>
          </a:r>
          <a:endParaRPr lang="en-AU" sz="2500" dirty="0"/>
        </a:p>
      </dgm:t>
    </dgm:pt>
    <dgm:pt modelId="{E637BA05-8A25-4E9F-A0BA-552971F96AF9}" type="parTrans" cxnId="{FC6DAD1B-131C-44B2-A52A-2561280A5DD2}">
      <dgm:prSet/>
      <dgm:spPr/>
      <dgm:t>
        <a:bodyPr/>
        <a:lstStyle/>
        <a:p>
          <a:endParaRPr lang="en-AU"/>
        </a:p>
      </dgm:t>
    </dgm:pt>
    <dgm:pt modelId="{35CEEC32-54A3-4372-B036-0AAB76575326}" type="sibTrans" cxnId="{FC6DAD1B-131C-44B2-A52A-2561280A5DD2}">
      <dgm:prSet/>
      <dgm:spPr/>
      <dgm:t>
        <a:bodyPr/>
        <a:lstStyle/>
        <a:p>
          <a:endParaRPr lang="en-AU"/>
        </a:p>
      </dgm:t>
    </dgm:pt>
    <dgm:pt modelId="{23853A87-873E-4316-9BE4-628CE3E47F3C}">
      <dgm:prSet phldrT="[Text]" custT="1"/>
      <dgm:spPr/>
      <dgm:t>
        <a:bodyPr/>
        <a:lstStyle/>
        <a:p>
          <a:r>
            <a:rPr lang="zh-CN" altLang="en-US" sz="2500" dirty="0" smtClean="0"/>
            <a:t>句子</a:t>
          </a:r>
          <a:endParaRPr lang="en-AU" sz="2500" dirty="0"/>
        </a:p>
      </dgm:t>
    </dgm:pt>
    <dgm:pt modelId="{6B5D3ECE-767B-451C-8106-79E8C1E67721}" type="parTrans" cxnId="{14181AE0-2D40-40B9-A7CA-BBA3026EB75B}">
      <dgm:prSet/>
      <dgm:spPr/>
      <dgm:t>
        <a:bodyPr/>
        <a:lstStyle/>
        <a:p>
          <a:endParaRPr lang="en-AU"/>
        </a:p>
      </dgm:t>
    </dgm:pt>
    <dgm:pt modelId="{F3BC5B21-5CC2-4D71-81C4-14A3656D2650}" type="sibTrans" cxnId="{14181AE0-2D40-40B9-A7CA-BBA3026EB75B}">
      <dgm:prSet/>
      <dgm:spPr/>
      <dgm:t>
        <a:bodyPr/>
        <a:lstStyle/>
        <a:p>
          <a:endParaRPr lang="en-AU"/>
        </a:p>
      </dgm:t>
    </dgm:pt>
    <dgm:pt modelId="{D0103E91-D5D8-094D-AE35-6CF63451E96F}">
      <dgm:prSet phldrT="[Text]" custT="1"/>
      <dgm:spPr/>
      <dgm:t>
        <a:bodyPr/>
        <a:lstStyle/>
        <a:p>
          <a:r>
            <a:rPr lang="zh-CN" altLang="en-US" sz="2500" dirty="0" smtClean="0"/>
            <a:t>？</a:t>
          </a:r>
          <a:endParaRPr lang="en-AU" sz="2500" dirty="0"/>
        </a:p>
      </dgm:t>
    </dgm:pt>
    <dgm:pt modelId="{64B05C20-0FAA-7149-82CD-EB8FF2AB55D3}" type="parTrans" cxnId="{4564294F-6300-8E45-9366-2656C2EFD569}">
      <dgm:prSet/>
      <dgm:spPr/>
      <dgm:t>
        <a:bodyPr/>
        <a:lstStyle/>
        <a:p>
          <a:endParaRPr lang="en-US"/>
        </a:p>
      </dgm:t>
    </dgm:pt>
    <dgm:pt modelId="{D618FBBF-BB4D-D94F-9FC3-B9A18C657D0A}" type="sibTrans" cxnId="{4564294F-6300-8E45-9366-2656C2EFD569}">
      <dgm:prSet/>
      <dgm:spPr/>
      <dgm:t>
        <a:bodyPr/>
        <a:lstStyle/>
        <a:p>
          <a:endParaRPr lang="en-US"/>
        </a:p>
      </dgm:t>
    </dgm:pt>
    <dgm:pt modelId="{2E75ADC4-C1C4-4ACB-90BD-E0982EBD432D}" type="pres">
      <dgm:prSet presAssocID="{7D30E5C0-6D21-456A-9392-98B919C3DE9C}" presName="CompostProcess" presStyleCnt="0">
        <dgm:presLayoutVars>
          <dgm:dir/>
          <dgm:resizeHandles val="exact"/>
        </dgm:presLayoutVars>
      </dgm:prSet>
      <dgm:spPr/>
    </dgm:pt>
    <dgm:pt modelId="{2FDC8B57-AC3A-431A-91F1-BC6DCB2D27DA}" type="pres">
      <dgm:prSet presAssocID="{7D30E5C0-6D21-456A-9392-98B919C3DE9C}" presName="arrow" presStyleLbl="bgShp" presStyleIdx="0" presStyleCnt="1" custAng="10800000"/>
      <dgm:spPr/>
      <dgm:t>
        <a:bodyPr/>
        <a:lstStyle/>
        <a:p>
          <a:endParaRPr lang="en-AU"/>
        </a:p>
      </dgm:t>
    </dgm:pt>
    <dgm:pt modelId="{FD163F31-45AB-4836-B745-7C30E6672B81}" type="pres">
      <dgm:prSet presAssocID="{7D30E5C0-6D21-456A-9392-98B919C3DE9C}" presName="linearProcess" presStyleCnt="0"/>
      <dgm:spPr/>
    </dgm:pt>
    <dgm:pt modelId="{CB451FC7-111D-DF46-A7B8-6FFAC44EDC54}" type="pres">
      <dgm:prSet presAssocID="{D0103E91-D5D8-094D-AE35-6CF63451E96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D4AF4-A4F4-DB45-B158-EC77BC2AB17D}" type="pres">
      <dgm:prSet presAssocID="{D618FBBF-BB4D-D94F-9FC3-B9A18C657D0A}" presName="sibTrans" presStyleCnt="0"/>
      <dgm:spPr/>
    </dgm:pt>
    <dgm:pt modelId="{2DE8CCBC-9BD8-46D5-BCF3-307CE040539F}" type="pres">
      <dgm:prSet presAssocID="{58E164A8-31A9-4AB7-8F4C-F9CA549CBF5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6240AB-BBA9-4249-8365-AC97D7282EF5}" type="pres">
      <dgm:prSet presAssocID="{35CEEC32-54A3-4372-B036-0AAB76575326}" presName="sibTrans" presStyleCnt="0"/>
      <dgm:spPr/>
    </dgm:pt>
    <dgm:pt modelId="{3B556EC8-84AC-45DF-9CEC-5F12B54F4F87}" type="pres">
      <dgm:prSet presAssocID="{23853A87-873E-4316-9BE4-628CE3E47F3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DE289C0-A04D-4047-94D0-67B276B24333}" type="presOf" srcId="{7D30E5C0-6D21-456A-9392-98B919C3DE9C}" destId="{2E75ADC4-C1C4-4ACB-90BD-E0982EBD432D}" srcOrd="0" destOrd="0" presId="urn:microsoft.com/office/officeart/2005/8/layout/hProcess9"/>
    <dgm:cxn modelId="{875281CC-88A7-456C-BF3C-56F4078CB0BA}" type="presOf" srcId="{58E164A8-31A9-4AB7-8F4C-F9CA549CBF51}" destId="{2DE8CCBC-9BD8-46D5-BCF3-307CE040539F}" srcOrd="0" destOrd="0" presId="urn:microsoft.com/office/officeart/2005/8/layout/hProcess9"/>
    <dgm:cxn modelId="{932F50D9-4425-4C54-834A-1E3D712AB192}" type="presOf" srcId="{23853A87-873E-4316-9BE4-628CE3E47F3C}" destId="{3B556EC8-84AC-45DF-9CEC-5F12B54F4F87}" srcOrd="0" destOrd="0" presId="urn:microsoft.com/office/officeart/2005/8/layout/hProcess9"/>
    <dgm:cxn modelId="{4564294F-6300-8E45-9366-2656C2EFD569}" srcId="{7D30E5C0-6D21-456A-9392-98B919C3DE9C}" destId="{D0103E91-D5D8-094D-AE35-6CF63451E96F}" srcOrd="0" destOrd="0" parTransId="{64B05C20-0FAA-7149-82CD-EB8FF2AB55D3}" sibTransId="{D618FBBF-BB4D-D94F-9FC3-B9A18C657D0A}"/>
    <dgm:cxn modelId="{14181AE0-2D40-40B9-A7CA-BBA3026EB75B}" srcId="{7D30E5C0-6D21-456A-9392-98B919C3DE9C}" destId="{23853A87-873E-4316-9BE4-628CE3E47F3C}" srcOrd="2" destOrd="0" parTransId="{6B5D3ECE-767B-451C-8106-79E8C1E67721}" sibTransId="{F3BC5B21-5CC2-4D71-81C4-14A3656D2650}"/>
    <dgm:cxn modelId="{8E6E98AD-7A61-344E-B619-3ECBD7FA6C67}" type="presOf" srcId="{D0103E91-D5D8-094D-AE35-6CF63451E96F}" destId="{CB451FC7-111D-DF46-A7B8-6FFAC44EDC54}" srcOrd="0" destOrd="0" presId="urn:microsoft.com/office/officeart/2005/8/layout/hProcess9"/>
    <dgm:cxn modelId="{FC6DAD1B-131C-44B2-A52A-2561280A5DD2}" srcId="{7D30E5C0-6D21-456A-9392-98B919C3DE9C}" destId="{58E164A8-31A9-4AB7-8F4C-F9CA549CBF51}" srcOrd="1" destOrd="0" parTransId="{E637BA05-8A25-4E9F-A0BA-552971F96AF9}" sibTransId="{35CEEC32-54A3-4372-B036-0AAB76575326}"/>
    <dgm:cxn modelId="{A4C643A3-6F2E-42C4-9EE4-D46589C39F54}" type="presParOf" srcId="{2E75ADC4-C1C4-4ACB-90BD-E0982EBD432D}" destId="{2FDC8B57-AC3A-431A-91F1-BC6DCB2D27DA}" srcOrd="0" destOrd="0" presId="urn:microsoft.com/office/officeart/2005/8/layout/hProcess9"/>
    <dgm:cxn modelId="{E098C997-06D4-41D4-81D9-8E8837E3A378}" type="presParOf" srcId="{2E75ADC4-C1C4-4ACB-90BD-E0982EBD432D}" destId="{FD163F31-45AB-4836-B745-7C30E6672B81}" srcOrd="1" destOrd="0" presId="urn:microsoft.com/office/officeart/2005/8/layout/hProcess9"/>
    <dgm:cxn modelId="{E706C7D2-1D57-6842-B3AF-67F742B9F3CF}" type="presParOf" srcId="{FD163F31-45AB-4836-B745-7C30E6672B81}" destId="{CB451FC7-111D-DF46-A7B8-6FFAC44EDC54}" srcOrd="0" destOrd="0" presId="urn:microsoft.com/office/officeart/2005/8/layout/hProcess9"/>
    <dgm:cxn modelId="{38FE0635-DFD1-074C-87BD-AFBFB866D5F2}" type="presParOf" srcId="{FD163F31-45AB-4836-B745-7C30E6672B81}" destId="{567D4AF4-A4F4-DB45-B158-EC77BC2AB17D}" srcOrd="1" destOrd="0" presId="urn:microsoft.com/office/officeart/2005/8/layout/hProcess9"/>
    <dgm:cxn modelId="{3E6FE38A-6170-4292-B66B-B687B0AB25BC}" type="presParOf" srcId="{FD163F31-45AB-4836-B745-7C30E6672B81}" destId="{2DE8CCBC-9BD8-46D5-BCF3-307CE040539F}" srcOrd="2" destOrd="0" presId="urn:microsoft.com/office/officeart/2005/8/layout/hProcess9"/>
    <dgm:cxn modelId="{D6968924-1B13-409A-A192-7915AD3D7DF3}" type="presParOf" srcId="{FD163F31-45AB-4836-B745-7C30E6672B81}" destId="{406240AB-BBA9-4249-8365-AC97D7282EF5}" srcOrd="3" destOrd="0" presId="urn:microsoft.com/office/officeart/2005/8/layout/hProcess9"/>
    <dgm:cxn modelId="{D0133966-5A33-439A-A7D6-D4A48A4074F7}" type="presParOf" srcId="{FD163F31-45AB-4836-B745-7C30E6672B81}" destId="{3B556EC8-84AC-45DF-9CEC-5F12B54F4F8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802C0F-7512-42FD-BEF9-E4ADD5D5A6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C15B032-C465-4DAC-9BC1-2267EE7FE20C}">
      <dgm:prSet phldrT="[Text]" custT="1"/>
      <dgm:spPr/>
      <dgm:t>
        <a:bodyPr/>
        <a:lstStyle/>
        <a:p>
          <a:r>
            <a:rPr lang="zh-CN" altLang="en-US" sz="2500" dirty="0" smtClean="0"/>
            <a:t>内容特征</a:t>
          </a:r>
          <a:endParaRPr lang="en-AU" sz="2500" dirty="0"/>
        </a:p>
      </dgm:t>
    </dgm:pt>
    <dgm:pt modelId="{6F7A19F9-A05E-4381-9965-569B86533A4B}" type="parTrans" cxnId="{E12200F3-7772-450C-B41D-3C159327B5D1}">
      <dgm:prSet/>
      <dgm:spPr/>
      <dgm:t>
        <a:bodyPr/>
        <a:lstStyle/>
        <a:p>
          <a:endParaRPr lang="en-AU"/>
        </a:p>
      </dgm:t>
    </dgm:pt>
    <dgm:pt modelId="{4FFC72F9-31D6-4A99-9437-808E749D6859}" type="sibTrans" cxnId="{E12200F3-7772-450C-B41D-3C159327B5D1}">
      <dgm:prSet/>
      <dgm:spPr/>
      <dgm:t>
        <a:bodyPr/>
        <a:lstStyle/>
        <a:p>
          <a:endParaRPr lang="en-AU"/>
        </a:p>
      </dgm:t>
    </dgm:pt>
    <dgm:pt modelId="{EBCDE780-99B6-4008-AA98-34830E7FD31F}">
      <dgm:prSet phldrT="[Text]" custT="1"/>
      <dgm:spPr/>
      <dgm:t>
        <a:bodyPr/>
        <a:lstStyle/>
        <a:p>
          <a:r>
            <a:rPr lang="zh-CN" altLang="en-US" sz="2500" dirty="0" smtClean="0"/>
            <a:t>短文本内容</a:t>
          </a:r>
          <a:endParaRPr lang="en-AU" sz="2500" dirty="0"/>
        </a:p>
      </dgm:t>
    </dgm:pt>
    <dgm:pt modelId="{19AD81FB-75F8-4016-A61B-9DAB690D24E8}" type="parTrans" cxnId="{5CB26136-752E-46AE-BD87-8FC392377A50}">
      <dgm:prSet/>
      <dgm:spPr/>
      <dgm:t>
        <a:bodyPr/>
        <a:lstStyle/>
        <a:p>
          <a:endParaRPr lang="en-AU"/>
        </a:p>
      </dgm:t>
    </dgm:pt>
    <dgm:pt modelId="{197E65D4-80FA-4B8F-B3AA-257A1A96ECA3}" type="sibTrans" cxnId="{5CB26136-752E-46AE-BD87-8FC392377A50}">
      <dgm:prSet/>
      <dgm:spPr/>
      <dgm:t>
        <a:bodyPr/>
        <a:lstStyle/>
        <a:p>
          <a:endParaRPr lang="en-AU"/>
        </a:p>
      </dgm:t>
    </dgm:pt>
    <dgm:pt modelId="{226B1AD7-2A3E-4DAA-98CD-9EFC1234A199}">
      <dgm:prSet phldrT="[Text]" custT="1"/>
      <dgm:spPr/>
      <dgm:t>
        <a:bodyPr/>
        <a:lstStyle/>
        <a:p>
          <a:r>
            <a:rPr lang="zh-CN" altLang="en-US" sz="2500" dirty="0" smtClean="0"/>
            <a:t>社会特征</a:t>
          </a:r>
          <a:endParaRPr lang="en-AU" sz="2500" dirty="0"/>
        </a:p>
      </dgm:t>
    </dgm:pt>
    <dgm:pt modelId="{318DF4A0-55BC-45A5-9461-9D0F515AF872}" type="parTrans" cxnId="{9AA57D29-7891-4EAB-839C-9AA42DD4A884}">
      <dgm:prSet/>
      <dgm:spPr/>
      <dgm:t>
        <a:bodyPr/>
        <a:lstStyle/>
        <a:p>
          <a:endParaRPr lang="en-AU"/>
        </a:p>
      </dgm:t>
    </dgm:pt>
    <dgm:pt modelId="{CF9B9FA5-1D6D-49F6-A8A5-61ECDDDEE468}" type="sibTrans" cxnId="{9AA57D29-7891-4EAB-839C-9AA42DD4A884}">
      <dgm:prSet/>
      <dgm:spPr/>
      <dgm:t>
        <a:bodyPr/>
        <a:lstStyle/>
        <a:p>
          <a:endParaRPr lang="en-AU"/>
        </a:p>
      </dgm:t>
    </dgm:pt>
    <dgm:pt modelId="{04161482-B281-4BA7-A7B7-7CE8085CCF9E}">
      <dgm:prSet phldrT="[Text]" custT="1"/>
      <dgm:spPr/>
      <dgm:t>
        <a:bodyPr/>
        <a:lstStyle/>
        <a:p>
          <a:r>
            <a:rPr lang="zh-CN" altLang="en-US" sz="2500" dirty="0" smtClean="0"/>
            <a:t>用户兴趣</a:t>
          </a:r>
          <a:endParaRPr lang="en-AU" sz="2500" dirty="0"/>
        </a:p>
      </dgm:t>
    </dgm:pt>
    <dgm:pt modelId="{ACB45C95-BFD0-46E2-B351-F8EA872939A7}" type="parTrans" cxnId="{73E1AF58-647C-464C-B849-C076555DA9AB}">
      <dgm:prSet/>
      <dgm:spPr/>
      <dgm:t>
        <a:bodyPr/>
        <a:lstStyle/>
        <a:p>
          <a:endParaRPr lang="en-AU"/>
        </a:p>
      </dgm:t>
    </dgm:pt>
    <dgm:pt modelId="{50330CF7-A72B-48CF-B2FD-0CE17613EE20}" type="sibTrans" cxnId="{73E1AF58-647C-464C-B849-C076555DA9AB}">
      <dgm:prSet/>
      <dgm:spPr/>
      <dgm:t>
        <a:bodyPr/>
        <a:lstStyle/>
        <a:p>
          <a:endParaRPr lang="en-AU"/>
        </a:p>
      </dgm:t>
    </dgm:pt>
    <dgm:pt modelId="{703BB22B-0799-4AF8-8660-C07A2CE14934}">
      <dgm:prSet phldrT="[Text]" custT="1"/>
      <dgm:spPr/>
      <dgm:t>
        <a:bodyPr/>
        <a:lstStyle/>
        <a:p>
          <a:r>
            <a:rPr lang="zh-CN" altLang="en-US" sz="2500" dirty="0" smtClean="0"/>
            <a:t>时态特征</a:t>
          </a:r>
          <a:endParaRPr lang="en-AU" sz="2500" dirty="0"/>
        </a:p>
      </dgm:t>
    </dgm:pt>
    <dgm:pt modelId="{69A0D6EF-18D8-4D7A-93FD-9E5591B653FB}" type="parTrans" cxnId="{D75DC26A-0729-4CFD-893D-A15A28EEF462}">
      <dgm:prSet/>
      <dgm:spPr/>
      <dgm:t>
        <a:bodyPr/>
        <a:lstStyle/>
        <a:p>
          <a:endParaRPr lang="en-AU"/>
        </a:p>
      </dgm:t>
    </dgm:pt>
    <dgm:pt modelId="{215537DE-29C9-4946-8026-5216FF829870}" type="sibTrans" cxnId="{D75DC26A-0729-4CFD-893D-A15A28EEF462}">
      <dgm:prSet/>
      <dgm:spPr/>
      <dgm:t>
        <a:bodyPr/>
        <a:lstStyle/>
        <a:p>
          <a:endParaRPr lang="en-AU"/>
        </a:p>
      </dgm:t>
    </dgm:pt>
    <dgm:pt modelId="{35A5B459-466E-4FCB-9282-2616F54F1D1C}">
      <dgm:prSet phldrT="[Text]" custT="1"/>
      <dgm:spPr/>
      <dgm:t>
        <a:bodyPr/>
        <a:lstStyle/>
        <a:p>
          <a:r>
            <a:rPr lang="zh-CN" altLang="en-US" sz="2500" dirty="0" smtClean="0"/>
            <a:t>热门事件的影响</a:t>
          </a:r>
          <a:endParaRPr lang="en-AU" sz="2500" dirty="0"/>
        </a:p>
      </dgm:t>
    </dgm:pt>
    <dgm:pt modelId="{A546D1BE-1B60-4CDB-9B02-B27A632962D1}" type="parTrans" cxnId="{6F5255D6-121F-483E-9CDF-9865ACFA2D5D}">
      <dgm:prSet/>
      <dgm:spPr/>
      <dgm:t>
        <a:bodyPr/>
        <a:lstStyle/>
        <a:p>
          <a:endParaRPr lang="en-AU"/>
        </a:p>
      </dgm:t>
    </dgm:pt>
    <dgm:pt modelId="{178251A2-B8ED-47F6-B8F4-059920B10D3C}" type="sibTrans" cxnId="{6F5255D6-121F-483E-9CDF-9865ACFA2D5D}">
      <dgm:prSet/>
      <dgm:spPr/>
      <dgm:t>
        <a:bodyPr/>
        <a:lstStyle/>
        <a:p>
          <a:endParaRPr lang="en-AU"/>
        </a:p>
      </dgm:t>
    </dgm:pt>
    <dgm:pt modelId="{470ECC0F-EDAC-445D-9CB0-C12D2EAAB781}" type="pres">
      <dgm:prSet presAssocID="{25802C0F-7512-42FD-BEF9-E4ADD5D5A6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95658DC-F019-4ED8-89A4-C92C06C6BD97}" type="pres">
      <dgm:prSet presAssocID="{9C15B032-C465-4DAC-9BC1-2267EE7FE20C}" presName="linNode" presStyleCnt="0"/>
      <dgm:spPr/>
    </dgm:pt>
    <dgm:pt modelId="{435F2BA5-DD9B-4E7A-B5B7-1FDB2A494CC9}" type="pres">
      <dgm:prSet presAssocID="{9C15B032-C465-4DAC-9BC1-2267EE7FE2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536C97-4E42-45C6-A19C-C9327F4A7539}" type="pres">
      <dgm:prSet presAssocID="{9C15B032-C465-4DAC-9BC1-2267EE7FE2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329C2B-0B37-4790-84E8-C7F8DEB84762}" type="pres">
      <dgm:prSet presAssocID="{4FFC72F9-31D6-4A99-9437-808E749D6859}" presName="sp" presStyleCnt="0"/>
      <dgm:spPr/>
    </dgm:pt>
    <dgm:pt modelId="{BEA10273-67F8-4D1A-8320-FAC027ED3142}" type="pres">
      <dgm:prSet presAssocID="{226B1AD7-2A3E-4DAA-98CD-9EFC1234A199}" presName="linNode" presStyleCnt="0"/>
      <dgm:spPr/>
    </dgm:pt>
    <dgm:pt modelId="{AFAFF4C4-E51C-4196-8C91-2E29FE259B69}" type="pres">
      <dgm:prSet presAssocID="{226B1AD7-2A3E-4DAA-98CD-9EFC1234A1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A7B3FAC-9F1B-438A-8D54-DEE587B5E47C}" type="pres">
      <dgm:prSet presAssocID="{226B1AD7-2A3E-4DAA-98CD-9EFC1234A199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65BE3C-D631-4D04-9233-5739898A2DE8}" type="pres">
      <dgm:prSet presAssocID="{CF9B9FA5-1D6D-49F6-A8A5-61ECDDDEE468}" presName="sp" presStyleCnt="0"/>
      <dgm:spPr/>
    </dgm:pt>
    <dgm:pt modelId="{1CDB465B-FD5A-435D-8BF6-96A07469D6DE}" type="pres">
      <dgm:prSet presAssocID="{703BB22B-0799-4AF8-8660-C07A2CE14934}" presName="linNode" presStyleCnt="0"/>
      <dgm:spPr/>
    </dgm:pt>
    <dgm:pt modelId="{B9C4984B-1D41-48A5-A0AB-A22CD3EDEBFB}" type="pres">
      <dgm:prSet presAssocID="{703BB22B-0799-4AF8-8660-C07A2CE14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9310CA-2806-40BC-BD4C-B571EFCA723E}" type="pres">
      <dgm:prSet presAssocID="{703BB22B-0799-4AF8-8660-C07A2CE14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880B32B-16CC-4C09-830D-962561F3EA47}" type="presOf" srcId="{EBCDE780-99B6-4008-AA98-34830E7FD31F}" destId="{C0536C97-4E42-45C6-A19C-C9327F4A7539}" srcOrd="0" destOrd="0" presId="urn:microsoft.com/office/officeart/2005/8/layout/vList5"/>
    <dgm:cxn modelId="{73E1AF58-647C-464C-B849-C076555DA9AB}" srcId="{226B1AD7-2A3E-4DAA-98CD-9EFC1234A199}" destId="{04161482-B281-4BA7-A7B7-7CE8085CCF9E}" srcOrd="0" destOrd="0" parTransId="{ACB45C95-BFD0-46E2-B351-F8EA872939A7}" sibTransId="{50330CF7-A72B-48CF-B2FD-0CE17613EE20}"/>
    <dgm:cxn modelId="{5CB26136-752E-46AE-BD87-8FC392377A50}" srcId="{9C15B032-C465-4DAC-9BC1-2267EE7FE20C}" destId="{EBCDE780-99B6-4008-AA98-34830E7FD31F}" srcOrd="0" destOrd="0" parTransId="{19AD81FB-75F8-4016-A61B-9DAB690D24E8}" sibTransId="{197E65D4-80FA-4B8F-B3AA-257A1A96ECA3}"/>
    <dgm:cxn modelId="{6F5255D6-121F-483E-9CDF-9865ACFA2D5D}" srcId="{703BB22B-0799-4AF8-8660-C07A2CE14934}" destId="{35A5B459-466E-4FCB-9282-2616F54F1D1C}" srcOrd="0" destOrd="0" parTransId="{A546D1BE-1B60-4CDB-9B02-B27A632962D1}" sibTransId="{178251A2-B8ED-47F6-B8F4-059920B10D3C}"/>
    <dgm:cxn modelId="{A61D64A6-6FE7-48F5-83FD-454CA9430D13}" type="presOf" srcId="{35A5B459-466E-4FCB-9282-2616F54F1D1C}" destId="{089310CA-2806-40BC-BD4C-B571EFCA723E}" srcOrd="0" destOrd="0" presId="urn:microsoft.com/office/officeart/2005/8/layout/vList5"/>
    <dgm:cxn modelId="{9FA6895F-4C66-4488-A123-B59FF7DBC91F}" type="presOf" srcId="{226B1AD7-2A3E-4DAA-98CD-9EFC1234A199}" destId="{AFAFF4C4-E51C-4196-8C91-2E29FE259B69}" srcOrd="0" destOrd="0" presId="urn:microsoft.com/office/officeart/2005/8/layout/vList5"/>
    <dgm:cxn modelId="{9AA57D29-7891-4EAB-839C-9AA42DD4A884}" srcId="{25802C0F-7512-42FD-BEF9-E4ADD5D5A68C}" destId="{226B1AD7-2A3E-4DAA-98CD-9EFC1234A199}" srcOrd="1" destOrd="0" parTransId="{318DF4A0-55BC-45A5-9461-9D0F515AF872}" sibTransId="{CF9B9FA5-1D6D-49F6-A8A5-61ECDDDEE468}"/>
    <dgm:cxn modelId="{BBC78B05-F696-423D-AE1F-53612D2188D9}" type="presOf" srcId="{25802C0F-7512-42FD-BEF9-E4ADD5D5A68C}" destId="{470ECC0F-EDAC-445D-9CB0-C12D2EAAB781}" srcOrd="0" destOrd="0" presId="urn:microsoft.com/office/officeart/2005/8/layout/vList5"/>
    <dgm:cxn modelId="{09C550A0-0223-466E-830F-5648FB9D2FCF}" type="presOf" srcId="{703BB22B-0799-4AF8-8660-C07A2CE14934}" destId="{B9C4984B-1D41-48A5-A0AB-A22CD3EDEBFB}" srcOrd="0" destOrd="0" presId="urn:microsoft.com/office/officeart/2005/8/layout/vList5"/>
    <dgm:cxn modelId="{E12200F3-7772-450C-B41D-3C159327B5D1}" srcId="{25802C0F-7512-42FD-BEF9-E4ADD5D5A68C}" destId="{9C15B032-C465-4DAC-9BC1-2267EE7FE20C}" srcOrd="0" destOrd="0" parTransId="{6F7A19F9-A05E-4381-9965-569B86533A4B}" sibTransId="{4FFC72F9-31D6-4A99-9437-808E749D6859}"/>
    <dgm:cxn modelId="{C47805E0-B73D-413B-8275-CEA02EDC110A}" type="presOf" srcId="{9C15B032-C465-4DAC-9BC1-2267EE7FE20C}" destId="{435F2BA5-DD9B-4E7A-B5B7-1FDB2A494CC9}" srcOrd="0" destOrd="0" presId="urn:microsoft.com/office/officeart/2005/8/layout/vList5"/>
    <dgm:cxn modelId="{158415F3-C3A5-4C3D-B06E-7EA160A8B9EC}" type="presOf" srcId="{04161482-B281-4BA7-A7B7-7CE8085CCF9E}" destId="{1A7B3FAC-9F1B-438A-8D54-DEE587B5E47C}" srcOrd="0" destOrd="0" presId="urn:microsoft.com/office/officeart/2005/8/layout/vList5"/>
    <dgm:cxn modelId="{D75DC26A-0729-4CFD-893D-A15A28EEF462}" srcId="{25802C0F-7512-42FD-BEF9-E4ADD5D5A68C}" destId="{703BB22B-0799-4AF8-8660-C07A2CE14934}" srcOrd="2" destOrd="0" parTransId="{69A0D6EF-18D8-4D7A-93FD-9E5591B653FB}" sibTransId="{215537DE-29C9-4946-8026-5216FF829870}"/>
    <dgm:cxn modelId="{EBB2A968-EFC4-4333-9D71-13F4530E94C4}" type="presParOf" srcId="{470ECC0F-EDAC-445D-9CB0-C12D2EAAB781}" destId="{595658DC-F019-4ED8-89A4-C92C06C6BD97}" srcOrd="0" destOrd="0" presId="urn:microsoft.com/office/officeart/2005/8/layout/vList5"/>
    <dgm:cxn modelId="{8797A967-E5ED-404B-98E2-5C1630F77D12}" type="presParOf" srcId="{595658DC-F019-4ED8-89A4-C92C06C6BD97}" destId="{435F2BA5-DD9B-4E7A-B5B7-1FDB2A494CC9}" srcOrd="0" destOrd="0" presId="urn:microsoft.com/office/officeart/2005/8/layout/vList5"/>
    <dgm:cxn modelId="{634685FE-FE8A-434F-BEAE-EE36900F2138}" type="presParOf" srcId="{595658DC-F019-4ED8-89A4-C92C06C6BD97}" destId="{C0536C97-4E42-45C6-A19C-C9327F4A7539}" srcOrd="1" destOrd="0" presId="urn:microsoft.com/office/officeart/2005/8/layout/vList5"/>
    <dgm:cxn modelId="{D91E2929-46C2-4EED-901F-24CBF65A61A5}" type="presParOf" srcId="{470ECC0F-EDAC-445D-9CB0-C12D2EAAB781}" destId="{50329C2B-0B37-4790-84E8-C7F8DEB84762}" srcOrd="1" destOrd="0" presId="urn:microsoft.com/office/officeart/2005/8/layout/vList5"/>
    <dgm:cxn modelId="{264DA870-37C1-4BBF-8F0B-66E732CF0C0C}" type="presParOf" srcId="{470ECC0F-EDAC-445D-9CB0-C12D2EAAB781}" destId="{BEA10273-67F8-4D1A-8320-FAC027ED3142}" srcOrd="2" destOrd="0" presId="urn:microsoft.com/office/officeart/2005/8/layout/vList5"/>
    <dgm:cxn modelId="{DAE53406-5597-4A4F-8A27-CC32A19DF257}" type="presParOf" srcId="{BEA10273-67F8-4D1A-8320-FAC027ED3142}" destId="{AFAFF4C4-E51C-4196-8C91-2E29FE259B69}" srcOrd="0" destOrd="0" presId="urn:microsoft.com/office/officeart/2005/8/layout/vList5"/>
    <dgm:cxn modelId="{4ADC6A46-0A67-4386-8C22-798830873463}" type="presParOf" srcId="{BEA10273-67F8-4D1A-8320-FAC027ED3142}" destId="{1A7B3FAC-9F1B-438A-8D54-DEE587B5E47C}" srcOrd="1" destOrd="0" presId="urn:microsoft.com/office/officeart/2005/8/layout/vList5"/>
    <dgm:cxn modelId="{2DC6A99E-A8A0-4788-B046-6218C4E453E6}" type="presParOf" srcId="{470ECC0F-EDAC-445D-9CB0-C12D2EAAB781}" destId="{0965BE3C-D631-4D04-9233-5739898A2DE8}" srcOrd="3" destOrd="0" presId="urn:microsoft.com/office/officeart/2005/8/layout/vList5"/>
    <dgm:cxn modelId="{D5A230B1-9897-4293-B312-719528AC2228}" type="presParOf" srcId="{470ECC0F-EDAC-445D-9CB0-C12D2EAAB781}" destId="{1CDB465B-FD5A-435D-8BF6-96A07469D6DE}" srcOrd="4" destOrd="0" presId="urn:microsoft.com/office/officeart/2005/8/layout/vList5"/>
    <dgm:cxn modelId="{5E2D0CDB-E51D-4C6C-B009-7B2D23ACFFEB}" type="presParOf" srcId="{1CDB465B-FD5A-435D-8BF6-96A07469D6DE}" destId="{B9C4984B-1D41-48A5-A0AB-A22CD3EDEBFB}" srcOrd="0" destOrd="0" presId="urn:microsoft.com/office/officeart/2005/8/layout/vList5"/>
    <dgm:cxn modelId="{92A4ACB6-D559-416B-B975-3D68C214293F}" type="presParOf" srcId="{1CDB465B-FD5A-435D-8BF6-96A07469D6DE}" destId="{089310CA-2806-40BC-BD4C-B571EFCA72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802C0F-7512-42FD-BEF9-E4ADD5D5A6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C15B032-C465-4DAC-9BC1-2267EE7FE20C}">
      <dgm:prSet phldrT="[Text]" custT="1"/>
      <dgm:spPr/>
      <dgm:t>
        <a:bodyPr/>
        <a:lstStyle/>
        <a:p>
          <a:r>
            <a:rPr lang="zh-CN" altLang="en-US" sz="2500" b="1" dirty="0" smtClean="0">
              <a:solidFill>
                <a:srgbClr val="C00000"/>
              </a:solidFill>
            </a:rPr>
            <a:t>内容特征</a:t>
          </a:r>
          <a:endParaRPr lang="en-AU" sz="2500" b="1" dirty="0">
            <a:solidFill>
              <a:srgbClr val="C00000"/>
            </a:solidFill>
          </a:endParaRPr>
        </a:p>
      </dgm:t>
    </dgm:pt>
    <dgm:pt modelId="{6F7A19F9-A05E-4381-9965-569B86533A4B}" type="parTrans" cxnId="{E12200F3-7772-450C-B41D-3C159327B5D1}">
      <dgm:prSet/>
      <dgm:spPr/>
      <dgm:t>
        <a:bodyPr/>
        <a:lstStyle/>
        <a:p>
          <a:endParaRPr lang="en-AU"/>
        </a:p>
      </dgm:t>
    </dgm:pt>
    <dgm:pt modelId="{4FFC72F9-31D6-4A99-9437-808E749D6859}" type="sibTrans" cxnId="{E12200F3-7772-450C-B41D-3C159327B5D1}">
      <dgm:prSet/>
      <dgm:spPr/>
      <dgm:t>
        <a:bodyPr/>
        <a:lstStyle/>
        <a:p>
          <a:endParaRPr lang="en-AU"/>
        </a:p>
      </dgm:t>
    </dgm:pt>
    <dgm:pt modelId="{EBCDE780-99B6-4008-AA98-34830E7FD31F}">
      <dgm:prSet phldrT="[Text]" custT="1"/>
      <dgm:spPr/>
      <dgm:t>
        <a:bodyPr/>
        <a:lstStyle/>
        <a:p>
          <a:r>
            <a:rPr lang="zh-CN" altLang="en-US" sz="2500" b="1" dirty="0" smtClean="0">
              <a:solidFill>
                <a:srgbClr val="C00000"/>
              </a:solidFill>
            </a:rPr>
            <a:t>短文本内容</a:t>
          </a:r>
          <a:endParaRPr lang="en-AU" sz="2500" b="1" dirty="0">
            <a:solidFill>
              <a:srgbClr val="C00000"/>
            </a:solidFill>
          </a:endParaRPr>
        </a:p>
      </dgm:t>
    </dgm:pt>
    <dgm:pt modelId="{19AD81FB-75F8-4016-A61B-9DAB690D24E8}" type="parTrans" cxnId="{5CB26136-752E-46AE-BD87-8FC392377A50}">
      <dgm:prSet/>
      <dgm:spPr/>
      <dgm:t>
        <a:bodyPr/>
        <a:lstStyle/>
        <a:p>
          <a:endParaRPr lang="en-AU"/>
        </a:p>
      </dgm:t>
    </dgm:pt>
    <dgm:pt modelId="{197E65D4-80FA-4B8F-B3AA-257A1A96ECA3}" type="sibTrans" cxnId="{5CB26136-752E-46AE-BD87-8FC392377A50}">
      <dgm:prSet/>
      <dgm:spPr/>
      <dgm:t>
        <a:bodyPr/>
        <a:lstStyle/>
        <a:p>
          <a:endParaRPr lang="en-AU"/>
        </a:p>
      </dgm:t>
    </dgm:pt>
    <dgm:pt modelId="{226B1AD7-2A3E-4DAA-98CD-9EFC1234A199}">
      <dgm:prSet phldrT="[Text]" custT="1"/>
      <dgm:spPr/>
      <dgm:t>
        <a:bodyPr/>
        <a:lstStyle/>
        <a:p>
          <a:r>
            <a:rPr lang="zh-CN" altLang="en-US" sz="2500" dirty="0" smtClean="0"/>
            <a:t>社会特征</a:t>
          </a:r>
          <a:endParaRPr lang="en-AU" sz="2500" dirty="0"/>
        </a:p>
      </dgm:t>
    </dgm:pt>
    <dgm:pt modelId="{318DF4A0-55BC-45A5-9461-9D0F515AF872}" type="parTrans" cxnId="{9AA57D29-7891-4EAB-839C-9AA42DD4A884}">
      <dgm:prSet/>
      <dgm:spPr/>
      <dgm:t>
        <a:bodyPr/>
        <a:lstStyle/>
        <a:p>
          <a:endParaRPr lang="en-AU"/>
        </a:p>
      </dgm:t>
    </dgm:pt>
    <dgm:pt modelId="{CF9B9FA5-1D6D-49F6-A8A5-61ECDDDEE468}" type="sibTrans" cxnId="{9AA57D29-7891-4EAB-839C-9AA42DD4A884}">
      <dgm:prSet/>
      <dgm:spPr/>
      <dgm:t>
        <a:bodyPr/>
        <a:lstStyle/>
        <a:p>
          <a:endParaRPr lang="en-AU"/>
        </a:p>
      </dgm:t>
    </dgm:pt>
    <dgm:pt modelId="{04161482-B281-4BA7-A7B7-7CE8085CCF9E}">
      <dgm:prSet phldrT="[Text]" custT="1"/>
      <dgm:spPr/>
      <dgm:t>
        <a:bodyPr/>
        <a:lstStyle/>
        <a:p>
          <a:r>
            <a:rPr lang="zh-CN" altLang="en-US" sz="2500" dirty="0" smtClean="0"/>
            <a:t>用户兴趣</a:t>
          </a:r>
          <a:endParaRPr lang="en-AU" sz="2500" dirty="0"/>
        </a:p>
      </dgm:t>
    </dgm:pt>
    <dgm:pt modelId="{ACB45C95-BFD0-46E2-B351-F8EA872939A7}" type="parTrans" cxnId="{73E1AF58-647C-464C-B849-C076555DA9AB}">
      <dgm:prSet/>
      <dgm:spPr/>
      <dgm:t>
        <a:bodyPr/>
        <a:lstStyle/>
        <a:p>
          <a:endParaRPr lang="en-AU"/>
        </a:p>
      </dgm:t>
    </dgm:pt>
    <dgm:pt modelId="{50330CF7-A72B-48CF-B2FD-0CE17613EE20}" type="sibTrans" cxnId="{73E1AF58-647C-464C-B849-C076555DA9AB}">
      <dgm:prSet/>
      <dgm:spPr/>
      <dgm:t>
        <a:bodyPr/>
        <a:lstStyle/>
        <a:p>
          <a:endParaRPr lang="en-AU"/>
        </a:p>
      </dgm:t>
    </dgm:pt>
    <dgm:pt modelId="{703BB22B-0799-4AF8-8660-C07A2CE14934}">
      <dgm:prSet phldrT="[Text]" custT="1"/>
      <dgm:spPr/>
      <dgm:t>
        <a:bodyPr/>
        <a:lstStyle/>
        <a:p>
          <a:r>
            <a:rPr lang="zh-CN" altLang="en-US" sz="2500" dirty="0" smtClean="0"/>
            <a:t>时态特征</a:t>
          </a:r>
          <a:endParaRPr lang="en-AU" sz="2500" dirty="0"/>
        </a:p>
      </dgm:t>
    </dgm:pt>
    <dgm:pt modelId="{69A0D6EF-18D8-4D7A-93FD-9E5591B653FB}" type="parTrans" cxnId="{D75DC26A-0729-4CFD-893D-A15A28EEF462}">
      <dgm:prSet/>
      <dgm:spPr/>
      <dgm:t>
        <a:bodyPr/>
        <a:lstStyle/>
        <a:p>
          <a:endParaRPr lang="en-AU"/>
        </a:p>
      </dgm:t>
    </dgm:pt>
    <dgm:pt modelId="{215537DE-29C9-4946-8026-5216FF829870}" type="sibTrans" cxnId="{D75DC26A-0729-4CFD-893D-A15A28EEF462}">
      <dgm:prSet/>
      <dgm:spPr/>
      <dgm:t>
        <a:bodyPr/>
        <a:lstStyle/>
        <a:p>
          <a:endParaRPr lang="en-AU"/>
        </a:p>
      </dgm:t>
    </dgm:pt>
    <dgm:pt modelId="{35A5B459-466E-4FCB-9282-2616F54F1D1C}">
      <dgm:prSet phldrT="[Text]" custT="1"/>
      <dgm:spPr/>
      <dgm:t>
        <a:bodyPr/>
        <a:lstStyle/>
        <a:p>
          <a:r>
            <a:rPr lang="zh-CN" altLang="en-US" sz="2500" dirty="0" smtClean="0"/>
            <a:t>热门事件的影响</a:t>
          </a:r>
          <a:endParaRPr lang="en-AU" sz="2500" dirty="0"/>
        </a:p>
      </dgm:t>
    </dgm:pt>
    <dgm:pt modelId="{A546D1BE-1B60-4CDB-9B02-B27A632962D1}" type="parTrans" cxnId="{6F5255D6-121F-483E-9CDF-9865ACFA2D5D}">
      <dgm:prSet/>
      <dgm:spPr/>
      <dgm:t>
        <a:bodyPr/>
        <a:lstStyle/>
        <a:p>
          <a:endParaRPr lang="en-AU"/>
        </a:p>
      </dgm:t>
    </dgm:pt>
    <dgm:pt modelId="{178251A2-B8ED-47F6-B8F4-059920B10D3C}" type="sibTrans" cxnId="{6F5255D6-121F-483E-9CDF-9865ACFA2D5D}">
      <dgm:prSet/>
      <dgm:spPr/>
      <dgm:t>
        <a:bodyPr/>
        <a:lstStyle/>
        <a:p>
          <a:endParaRPr lang="en-AU"/>
        </a:p>
      </dgm:t>
    </dgm:pt>
    <dgm:pt modelId="{470ECC0F-EDAC-445D-9CB0-C12D2EAAB781}" type="pres">
      <dgm:prSet presAssocID="{25802C0F-7512-42FD-BEF9-E4ADD5D5A6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95658DC-F019-4ED8-89A4-C92C06C6BD97}" type="pres">
      <dgm:prSet presAssocID="{9C15B032-C465-4DAC-9BC1-2267EE7FE20C}" presName="linNode" presStyleCnt="0"/>
      <dgm:spPr/>
    </dgm:pt>
    <dgm:pt modelId="{435F2BA5-DD9B-4E7A-B5B7-1FDB2A494CC9}" type="pres">
      <dgm:prSet presAssocID="{9C15B032-C465-4DAC-9BC1-2267EE7FE2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536C97-4E42-45C6-A19C-C9327F4A7539}" type="pres">
      <dgm:prSet presAssocID="{9C15B032-C465-4DAC-9BC1-2267EE7FE2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329C2B-0B37-4790-84E8-C7F8DEB84762}" type="pres">
      <dgm:prSet presAssocID="{4FFC72F9-31D6-4A99-9437-808E749D6859}" presName="sp" presStyleCnt="0"/>
      <dgm:spPr/>
    </dgm:pt>
    <dgm:pt modelId="{BEA10273-67F8-4D1A-8320-FAC027ED3142}" type="pres">
      <dgm:prSet presAssocID="{226B1AD7-2A3E-4DAA-98CD-9EFC1234A199}" presName="linNode" presStyleCnt="0"/>
      <dgm:spPr/>
    </dgm:pt>
    <dgm:pt modelId="{AFAFF4C4-E51C-4196-8C91-2E29FE259B69}" type="pres">
      <dgm:prSet presAssocID="{226B1AD7-2A3E-4DAA-98CD-9EFC1234A1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A7B3FAC-9F1B-438A-8D54-DEE587B5E47C}" type="pres">
      <dgm:prSet presAssocID="{226B1AD7-2A3E-4DAA-98CD-9EFC1234A199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65BE3C-D631-4D04-9233-5739898A2DE8}" type="pres">
      <dgm:prSet presAssocID="{CF9B9FA5-1D6D-49F6-A8A5-61ECDDDEE468}" presName="sp" presStyleCnt="0"/>
      <dgm:spPr/>
    </dgm:pt>
    <dgm:pt modelId="{1CDB465B-FD5A-435D-8BF6-96A07469D6DE}" type="pres">
      <dgm:prSet presAssocID="{703BB22B-0799-4AF8-8660-C07A2CE14934}" presName="linNode" presStyleCnt="0"/>
      <dgm:spPr/>
    </dgm:pt>
    <dgm:pt modelId="{B9C4984B-1D41-48A5-A0AB-A22CD3EDEBFB}" type="pres">
      <dgm:prSet presAssocID="{703BB22B-0799-4AF8-8660-C07A2CE14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9310CA-2806-40BC-BD4C-B571EFCA723E}" type="pres">
      <dgm:prSet presAssocID="{703BB22B-0799-4AF8-8660-C07A2CE14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F5255D6-121F-483E-9CDF-9865ACFA2D5D}" srcId="{703BB22B-0799-4AF8-8660-C07A2CE14934}" destId="{35A5B459-466E-4FCB-9282-2616F54F1D1C}" srcOrd="0" destOrd="0" parTransId="{A546D1BE-1B60-4CDB-9B02-B27A632962D1}" sibTransId="{178251A2-B8ED-47F6-B8F4-059920B10D3C}"/>
    <dgm:cxn modelId="{80DFCD1E-F9DD-4FE2-99D1-18ECF20DA930}" type="presOf" srcId="{703BB22B-0799-4AF8-8660-C07A2CE14934}" destId="{B9C4984B-1D41-48A5-A0AB-A22CD3EDEBFB}" srcOrd="0" destOrd="0" presId="urn:microsoft.com/office/officeart/2005/8/layout/vList5"/>
    <dgm:cxn modelId="{D75DC26A-0729-4CFD-893D-A15A28EEF462}" srcId="{25802C0F-7512-42FD-BEF9-E4ADD5D5A68C}" destId="{703BB22B-0799-4AF8-8660-C07A2CE14934}" srcOrd="2" destOrd="0" parTransId="{69A0D6EF-18D8-4D7A-93FD-9E5591B653FB}" sibTransId="{215537DE-29C9-4946-8026-5216FF829870}"/>
    <dgm:cxn modelId="{5CB26136-752E-46AE-BD87-8FC392377A50}" srcId="{9C15B032-C465-4DAC-9BC1-2267EE7FE20C}" destId="{EBCDE780-99B6-4008-AA98-34830E7FD31F}" srcOrd="0" destOrd="0" parTransId="{19AD81FB-75F8-4016-A61B-9DAB690D24E8}" sibTransId="{197E65D4-80FA-4B8F-B3AA-257A1A96ECA3}"/>
    <dgm:cxn modelId="{2743A9DA-18D4-4E9E-B69A-968641A83BA3}" type="presOf" srcId="{9C15B032-C465-4DAC-9BC1-2267EE7FE20C}" destId="{435F2BA5-DD9B-4E7A-B5B7-1FDB2A494CC9}" srcOrd="0" destOrd="0" presId="urn:microsoft.com/office/officeart/2005/8/layout/vList5"/>
    <dgm:cxn modelId="{3BC9A5BA-9F97-420E-AFBE-0E2717C36B16}" type="presOf" srcId="{35A5B459-466E-4FCB-9282-2616F54F1D1C}" destId="{089310CA-2806-40BC-BD4C-B571EFCA723E}" srcOrd="0" destOrd="0" presId="urn:microsoft.com/office/officeart/2005/8/layout/vList5"/>
    <dgm:cxn modelId="{DEA9D1CA-A6AD-4C4F-AAA7-B9B4541B51E4}" type="presOf" srcId="{04161482-B281-4BA7-A7B7-7CE8085CCF9E}" destId="{1A7B3FAC-9F1B-438A-8D54-DEE587B5E47C}" srcOrd="0" destOrd="0" presId="urn:microsoft.com/office/officeart/2005/8/layout/vList5"/>
    <dgm:cxn modelId="{CDBA3BD8-8391-4348-AFF6-18D419A7F0B9}" type="presOf" srcId="{25802C0F-7512-42FD-BEF9-E4ADD5D5A68C}" destId="{470ECC0F-EDAC-445D-9CB0-C12D2EAAB781}" srcOrd="0" destOrd="0" presId="urn:microsoft.com/office/officeart/2005/8/layout/vList5"/>
    <dgm:cxn modelId="{73E1AF58-647C-464C-B849-C076555DA9AB}" srcId="{226B1AD7-2A3E-4DAA-98CD-9EFC1234A199}" destId="{04161482-B281-4BA7-A7B7-7CE8085CCF9E}" srcOrd="0" destOrd="0" parTransId="{ACB45C95-BFD0-46E2-B351-F8EA872939A7}" sibTransId="{50330CF7-A72B-48CF-B2FD-0CE17613EE20}"/>
    <dgm:cxn modelId="{9B0EE342-C1FB-4D06-8802-6984C42F2165}" type="presOf" srcId="{226B1AD7-2A3E-4DAA-98CD-9EFC1234A199}" destId="{AFAFF4C4-E51C-4196-8C91-2E29FE259B69}" srcOrd="0" destOrd="0" presId="urn:microsoft.com/office/officeart/2005/8/layout/vList5"/>
    <dgm:cxn modelId="{F620FFE0-8539-4268-997C-0AD0C9AADF28}" type="presOf" srcId="{EBCDE780-99B6-4008-AA98-34830E7FD31F}" destId="{C0536C97-4E42-45C6-A19C-C9327F4A7539}" srcOrd="0" destOrd="0" presId="urn:microsoft.com/office/officeart/2005/8/layout/vList5"/>
    <dgm:cxn modelId="{9AA57D29-7891-4EAB-839C-9AA42DD4A884}" srcId="{25802C0F-7512-42FD-BEF9-E4ADD5D5A68C}" destId="{226B1AD7-2A3E-4DAA-98CD-9EFC1234A199}" srcOrd="1" destOrd="0" parTransId="{318DF4A0-55BC-45A5-9461-9D0F515AF872}" sibTransId="{CF9B9FA5-1D6D-49F6-A8A5-61ECDDDEE468}"/>
    <dgm:cxn modelId="{E12200F3-7772-450C-B41D-3C159327B5D1}" srcId="{25802C0F-7512-42FD-BEF9-E4ADD5D5A68C}" destId="{9C15B032-C465-4DAC-9BC1-2267EE7FE20C}" srcOrd="0" destOrd="0" parTransId="{6F7A19F9-A05E-4381-9965-569B86533A4B}" sibTransId="{4FFC72F9-31D6-4A99-9437-808E749D6859}"/>
    <dgm:cxn modelId="{534677B2-7C7B-4E46-9495-B31E89BCE48B}" type="presParOf" srcId="{470ECC0F-EDAC-445D-9CB0-C12D2EAAB781}" destId="{595658DC-F019-4ED8-89A4-C92C06C6BD97}" srcOrd="0" destOrd="0" presId="urn:microsoft.com/office/officeart/2005/8/layout/vList5"/>
    <dgm:cxn modelId="{06B4EBEB-7189-4F8F-8A8A-CF153C7432FE}" type="presParOf" srcId="{595658DC-F019-4ED8-89A4-C92C06C6BD97}" destId="{435F2BA5-DD9B-4E7A-B5B7-1FDB2A494CC9}" srcOrd="0" destOrd="0" presId="urn:microsoft.com/office/officeart/2005/8/layout/vList5"/>
    <dgm:cxn modelId="{ACFEBBBF-11A7-4407-AF55-28832F3D28AE}" type="presParOf" srcId="{595658DC-F019-4ED8-89A4-C92C06C6BD97}" destId="{C0536C97-4E42-45C6-A19C-C9327F4A7539}" srcOrd="1" destOrd="0" presId="urn:microsoft.com/office/officeart/2005/8/layout/vList5"/>
    <dgm:cxn modelId="{F6CA3339-C9BF-479F-AAC0-9F8828A470F0}" type="presParOf" srcId="{470ECC0F-EDAC-445D-9CB0-C12D2EAAB781}" destId="{50329C2B-0B37-4790-84E8-C7F8DEB84762}" srcOrd="1" destOrd="0" presId="urn:microsoft.com/office/officeart/2005/8/layout/vList5"/>
    <dgm:cxn modelId="{519A5376-AFA8-45E6-88F4-7FD9BA147918}" type="presParOf" srcId="{470ECC0F-EDAC-445D-9CB0-C12D2EAAB781}" destId="{BEA10273-67F8-4D1A-8320-FAC027ED3142}" srcOrd="2" destOrd="0" presId="urn:microsoft.com/office/officeart/2005/8/layout/vList5"/>
    <dgm:cxn modelId="{7440A792-9D25-47B1-AD8A-32CBDA2F6525}" type="presParOf" srcId="{BEA10273-67F8-4D1A-8320-FAC027ED3142}" destId="{AFAFF4C4-E51C-4196-8C91-2E29FE259B69}" srcOrd="0" destOrd="0" presId="urn:microsoft.com/office/officeart/2005/8/layout/vList5"/>
    <dgm:cxn modelId="{11F90B22-7C08-49ED-A3C1-15C48DE40E80}" type="presParOf" srcId="{BEA10273-67F8-4D1A-8320-FAC027ED3142}" destId="{1A7B3FAC-9F1B-438A-8D54-DEE587B5E47C}" srcOrd="1" destOrd="0" presId="urn:microsoft.com/office/officeart/2005/8/layout/vList5"/>
    <dgm:cxn modelId="{01F95C24-E0AE-40CA-83A7-E6B12228F7D7}" type="presParOf" srcId="{470ECC0F-EDAC-445D-9CB0-C12D2EAAB781}" destId="{0965BE3C-D631-4D04-9233-5739898A2DE8}" srcOrd="3" destOrd="0" presId="urn:microsoft.com/office/officeart/2005/8/layout/vList5"/>
    <dgm:cxn modelId="{6F5F7F4A-72CE-4D46-A7C9-2F889992B0B2}" type="presParOf" srcId="{470ECC0F-EDAC-445D-9CB0-C12D2EAAB781}" destId="{1CDB465B-FD5A-435D-8BF6-96A07469D6DE}" srcOrd="4" destOrd="0" presId="urn:microsoft.com/office/officeart/2005/8/layout/vList5"/>
    <dgm:cxn modelId="{F4F48B19-4004-43EC-AB64-0DC694A6242D}" type="presParOf" srcId="{1CDB465B-FD5A-435D-8BF6-96A07469D6DE}" destId="{B9C4984B-1D41-48A5-A0AB-A22CD3EDEBFB}" srcOrd="0" destOrd="0" presId="urn:microsoft.com/office/officeart/2005/8/layout/vList5"/>
    <dgm:cxn modelId="{D8BF2D38-7FAF-4706-8466-A36012677FDB}" type="presParOf" srcId="{1CDB465B-FD5A-435D-8BF6-96A07469D6DE}" destId="{089310CA-2806-40BC-BD4C-B571EFCA72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802C0F-7512-42FD-BEF9-E4ADD5D5A6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C15B032-C465-4DAC-9BC1-2267EE7FE20C}">
      <dgm:prSet phldrT="[Text]" custT="1"/>
      <dgm:spPr/>
      <dgm:t>
        <a:bodyPr/>
        <a:lstStyle/>
        <a:p>
          <a:r>
            <a:rPr lang="zh-CN" altLang="en-US" sz="2500" dirty="0" smtClean="0"/>
            <a:t>内容特征</a:t>
          </a:r>
          <a:endParaRPr lang="en-AU" sz="2500" dirty="0"/>
        </a:p>
      </dgm:t>
    </dgm:pt>
    <dgm:pt modelId="{6F7A19F9-A05E-4381-9965-569B86533A4B}" type="parTrans" cxnId="{E12200F3-7772-450C-B41D-3C159327B5D1}">
      <dgm:prSet/>
      <dgm:spPr/>
      <dgm:t>
        <a:bodyPr/>
        <a:lstStyle/>
        <a:p>
          <a:endParaRPr lang="en-AU"/>
        </a:p>
      </dgm:t>
    </dgm:pt>
    <dgm:pt modelId="{4FFC72F9-31D6-4A99-9437-808E749D6859}" type="sibTrans" cxnId="{E12200F3-7772-450C-B41D-3C159327B5D1}">
      <dgm:prSet/>
      <dgm:spPr/>
      <dgm:t>
        <a:bodyPr/>
        <a:lstStyle/>
        <a:p>
          <a:endParaRPr lang="en-AU"/>
        </a:p>
      </dgm:t>
    </dgm:pt>
    <dgm:pt modelId="{EBCDE780-99B6-4008-AA98-34830E7FD31F}">
      <dgm:prSet phldrT="[Text]" custT="1"/>
      <dgm:spPr/>
      <dgm:t>
        <a:bodyPr/>
        <a:lstStyle/>
        <a:p>
          <a:r>
            <a:rPr lang="zh-CN" altLang="en-US" sz="2500" dirty="0" smtClean="0"/>
            <a:t>短文本内容</a:t>
          </a:r>
          <a:endParaRPr lang="en-AU" sz="2500" dirty="0"/>
        </a:p>
      </dgm:t>
    </dgm:pt>
    <dgm:pt modelId="{19AD81FB-75F8-4016-A61B-9DAB690D24E8}" type="parTrans" cxnId="{5CB26136-752E-46AE-BD87-8FC392377A50}">
      <dgm:prSet/>
      <dgm:spPr/>
      <dgm:t>
        <a:bodyPr/>
        <a:lstStyle/>
        <a:p>
          <a:endParaRPr lang="en-AU"/>
        </a:p>
      </dgm:t>
    </dgm:pt>
    <dgm:pt modelId="{197E65D4-80FA-4B8F-B3AA-257A1A96ECA3}" type="sibTrans" cxnId="{5CB26136-752E-46AE-BD87-8FC392377A50}">
      <dgm:prSet/>
      <dgm:spPr/>
      <dgm:t>
        <a:bodyPr/>
        <a:lstStyle/>
        <a:p>
          <a:endParaRPr lang="en-AU"/>
        </a:p>
      </dgm:t>
    </dgm:pt>
    <dgm:pt modelId="{226B1AD7-2A3E-4DAA-98CD-9EFC1234A199}">
      <dgm:prSet phldrT="[Text]" custT="1"/>
      <dgm:spPr/>
      <dgm:t>
        <a:bodyPr/>
        <a:lstStyle/>
        <a:p>
          <a:r>
            <a:rPr lang="zh-CN" altLang="en-US" sz="2500" b="1" dirty="0" smtClean="0">
              <a:solidFill>
                <a:srgbClr val="C00000"/>
              </a:solidFill>
            </a:rPr>
            <a:t>社会特征</a:t>
          </a:r>
          <a:endParaRPr lang="en-AU" sz="2500" b="1" dirty="0">
            <a:solidFill>
              <a:srgbClr val="C00000"/>
            </a:solidFill>
          </a:endParaRPr>
        </a:p>
      </dgm:t>
    </dgm:pt>
    <dgm:pt modelId="{318DF4A0-55BC-45A5-9461-9D0F515AF872}" type="parTrans" cxnId="{9AA57D29-7891-4EAB-839C-9AA42DD4A884}">
      <dgm:prSet/>
      <dgm:spPr/>
      <dgm:t>
        <a:bodyPr/>
        <a:lstStyle/>
        <a:p>
          <a:endParaRPr lang="en-AU"/>
        </a:p>
      </dgm:t>
    </dgm:pt>
    <dgm:pt modelId="{CF9B9FA5-1D6D-49F6-A8A5-61ECDDDEE468}" type="sibTrans" cxnId="{9AA57D29-7891-4EAB-839C-9AA42DD4A884}">
      <dgm:prSet/>
      <dgm:spPr/>
      <dgm:t>
        <a:bodyPr/>
        <a:lstStyle/>
        <a:p>
          <a:endParaRPr lang="en-AU"/>
        </a:p>
      </dgm:t>
    </dgm:pt>
    <dgm:pt modelId="{04161482-B281-4BA7-A7B7-7CE8085CCF9E}">
      <dgm:prSet phldrT="[Text]" custT="1"/>
      <dgm:spPr/>
      <dgm:t>
        <a:bodyPr/>
        <a:lstStyle/>
        <a:p>
          <a:r>
            <a:rPr lang="zh-CN" altLang="en-US" sz="2500" b="1" dirty="0" smtClean="0">
              <a:solidFill>
                <a:srgbClr val="C00000"/>
              </a:solidFill>
            </a:rPr>
            <a:t>用户兴趣</a:t>
          </a:r>
          <a:endParaRPr lang="en-AU" sz="2500" b="1" dirty="0">
            <a:solidFill>
              <a:srgbClr val="C00000"/>
            </a:solidFill>
          </a:endParaRPr>
        </a:p>
      </dgm:t>
    </dgm:pt>
    <dgm:pt modelId="{ACB45C95-BFD0-46E2-B351-F8EA872939A7}" type="parTrans" cxnId="{73E1AF58-647C-464C-B849-C076555DA9AB}">
      <dgm:prSet/>
      <dgm:spPr/>
      <dgm:t>
        <a:bodyPr/>
        <a:lstStyle/>
        <a:p>
          <a:endParaRPr lang="en-AU"/>
        </a:p>
      </dgm:t>
    </dgm:pt>
    <dgm:pt modelId="{50330CF7-A72B-48CF-B2FD-0CE17613EE20}" type="sibTrans" cxnId="{73E1AF58-647C-464C-B849-C076555DA9AB}">
      <dgm:prSet/>
      <dgm:spPr/>
      <dgm:t>
        <a:bodyPr/>
        <a:lstStyle/>
        <a:p>
          <a:endParaRPr lang="en-AU"/>
        </a:p>
      </dgm:t>
    </dgm:pt>
    <dgm:pt modelId="{703BB22B-0799-4AF8-8660-C07A2CE14934}">
      <dgm:prSet phldrT="[Text]" custT="1"/>
      <dgm:spPr/>
      <dgm:t>
        <a:bodyPr/>
        <a:lstStyle/>
        <a:p>
          <a:r>
            <a:rPr lang="zh-CN" altLang="en-US" sz="2500" dirty="0" smtClean="0"/>
            <a:t>时态特征</a:t>
          </a:r>
          <a:endParaRPr lang="en-AU" sz="2500" dirty="0"/>
        </a:p>
      </dgm:t>
    </dgm:pt>
    <dgm:pt modelId="{69A0D6EF-18D8-4D7A-93FD-9E5591B653FB}" type="parTrans" cxnId="{D75DC26A-0729-4CFD-893D-A15A28EEF462}">
      <dgm:prSet/>
      <dgm:spPr/>
      <dgm:t>
        <a:bodyPr/>
        <a:lstStyle/>
        <a:p>
          <a:endParaRPr lang="en-AU"/>
        </a:p>
      </dgm:t>
    </dgm:pt>
    <dgm:pt modelId="{215537DE-29C9-4946-8026-5216FF829870}" type="sibTrans" cxnId="{D75DC26A-0729-4CFD-893D-A15A28EEF462}">
      <dgm:prSet/>
      <dgm:spPr/>
      <dgm:t>
        <a:bodyPr/>
        <a:lstStyle/>
        <a:p>
          <a:endParaRPr lang="en-AU"/>
        </a:p>
      </dgm:t>
    </dgm:pt>
    <dgm:pt modelId="{35A5B459-466E-4FCB-9282-2616F54F1D1C}">
      <dgm:prSet phldrT="[Text]" custT="1"/>
      <dgm:spPr/>
      <dgm:t>
        <a:bodyPr/>
        <a:lstStyle/>
        <a:p>
          <a:r>
            <a:rPr lang="zh-CN" altLang="en-US" sz="2500" dirty="0" smtClean="0"/>
            <a:t>热门事件的影响</a:t>
          </a:r>
          <a:endParaRPr lang="en-AU" sz="2500" dirty="0"/>
        </a:p>
      </dgm:t>
    </dgm:pt>
    <dgm:pt modelId="{A546D1BE-1B60-4CDB-9B02-B27A632962D1}" type="parTrans" cxnId="{6F5255D6-121F-483E-9CDF-9865ACFA2D5D}">
      <dgm:prSet/>
      <dgm:spPr/>
      <dgm:t>
        <a:bodyPr/>
        <a:lstStyle/>
        <a:p>
          <a:endParaRPr lang="en-AU"/>
        </a:p>
      </dgm:t>
    </dgm:pt>
    <dgm:pt modelId="{178251A2-B8ED-47F6-B8F4-059920B10D3C}" type="sibTrans" cxnId="{6F5255D6-121F-483E-9CDF-9865ACFA2D5D}">
      <dgm:prSet/>
      <dgm:spPr/>
      <dgm:t>
        <a:bodyPr/>
        <a:lstStyle/>
        <a:p>
          <a:endParaRPr lang="en-AU"/>
        </a:p>
      </dgm:t>
    </dgm:pt>
    <dgm:pt modelId="{470ECC0F-EDAC-445D-9CB0-C12D2EAAB781}" type="pres">
      <dgm:prSet presAssocID="{25802C0F-7512-42FD-BEF9-E4ADD5D5A6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95658DC-F019-4ED8-89A4-C92C06C6BD97}" type="pres">
      <dgm:prSet presAssocID="{9C15B032-C465-4DAC-9BC1-2267EE7FE20C}" presName="linNode" presStyleCnt="0"/>
      <dgm:spPr/>
    </dgm:pt>
    <dgm:pt modelId="{435F2BA5-DD9B-4E7A-B5B7-1FDB2A494CC9}" type="pres">
      <dgm:prSet presAssocID="{9C15B032-C465-4DAC-9BC1-2267EE7FE2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536C97-4E42-45C6-A19C-C9327F4A7539}" type="pres">
      <dgm:prSet presAssocID="{9C15B032-C465-4DAC-9BC1-2267EE7FE2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329C2B-0B37-4790-84E8-C7F8DEB84762}" type="pres">
      <dgm:prSet presAssocID="{4FFC72F9-31D6-4A99-9437-808E749D6859}" presName="sp" presStyleCnt="0"/>
      <dgm:spPr/>
    </dgm:pt>
    <dgm:pt modelId="{BEA10273-67F8-4D1A-8320-FAC027ED3142}" type="pres">
      <dgm:prSet presAssocID="{226B1AD7-2A3E-4DAA-98CD-9EFC1234A199}" presName="linNode" presStyleCnt="0"/>
      <dgm:spPr/>
    </dgm:pt>
    <dgm:pt modelId="{AFAFF4C4-E51C-4196-8C91-2E29FE259B69}" type="pres">
      <dgm:prSet presAssocID="{226B1AD7-2A3E-4DAA-98CD-9EFC1234A1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A7B3FAC-9F1B-438A-8D54-DEE587B5E47C}" type="pres">
      <dgm:prSet presAssocID="{226B1AD7-2A3E-4DAA-98CD-9EFC1234A199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65BE3C-D631-4D04-9233-5739898A2DE8}" type="pres">
      <dgm:prSet presAssocID="{CF9B9FA5-1D6D-49F6-A8A5-61ECDDDEE468}" presName="sp" presStyleCnt="0"/>
      <dgm:spPr/>
    </dgm:pt>
    <dgm:pt modelId="{1CDB465B-FD5A-435D-8BF6-96A07469D6DE}" type="pres">
      <dgm:prSet presAssocID="{703BB22B-0799-4AF8-8660-C07A2CE14934}" presName="linNode" presStyleCnt="0"/>
      <dgm:spPr/>
    </dgm:pt>
    <dgm:pt modelId="{B9C4984B-1D41-48A5-A0AB-A22CD3EDEBFB}" type="pres">
      <dgm:prSet presAssocID="{703BB22B-0799-4AF8-8660-C07A2CE14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9310CA-2806-40BC-BD4C-B571EFCA723E}" type="pres">
      <dgm:prSet presAssocID="{703BB22B-0799-4AF8-8660-C07A2CE14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F5255D6-121F-483E-9CDF-9865ACFA2D5D}" srcId="{703BB22B-0799-4AF8-8660-C07A2CE14934}" destId="{35A5B459-466E-4FCB-9282-2616F54F1D1C}" srcOrd="0" destOrd="0" parTransId="{A546D1BE-1B60-4CDB-9B02-B27A632962D1}" sibTransId="{178251A2-B8ED-47F6-B8F4-059920B10D3C}"/>
    <dgm:cxn modelId="{D75DC26A-0729-4CFD-893D-A15A28EEF462}" srcId="{25802C0F-7512-42FD-BEF9-E4ADD5D5A68C}" destId="{703BB22B-0799-4AF8-8660-C07A2CE14934}" srcOrd="2" destOrd="0" parTransId="{69A0D6EF-18D8-4D7A-93FD-9E5591B653FB}" sibTransId="{215537DE-29C9-4946-8026-5216FF829870}"/>
    <dgm:cxn modelId="{46021B60-07F0-4CF3-AF39-9937FAA9D294}" type="presOf" srcId="{35A5B459-466E-4FCB-9282-2616F54F1D1C}" destId="{089310CA-2806-40BC-BD4C-B571EFCA723E}" srcOrd="0" destOrd="0" presId="urn:microsoft.com/office/officeart/2005/8/layout/vList5"/>
    <dgm:cxn modelId="{5CB26136-752E-46AE-BD87-8FC392377A50}" srcId="{9C15B032-C465-4DAC-9BC1-2267EE7FE20C}" destId="{EBCDE780-99B6-4008-AA98-34830E7FD31F}" srcOrd="0" destOrd="0" parTransId="{19AD81FB-75F8-4016-A61B-9DAB690D24E8}" sibTransId="{197E65D4-80FA-4B8F-B3AA-257A1A96ECA3}"/>
    <dgm:cxn modelId="{686E7FB5-2C4E-4252-8F40-0C8FA84B5D2E}" type="presOf" srcId="{703BB22B-0799-4AF8-8660-C07A2CE14934}" destId="{B9C4984B-1D41-48A5-A0AB-A22CD3EDEBFB}" srcOrd="0" destOrd="0" presId="urn:microsoft.com/office/officeart/2005/8/layout/vList5"/>
    <dgm:cxn modelId="{4A5727FF-FE5E-45B1-A5BA-8A09BF844DED}" type="presOf" srcId="{9C15B032-C465-4DAC-9BC1-2267EE7FE20C}" destId="{435F2BA5-DD9B-4E7A-B5B7-1FDB2A494CC9}" srcOrd="0" destOrd="0" presId="urn:microsoft.com/office/officeart/2005/8/layout/vList5"/>
    <dgm:cxn modelId="{73E1AF58-647C-464C-B849-C076555DA9AB}" srcId="{226B1AD7-2A3E-4DAA-98CD-9EFC1234A199}" destId="{04161482-B281-4BA7-A7B7-7CE8085CCF9E}" srcOrd="0" destOrd="0" parTransId="{ACB45C95-BFD0-46E2-B351-F8EA872939A7}" sibTransId="{50330CF7-A72B-48CF-B2FD-0CE17613EE20}"/>
    <dgm:cxn modelId="{3D323CDE-0BAF-42C2-932C-34BBF8DEEC8B}" type="presOf" srcId="{25802C0F-7512-42FD-BEF9-E4ADD5D5A68C}" destId="{470ECC0F-EDAC-445D-9CB0-C12D2EAAB781}" srcOrd="0" destOrd="0" presId="urn:microsoft.com/office/officeart/2005/8/layout/vList5"/>
    <dgm:cxn modelId="{095927FD-CA57-443D-8DCF-4E370CF565F0}" type="presOf" srcId="{226B1AD7-2A3E-4DAA-98CD-9EFC1234A199}" destId="{AFAFF4C4-E51C-4196-8C91-2E29FE259B69}" srcOrd="0" destOrd="0" presId="urn:microsoft.com/office/officeart/2005/8/layout/vList5"/>
    <dgm:cxn modelId="{CDE04869-EB9F-4422-A619-BB202E3BC679}" type="presOf" srcId="{EBCDE780-99B6-4008-AA98-34830E7FD31F}" destId="{C0536C97-4E42-45C6-A19C-C9327F4A7539}" srcOrd="0" destOrd="0" presId="urn:microsoft.com/office/officeart/2005/8/layout/vList5"/>
    <dgm:cxn modelId="{9AA57D29-7891-4EAB-839C-9AA42DD4A884}" srcId="{25802C0F-7512-42FD-BEF9-E4ADD5D5A68C}" destId="{226B1AD7-2A3E-4DAA-98CD-9EFC1234A199}" srcOrd="1" destOrd="0" parTransId="{318DF4A0-55BC-45A5-9461-9D0F515AF872}" sibTransId="{CF9B9FA5-1D6D-49F6-A8A5-61ECDDDEE468}"/>
    <dgm:cxn modelId="{3CAB97E0-7A97-47B6-AC01-2B3F21586F11}" type="presOf" srcId="{04161482-B281-4BA7-A7B7-7CE8085CCF9E}" destId="{1A7B3FAC-9F1B-438A-8D54-DEE587B5E47C}" srcOrd="0" destOrd="0" presId="urn:microsoft.com/office/officeart/2005/8/layout/vList5"/>
    <dgm:cxn modelId="{E12200F3-7772-450C-B41D-3C159327B5D1}" srcId="{25802C0F-7512-42FD-BEF9-E4ADD5D5A68C}" destId="{9C15B032-C465-4DAC-9BC1-2267EE7FE20C}" srcOrd="0" destOrd="0" parTransId="{6F7A19F9-A05E-4381-9965-569B86533A4B}" sibTransId="{4FFC72F9-31D6-4A99-9437-808E749D6859}"/>
    <dgm:cxn modelId="{75D5A795-1D1D-46E5-89B7-30F9DF4C2863}" type="presParOf" srcId="{470ECC0F-EDAC-445D-9CB0-C12D2EAAB781}" destId="{595658DC-F019-4ED8-89A4-C92C06C6BD97}" srcOrd="0" destOrd="0" presId="urn:microsoft.com/office/officeart/2005/8/layout/vList5"/>
    <dgm:cxn modelId="{4F4F68DE-712F-47D9-A974-4FEBD9850123}" type="presParOf" srcId="{595658DC-F019-4ED8-89A4-C92C06C6BD97}" destId="{435F2BA5-DD9B-4E7A-B5B7-1FDB2A494CC9}" srcOrd="0" destOrd="0" presId="urn:microsoft.com/office/officeart/2005/8/layout/vList5"/>
    <dgm:cxn modelId="{1A469A4C-A903-4B82-9CC2-987486E591C9}" type="presParOf" srcId="{595658DC-F019-4ED8-89A4-C92C06C6BD97}" destId="{C0536C97-4E42-45C6-A19C-C9327F4A7539}" srcOrd="1" destOrd="0" presId="urn:microsoft.com/office/officeart/2005/8/layout/vList5"/>
    <dgm:cxn modelId="{6AB64FDF-1B90-4E79-BFDD-79B23414DD22}" type="presParOf" srcId="{470ECC0F-EDAC-445D-9CB0-C12D2EAAB781}" destId="{50329C2B-0B37-4790-84E8-C7F8DEB84762}" srcOrd="1" destOrd="0" presId="urn:microsoft.com/office/officeart/2005/8/layout/vList5"/>
    <dgm:cxn modelId="{CB19B5FA-8E17-4BB2-B5F1-44775CF2D33A}" type="presParOf" srcId="{470ECC0F-EDAC-445D-9CB0-C12D2EAAB781}" destId="{BEA10273-67F8-4D1A-8320-FAC027ED3142}" srcOrd="2" destOrd="0" presId="urn:microsoft.com/office/officeart/2005/8/layout/vList5"/>
    <dgm:cxn modelId="{442897F3-0E9E-4A15-9BEC-B32DDB611166}" type="presParOf" srcId="{BEA10273-67F8-4D1A-8320-FAC027ED3142}" destId="{AFAFF4C4-E51C-4196-8C91-2E29FE259B69}" srcOrd="0" destOrd="0" presId="urn:microsoft.com/office/officeart/2005/8/layout/vList5"/>
    <dgm:cxn modelId="{24FE6E90-9F11-4669-97F5-FDF61C58F9BF}" type="presParOf" srcId="{BEA10273-67F8-4D1A-8320-FAC027ED3142}" destId="{1A7B3FAC-9F1B-438A-8D54-DEE587B5E47C}" srcOrd="1" destOrd="0" presId="urn:microsoft.com/office/officeart/2005/8/layout/vList5"/>
    <dgm:cxn modelId="{111D0B8A-3D28-4724-8E42-A760F5732EBB}" type="presParOf" srcId="{470ECC0F-EDAC-445D-9CB0-C12D2EAAB781}" destId="{0965BE3C-D631-4D04-9233-5739898A2DE8}" srcOrd="3" destOrd="0" presId="urn:microsoft.com/office/officeart/2005/8/layout/vList5"/>
    <dgm:cxn modelId="{6D2E0D8A-459C-4A2A-86E9-90F9B4483701}" type="presParOf" srcId="{470ECC0F-EDAC-445D-9CB0-C12D2EAAB781}" destId="{1CDB465B-FD5A-435D-8BF6-96A07469D6DE}" srcOrd="4" destOrd="0" presId="urn:microsoft.com/office/officeart/2005/8/layout/vList5"/>
    <dgm:cxn modelId="{76B0A79C-D4BC-40F6-B53F-A3AD38058721}" type="presParOf" srcId="{1CDB465B-FD5A-435D-8BF6-96A07469D6DE}" destId="{B9C4984B-1D41-48A5-A0AB-A22CD3EDEBFB}" srcOrd="0" destOrd="0" presId="urn:microsoft.com/office/officeart/2005/8/layout/vList5"/>
    <dgm:cxn modelId="{A219D9A4-D7A6-4E30-91ED-41667D63067B}" type="presParOf" srcId="{1CDB465B-FD5A-435D-8BF6-96A07469D6DE}" destId="{089310CA-2806-40BC-BD4C-B571EFCA72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802C0F-7512-42FD-BEF9-E4ADD5D5A6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C15B032-C465-4DAC-9BC1-2267EE7FE20C}">
      <dgm:prSet phldrT="[Text]" custT="1"/>
      <dgm:spPr/>
      <dgm:t>
        <a:bodyPr/>
        <a:lstStyle/>
        <a:p>
          <a:r>
            <a:rPr lang="zh-CN" altLang="en-US" sz="2500" dirty="0" smtClean="0"/>
            <a:t>内容特征</a:t>
          </a:r>
          <a:endParaRPr lang="en-AU" sz="2500" dirty="0"/>
        </a:p>
      </dgm:t>
    </dgm:pt>
    <dgm:pt modelId="{6F7A19F9-A05E-4381-9965-569B86533A4B}" type="parTrans" cxnId="{E12200F3-7772-450C-B41D-3C159327B5D1}">
      <dgm:prSet/>
      <dgm:spPr/>
      <dgm:t>
        <a:bodyPr/>
        <a:lstStyle/>
        <a:p>
          <a:endParaRPr lang="en-AU"/>
        </a:p>
      </dgm:t>
    </dgm:pt>
    <dgm:pt modelId="{4FFC72F9-31D6-4A99-9437-808E749D6859}" type="sibTrans" cxnId="{E12200F3-7772-450C-B41D-3C159327B5D1}">
      <dgm:prSet/>
      <dgm:spPr/>
      <dgm:t>
        <a:bodyPr/>
        <a:lstStyle/>
        <a:p>
          <a:endParaRPr lang="en-AU"/>
        </a:p>
      </dgm:t>
    </dgm:pt>
    <dgm:pt modelId="{EBCDE780-99B6-4008-AA98-34830E7FD31F}">
      <dgm:prSet phldrT="[Text]" custT="1"/>
      <dgm:spPr/>
      <dgm:t>
        <a:bodyPr/>
        <a:lstStyle/>
        <a:p>
          <a:r>
            <a:rPr lang="zh-CN" altLang="en-US" sz="2500" dirty="0" smtClean="0"/>
            <a:t>短文本内容</a:t>
          </a:r>
          <a:endParaRPr lang="en-AU" sz="2500" dirty="0"/>
        </a:p>
      </dgm:t>
    </dgm:pt>
    <dgm:pt modelId="{19AD81FB-75F8-4016-A61B-9DAB690D24E8}" type="parTrans" cxnId="{5CB26136-752E-46AE-BD87-8FC392377A50}">
      <dgm:prSet/>
      <dgm:spPr/>
      <dgm:t>
        <a:bodyPr/>
        <a:lstStyle/>
        <a:p>
          <a:endParaRPr lang="en-AU"/>
        </a:p>
      </dgm:t>
    </dgm:pt>
    <dgm:pt modelId="{197E65D4-80FA-4B8F-B3AA-257A1A96ECA3}" type="sibTrans" cxnId="{5CB26136-752E-46AE-BD87-8FC392377A50}">
      <dgm:prSet/>
      <dgm:spPr/>
      <dgm:t>
        <a:bodyPr/>
        <a:lstStyle/>
        <a:p>
          <a:endParaRPr lang="en-AU"/>
        </a:p>
      </dgm:t>
    </dgm:pt>
    <dgm:pt modelId="{226B1AD7-2A3E-4DAA-98CD-9EFC1234A199}">
      <dgm:prSet phldrT="[Text]" custT="1"/>
      <dgm:spPr/>
      <dgm:t>
        <a:bodyPr/>
        <a:lstStyle/>
        <a:p>
          <a:r>
            <a:rPr lang="zh-CN" altLang="en-US" sz="2500" dirty="0" smtClean="0"/>
            <a:t>社会特征</a:t>
          </a:r>
          <a:endParaRPr lang="en-AU" sz="2500" dirty="0"/>
        </a:p>
      </dgm:t>
    </dgm:pt>
    <dgm:pt modelId="{318DF4A0-55BC-45A5-9461-9D0F515AF872}" type="parTrans" cxnId="{9AA57D29-7891-4EAB-839C-9AA42DD4A884}">
      <dgm:prSet/>
      <dgm:spPr/>
      <dgm:t>
        <a:bodyPr/>
        <a:lstStyle/>
        <a:p>
          <a:endParaRPr lang="en-AU"/>
        </a:p>
      </dgm:t>
    </dgm:pt>
    <dgm:pt modelId="{CF9B9FA5-1D6D-49F6-A8A5-61ECDDDEE468}" type="sibTrans" cxnId="{9AA57D29-7891-4EAB-839C-9AA42DD4A884}">
      <dgm:prSet/>
      <dgm:spPr/>
      <dgm:t>
        <a:bodyPr/>
        <a:lstStyle/>
        <a:p>
          <a:endParaRPr lang="en-AU"/>
        </a:p>
      </dgm:t>
    </dgm:pt>
    <dgm:pt modelId="{04161482-B281-4BA7-A7B7-7CE8085CCF9E}">
      <dgm:prSet phldrT="[Text]" custT="1"/>
      <dgm:spPr/>
      <dgm:t>
        <a:bodyPr/>
        <a:lstStyle/>
        <a:p>
          <a:r>
            <a:rPr lang="zh-CN" altLang="en-US" sz="2500" dirty="0" smtClean="0"/>
            <a:t>用户兴趣</a:t>
          </a:r>
          <a:endParaRPr lang="en-AU" sz="2500" dirty="0"/>
        </a:p>
      </dgm:t>
    </dgm:pt>
    <dgm:pt modelId="{ACB45C95-BFD0-46E2-B351-F8EA872939A7}" type="parTrans" cxnId="{73E1AF58-647C-464C-B849-C076555DA9AB}">
      <dgm:prSet/>
      <dgm:spPr/>
      <dgm:t>
        <a:bodyPr/>
        <a:lstStyle/>
        <a:p>
          <a:endParaRPr lang="en-AU"/>
        </a:p>
      </dgm:t>
    </dgm:pt>
    <dgm:pt modelId="{50330CF7-A72B-48CF-B2FD-0CE17613EE20}" type="sibTrans" cxnId="{73E1AF58-647C-464C-B849-C076555DA9AB}">
      <dgm:prSet/>
      <dgm:spPr/>
      <dgm:t>
        <a:bodyPr/>
        <a:lstStyle/>
        <a:p>
          <a:endParaRPr lang="en-AU"/>
        </a:p>
      </dgm:t>
    </dgm:pt>
    <dgm:pt modelId="{703BB22B-0799-4AF8-8660-C07A2CE14934}">
      <dgm:prSet phldrT="[Text]" custT="1"/>
      <dgm:spPr/>
      <dgm:t>
        <a:bodyPr/>
        <a:lstStyle/>
        <a:p>
          <a:r>
            <a:rPr lang="zh-CN" altLang="en-US" sz="2500" b="1" dirty="0" smtClean="0">
              <a:solidFill>
                <a:srgbClr val="C00000"/>
              </a:solidFill>
            </a:rPr>
            <a:t>时态特征</a:t>
          </a:r>
          <a:endParaRPr lang="en-AU" sz="2500" b="1" dirty="0">
            <a:solidFill>
              <a:srgbClr val="C00000"/>
            </a:solidFill>
          </a:endParaRPr>
        </a:p>
      </dgm:t>
    </dgm:pt>
    <dgm:pt modelId="{69A0D6EF-18D8-4D7A-93FD-9E5591B653FB}" type="parTrans" cxnId="{D75DC26A-0729-4CFD-893D-A15A28EEF462}">
      <dgm:prSet/>
      <dgm:spPr/>
      <dgm:t>
        <a:bodyPr/>
        <a:lstStyle/>
        <a:p>
          <a:endParaRPr lang="en-AU"/>
        </a:p>
      </dgm:t>
    </dgm:pt>
    <dgm:pt modelId="{215537DE-29C9-4946-8026-5216FF829870}" type="sibTrans" cxnId="{D75DC26A-0729-4CFD-893D-A15A28EEF462}">
      <dgm:prSet/>
      <dgm:spPr/>
      <dgm:t>
        <a:bodyPr/>
        <a:lstStyle/>
        <a:p>
          <a:endParaRPr lang="en-AU"/>
        </a:p>
      </dgm:t>
    </dgm:pt>
    <dgm:pt modelId="{35A5B459-466E-4FCB-9282-2616F54F1D1C}">
      <dgm:prSet phldrT="[Text]" custT="1"/>
      <dgm:spPr/>
      <dgm:t>
        <a:bodyPr/>
        <a:lstStyle/>
        <a:p>
          <a:r>
            <a:rPr lang="zh-CN" altLang="en-US" sz="2500" b="1" dirty="0" smtClean="0">
              <a:solidFill>
                <a:srgbClr val="C00000"/>
              </a:solidFill>
            </a:rPr>
            <a:t>热门事件的影响</a:t>
          </a:r>
          <a:endParaRPr lang="en-AU" sz="2500" b="1" dirty="0">
            <a:solidFill>
              <a:srgbClr val="C00000"/>
            </a:solidFill>
          </a:endParaRPr>
        </a:p>
      </dgm:t>
    </dgm:pt>
    <dgm:pt modelId="{A546D1BE-1B60-4CDB-9B02-B27A632962D1}" type="parTrans" cxnId="{6F5255D6-121F-483E-9CDF-9865ACFA2D5D}">
      <dgm:prSet/>
      <dgm:spPr/>
      <dgm:t>
        <a:bodyPr/>
        <a:lstStyle/>
        <a:p>
          <a:endParaRPr lang="en-AU"/>
        </a:p>
      </dgm:t>
    </dgm:pt>
    <dgm:pt modelId="{178251A2-B8ED-47F6-B8F4-059920B10D3C}" type="sibTrans" cxnId="{6F5255D6-121F-483E-9CDF-9865ACFA2D5D}">
      <dgm:prSet/>
      <dgm:spPr/>
      <dgm:t>
        <a:bodyPr/>
        <a:lstStyle/>
        <a:p>
          <a:endParaRPr lang="en-AU"/>
        </a:p>
      </dgm:t>
    </dgm:pt>
    <dgm:pt modelId="{470ECC0F-EDAC-445D-9CB0-C12D2EAAB781}" type="pres">
      <dgm:prSet presAssocID="{25802C0F-7512-42FD-BEF9-E4ADD5D5A6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95658DC-F019-4ED8-89A4-C92C06C6BD97}" type="pres">
      <dgm:prSet presAssocID="{9C15B032-C465-4DAC-9BC1-2267EE7FE20C}" presName="linNode" presStyleCnt="0"/>
      <dgm:spPr/>
    </dgm:pt>
    <dgm:pt modelId="{435F2BA5-DD9B-4E7A-B5B7-1FDB2A494CC9}" type="pres">
      <dgm:prSet presAssocID="{9C15B032-C465-4DAC-9BC1-2267EE7FE2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536C97-4E42-45C6-A19C-C9327F4A7539}" type="pres">
      <dgm:prSet presAssocID="{9C15B032-C465-4DAC-9BC1-2267EE7FE2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329C2B-0B37-4790-84E8-C7F8DEB84762}" type="pres">
      <dgm:prSet presAssocID="{4FFC72F9-31D6-4A99-9437-808E749D6859}" presName="sp" presStyleCnt="0"/>
      <dgm:spPr/>
    </dgm:pt>
    <dgm:pt modelId="{BEA10273-67F8-4D1A-8320-FAC027ED3142}" type="pres">
      <dgm:prSet presAssocID="{226B1AD7-2A3E-4DAA-98CD-9EFC1234A199}" presName="linNode" presStyleCnt="0"/>
      <dgm:spPr/>
    </dgm:pt>
    <dgm:pt modelId="{AFAFF4C4-E51C-4196-8C91-2E29FE259B69}" type="pres">
      <dgm:prSet presAssocID="{226B1AD7-2A3E-4DAA-98CD-9EFC1234A1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A7B3FAC-9F1B-438A-8D54-DEE587B5E47C}" type="pres">
      <dgm:prSet presAssocID="{226B1AD7-2A3E-4DAA-98CD-9EFC1234A199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65BE3C-D631-4D04-9233-5739898A2DE8}" type="pres">
      <dgm:prSet presAssocID="{CF9B9FA5-1D6D-49F6-A8A5-61ECDDDEE468}" presName="sp" presStyleCnt="0"/>
      <dgm:spPr/>
    </dgm:pt>
    <dgm:pt modelId="{1CDB465B-FD5A-435D-8BF6-96A07469D6DE}" type="pres">
      <dgm:prSet presAssocID="{703BB22B-0799-4AF8-8660-C07A2CE14934}" presName="linNode" presStyleCnt="0"/>
      <dgm:spPr/>
    </dgm:pt>
    <dgm:pt modelId="{B9C4984B-1D41-48A5-A0AB-A22CD3EDEBFB}" type="pres">
      <dgm:prSet presAssocID="{703BB22B-0799-4AF8-8660-C07A2CE14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9310CA-2806-40BC-BD4C-B571EFCA723E}" type="pres">
      <dgm:prSet presAssocID="{703BB22B-0799-4AF8-8660-C07A2CE14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F5255D6-121F-483E-9CDF-9865ACFA2D5D}" srcId="{703BB22B-0799-4AF8-8660-C07A2CE14934}" destId="{35A5B459-466E-4FCB-9282-2616F54F1D1C}" srcOrd="0" destOrd="0" parTransId="{A546D1BE-1B60-4CDB-9B02-B27A632962D1}" sibTransId="{178251A2-B8ED-47F6-B8F4-059920B10D3C}"/>
    <dgm:cxn modelId="{AEFA6DB6-148D-455C-912D-470C729C3A0E}" type="presOf" srcId="{04161482-B281-4BA7-A7B7-7CE8085CCF9E}" destId="{1A7B3FAC-9F1B-438A-8D54-DEE587B5E47C}" srcOrd="0" destOrd="0" presId="urn:microsoft.com/office/officeart/2005/8/layout/vList5"/>
    <dgm:cxn modelId="{D75DC26A-0729-4CFD-893D-A15A28EEF462}" srcId="{25802C0F-7512-42FD-BEF9-E4ADD5D5A68C}" destId="{703BB22B-0799-4AF8-8660-C07A2CE14934}" srcOrd="2" destOrd="0" parTransId="{69A0D6EF-18D8-4D7A-93FD-9E5591B653FB}" sibTransId="{215537DE-29C9-4946-8026-5216FF829870}"/>
    <dgm:cxn modelId="{5CB26136-752E-46AE-BD87-8FC392377A50}" srcId="{9C15B032-C465-4DAC-9BC1-2267EE7FE20C}" destId="{EBCDE780-99B6-4008-AA98-34830E7FD31F}" srcOrd="0" destOrd="0" parTransId="{19AD81FB-75F8-4016-A61B-9DAB690D24E8}" sibTransId="{197E65D4-80FA-4B8F-B3AA-257A1A96ECA3}"/>
    <dgm:cxn modelId="{A6E0568D-98DC-49FE-BA4F-C64025471E4B}" type="presOf" srcId="{9C15B032-C465-4DAC-9BC1-2267EE7FE20C}" destId="{435F2BA5-DD9B-4E7A-B5B7-1FDB2A494CC9}" srcOrd="0" destOrd="0" presId="urn:microsoft.com/office/officeart/2005/8/layout/vList5"/>
    <dgm:cxn modelId="{745A4EB0-F6B2-423C-B56C-FA1C535FC92B}" type="presOf" srcId="{703BB22B-0799-4AF8-8660-C07A2CE14934}" destId="{B9C4984B-1D41-48A5-A0AB-A22CD3EDEBFB}" srcOrd="0" destOrd="0" presId="urn:microsoft.com/office/officeart/2005/8/layout/vList5"/>
    <dgm:cxn modelId="{42912B2F-D027-4CC2-9791-799588DB6D75}" type="presOf" srcId="{EBCDE780-99B6-4008-AA98-34830E7FD31F}" destId="{C0536C97-4E42-45C6-A19C-C9327F4A7539}" srcOrd="0" destOrd="0" presId="urn:microsoft.com/office/officeart/2005/8/layout/vList5"/>
    <dgm:cxn modelId="{41D1C98F-2772-4D42-A22A-B11386E08719}" type="presOf" srcId="{25802C0F-7512-42FD-BEF9-E4ADD5D5A68C}" destId="{470ECC0F-EDAC-445D-9CB0-C12D2EAAB781}" srcOrd="0" destOrd="0" presId="urn:microsoft.com/office/officeart/2005/8/layout/vList5"/>
    <dgm:cxn modelId="{73E1AF58-647C-464C-B849-C076555DA9AB}" srcId="{226B1AD7-2A3E-4DAA-98CD-9EFC1234A199}" destId="{04161482-B281-4BA7-A7B7-7CE8085CCF9E}" srcOrd="0" destOrd="0" parTransId="{ACB45C95-BFD0-46E2-B351-F8EA872939A7}" sibTransId="{50330CF7-A72B-48CF-B2FD-0CE17613EE20}"/>
    <dgm:cxn modelId="{FD47C407-72C9-46D6-AA89-04A730168CAF}" type="presOf" srcId="{35A5B459-466E-4FCB-9282-2616F54F1D1C}" destId="{089310CA-2806-40BC-BD4C-B571EFCA723E}" srcOrd="0" destOrd="0" presId="urn:microsoft.com/office/officeart/2005/8/layout/vList5"/>
    <dgm:cxn modelId="{3C2C53C7-FA91-4F0A-93EB-DA95F78F0EFB}" type="presOf" srcId="{226B1AD7-2A3E-4DAA-98CD-9EFC1234A199}" destId="{AFAFF4C4-E51C-4196-8C91-2E29FE259B69}" srcOrd="0" destOrd="0" presId="urn:microsoft.com/office/officeart/2005/8/layout/vList5"/>
    <dgm:cxn modelId="{9AA57D29-7891-4EAB-839C-9AA42DD4A884}" srcId="{25802C0F-7512-42FD-BEF9-E4ADD5D5A68C}" destId="{226B1AD7-2A3E-4DAA-98CD-9EFC1234A199}" srcOrd="1" destOrd="0" parTransId="{318DF4A0-55BC-45A5-9461-9D0F515AF872}" sibTransId="{CF9B9FA5-1D6D-49F6-A8A5-61ECDDDEE468}"/>
    <dgm:cxn modelId="{E12200F3-7772-450C-B41D-3C159327B5D1}" srcId="{25802C0F-7512-42FD-BEF9-E4ADD5D5A68C}" destId="{9C15B032-C465-4DAC-9BC1-2267EE7FE20C}" srcOrd="0" destOrd="0" parTransId="{6F7A19F9-A05E-4381-9965-569B86533A4B}" sibTransId="{4FFC72F9-31D6-4A99-9437-808E749D6859}"/>
    <dgm:cxn modelId="{22A97710-DE0C-4FAC-8BA4-43D8A99FEE52}" type="presParOf" srcId="{470ECC0F-EDAC-445D-9CB0-C12D2EAAB781}" destId="{595658DC-F019-4ED8-89A4-C92C06C6BD97}" srcOrd="0" destOrd="0" presId="urn:microsoft.com/office/officeart/2005/8/layout/vList5"/>
    <dgm:cxn modelId="{92B15831-6FB8-4A12-ADA5-EBEBF037210C}" type="presParOf" srcId="{595658DC-F019-4ED8-89A4-C92C06C6BD97}" destId="{435F2BA5-DD9B-4E7A-B5B7-1FDB2A494CC9}" srcOrd="0" destOrd="0" presId="urn:microsoft.com/office/officeart/2005/8/layout/vList5"/>
    <dgm:cxn modelId="{6DFD2F92-5B22-4661-AF67-85DC434AF45C}" type="presParOf" srcId="{595658DC-F019-4ED8-89A4-C92C06C6BD97}" destId="{C0536C97-4E42-45C6-A19C-C9327F4A7539}" srcOrd="1" destOrd="0" presId="urn:microsoft.com/office/officeart/2005/8/layout/vList5"/>
    <dgm:cxn modelId="{D7890A11-B511-4E9A-9713-8AA39AA70A7C}" type="presParOf" srcId="{470ECC0F-EDAC-445D-9CB0-C12D2EAAB781}" destId="{50329C2B-0B37-4790-84E8-C7F8DEB84762}" srcOrd="1" destOrd="0" presId="urn:microsoft.com/office/officeart/2005/8/layout/vList5"/>
    <dgm:cxn modelId="{D4112913-E1AD-4245-906D-4B27191A92CC}" type="presParOf" srcId="{470ECC0F-EDAC-445D-9CB0-C12D2EAAB781}" destId="{BEA10273-67F8-4D1A-8320-FAC027ED3142}" srcOrd="2" destOrd="0" presId="urn:microsoft.com/office/officeart/2005/8/layout/vList5"/>
    <dgm:cxn modelId="{55814ACB-5F12-4F5C-93A5-C0D936F8BA00}" type="presParOf" srcId="{BEA10273-67F8-4D1A-8320-FAC027ED3142}" destId="{AFAFF4C4-E51C-4196-8C91-2E29FE259B69}" srcOrd="0" destOrd="0" presId="urn:microsoft.com/office/officeart/2005/8/layout/vList5"/>
    <dgm:cxn modelId="{A3F8D7AF-31A1-41B6-B37F-F03D376F7F5B}" type="presParOf" srcId="{BEA10273-67F8-4D1A-8320-FAC027ED3142}" destId="{1A7B3FAC-9F1B-438A-8D54-DEE587B5E47C}" srcOrd="1" destOrd="0" presId="urn:microsoft.com/office/officeart/2005/8/layout/vList5"/>
    <dgm:cxn modelId="{64D88338-314F-4E66-89B8-C1763766F21D}" type="presParOf" srcId="{470ECC0F-EDAC-445D-9CB0-C12D2EAAB781}" destId="{0965BE3C-D631-4D04-9233-5739898A2DE8}" srcOrd="3" destOrd="0" presId="urn:microsoft.com/office/officeart/2005/8/layout/vList5"/>
    <dgm:cxn modelId="{63B1777A-B4AB-4379-B445-1B4622A721DA}" type="presParOf" srcId="{470ECC0F-EDAC-445D-9CB0-C12D2EAAB781}" destId="{1CDB465B-FD5A-435D-8BF6-96A07469D6DE}" srcOrd="4" destOrd="0" presId="urn:microsoft.com/office/officeart/2005/8/layout/vList5"/>
    <dgm:cxn modelId="{1CBDA0C2-8703-4F31-A21F-1B9A9BC64868}" type="presParOf" srcId="{1CDB465B-FD5A-435D-8BF6-96A07469D6DE}" destId="{B9C4984B-1D41-48A5-A0AB-A22CD3EDEBFB}" srcOrd="0" destOrd="0" presId="urn:microsoft.com/office/officeart/2005/8/layout/vList5"/>
    <dgm:cxn modelId="{288A53FB-35A3-475B-BCC8-C829E7B8CAC3}" type="presParOf" srcId="{1CDB465B-FD5A-435D-8BF6-96A07469D6DE}" destId="{089310CA-2806-40BC-BD4C-B571EFCA72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6526D-40FC-4C9B-AF6B-497F8D89447D}">
      <dsp:nvSpPr>
        <dsp:cNvPr id="0" name=""/>
        <dsp:cNvSpPr/>
      </dsp:nvSpPr>
      <dsp:spPr>
        <a:xfrm>
          <a:off x="2571750" y="0"/>
          <a:ext cx="1714500" cy="990600"/>
        </a:xfrm>
        <a:prstGeom prst="trapezoid">
          <a:avLst>
            <a:gd name="adj" fmla="val 8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概念／实体</a:t>
          </a:r>
          <a:endParaRPr lang="en-AU" sz="2400" kern="1200" dirty="0"/>
        </a:p>
      </dsp:txBody>
      <dsp:txXfrm>
        <a:off x="2571750" y="0"/>
        <a:ext cx="1714500" cy="990600"/>
      </dsp:txXfrm>
    </dsp:sp>
    <dsp:sp modelId="{6C4D2677-5E61-4927-A0A3-622605F2C3E3}">
      <dsp:nvSpPr>
        <dsp:cNvPr id="0" name=""/>
        <dsp:cNvSpPr/>
      </dsp:nvSpPr>
      <dsp:spPr>
        <a:xfrm>
          <a:off x="1714500" y="990600"/>
          <a:ext cx="3429000" cy="990600"/>
        </a:xfrm>
        <a:prstGeom prst="trapezoid">
          <a:avLst>
            <a:gd name="adj" fmla="val 8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命名实体</a:t>
          </a:r>
          <a:endParaRPr lang="en-AU" sz="2400" kern="1200" dirty="0"/>
        </a:p>
      </dsp:txBody>
      <dsp:txXfrm>
        <a:off x="2314574" y="990600"/>
        <a:ext cx="2228850" cy="990600"/>
      </dsp:txXfrm>
    </dsp:sp>
    <dsp:sp modelId="{A441369D-7457-44D5-A3C8-EA43DE352FB3}">
      <dsp:nvSpPr>
        <dsp:cNvPr id="0" name=""/>
        <dsp:cNvSpPr/>
      </dsp:nvSpPr>
      <dsp:spPr>
        <a:xfrm>
          <a:off x="857250" y="1981199"/>
          <a:ext cx="5143500" cy="990600"/>
        </a:xfrm>
        <a:prstGeom prst="trapezoid">
          <a:avLst>
            <a:gd name="adj" fmla="val 8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主题</a:t>
          </a:r>
          <a:endParaRPr lang="en-AU" sz="2400" kern="1200" dirty="0"/>
        </a:p>
      </dsp:txBody>
      <dsp:txXfrm>
        <a:off x="1757362" y="1981199"/>
        <a:ext cx="3343275" cy="990600"/>
      </dsp:txXfrm>
    </dsp:sp>
    <dsp:sp modelId="{EBB73C7D-FC9B-475A-A4F4-7926C3B09B10}">
      <dsp:nvSpPr>
        <dsp:cNvPr id="0" name=""/>
        <dsp:cNvSpPr/>
      </dsp:nvSpPr>
      <dsp:spPr>
        <a:xfrm>
          <a:off x="0" y="2971800"/>
          <a:ext cx="6858000" cy="990600"/>
        </a:xfrm>
        <a:prstGeom prst="trapezoid">
          <a:avLst>
            <a:gd name="adj" fmla="val 8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词法、语法结构</a:t>
          </a:r>
          <a:endParaRPr lang="en-AU" sz="2400" kern="1200" dirty="0"/>
        </a:p>
      </dsp:txBody>
      <dsp:txXfrm>
        <a:off x="1200149" y="2971800"/>
        <a:ext cx="4457700" cy="99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C8B57-AC3A-431A-91F1-BC6DCB2D27DA}">
      <dsp:nvSpPr>
        <dsp:cNvPr id="0" name=""/>
        <dsp:cNvSpPr/>
      </dsp:nvSpPr>
      <dsp:spPr>
        <a:xfrm>
          <a:off x="400049" y="0"/>
          <a:ext cx="4533900" cy="1828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8CCBC-9BD8-46D5-BCF3-307CE040539F}">
      <dsp:nvSpPr>
        <dsp:cNvPr id="0" name=""/>
        <dsp:cNvSpPr/>
      </dsp:nvSpPr>
      <dsp:spPr>
        <a:xfrm>
          <a:off x="651" y="548639"/>
          <a:ext cx="1226520" cy="73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句子</a:t>
          </a:r>
          <a:endParaRPr lang="en-AU" sz="2500" kern="1200" dirty="0"/>
        </a:p>
      </dsp:txBody>
      <dsp:txXfrm>
        <a:off x="36361" y="584349"/>
        <a:ext cx="1155100" cy="660100"/>
      </dsp:txXfrm>
    </dsp:sp>
    <dsp:sp modelId="{C7ABA8AE-48F6-43B6-8AF8-B08FD6D52D65}">
      <dsp:nvSpPr>
        <dsp:cNvPr id="0" name=""/>
        <dsp:cNvSpPr/>
      </dsp:nvSpPr>
      <dsp:spPr>
        <a:xfrm>
          <a:off x="1369376" y="548639"/>
          <a:ext cx="1226520" cy="73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段落</a:t>
          </a:r>
          <a:endParaRPr lang="en-AU" sz="2500" kern="1200" dirty="0"/>
        </a:p>
      </dsp:txBody>
      <dsp:txXfrm>
        <a:off x="1405086" y="584349"/>
        <a:ext cx="1155100" cy="660100"/>
      </dsp:txXfrm>
    </dsp:sp>
    <dsp:sp modelId="{0B50BA4E-6B76-496A-BFBC-25DF137F24B9}">
      <dsp:nvSpPr>
        <dsp:cNvPr id="0" name=""/>
        <dsp:cNvSpPr/>
      </dsp:nvSpPr>
      <dsp:spPr>
        <a:xfrm>
          <a:off x="2738102" y="548639"/>
          <a:ext cx="1226520" cy="73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文档</a:t>
          </a:r>
          <a:endParaRPr lang="en-AU" sz="2500" kern="1200" dirty="0"/>
        </a:p>
      </dsp:txBody>
      <dsp:txXfrm>
        <a:off x="2773812" y="584349"/>
        <a:ext cx="1155100" cy="660100"/>
      </dsp:txXfrm>
    </dsp:sp>
    <dsp:sp modelId="{BBDEF205-76F9-4D38-892E-AAD7FE8115ED}">
      <dsp:nvSpPr>
        <dsp:cNvPr id="0" name=""/>
        <dsp:cNvSpPr/>
      </dsp:nvSpPr>
      <dsp:spPr>
        <a:xfrm>
          <a:off x="4106828" y="548639"/>
          <a:ext cx="1226520" cy="73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文档集</a:t>
          </a:r>
          <a:endParaRPr lang="en-AU" sz="2500" kern="1200" dirty="0"/>
        </a:p>
      </dsp:txBody>
      <dsp:txXfrm>
        <a:off x="4142538" y="584349"/>
        <a:ext cx="1155100" cy="660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C8B57-AC3A-431A-91F1-BC6DCB2D27DA}">
      <dsp:nvSpPr>
        <dsp:cNvPr id="0" name=""/>
        <dsp:cNvSpPr/>
      </dsp:nvSpPr>
      <dsp:spPr>
        <a:xfrm rot="10800000">
          <a:off x="314324" y="0"/>
          <a:ext cx="3562350" cy="152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51FC7-111D-DF46-A7B8-6FFAC44EDC54}">
      <dsp:nvSpPr>
        <dsp:cNvPr id="0" name=""/>
        <dsp:cNvSpPr/>
      </dsp:nvSpPr>
      <dsp:spPr>
        <a:xfrm>
          <a:off x="0" y="457200"/>
          <a:ext cx="1257300" cy="60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？</a:t>
          </a:r>
          <a:endParaRPr lang="en-AU" sz="2500" kern="1200" dirty="0"/>
        </a:p>
      </dsp:txBody>
      <dsp:txXfrm>
        <a:off x="29758" y="486958"/>
        <a:ext cx="1197784" cy="550084"/>
      </dsp:txXfrm>
    </dsp:sp>
    <dsp:sp modelId="{2DE8CCBC-9BD8-46D5-BCF3-307CE040539F}">
      <dsp:nvSpPr>
        <dsp:cNvPr id="0" name=""/>
        <dsp:cNvSpPr/>
      </dsp:nvSpPr>
      <dsp:spPr>
        <a:xfrm>
          <a:off x="1466849" y="457200"/>
          <a:ext cx="1257300" cy="60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短文本</a:t>
          </a:r>
          <a:endParaRPr lang="en-AU" sz="2500" kern="1200" dirty="0"/>
        </a:p>
      </dsp:txBody>
      <dsp:txXfrm>
        <a:off x="1496607" y="486958"/>
        <a:ext cx="1197784" cy="550084"/>
      </dsp:txXfrm>
    </dsp:sp>
    <dsp:sp modelId="{3B556EC8-84AC-45DF-9CEC-5F12B54F4F87}">
      <dsp:nvSpPr>
        <dsp:cNvPr id="0" name=""/>
        <dsp:cNvSpPr/>
      </dsp:nvSpPr>
      <dsp:spPr>
        <a:xfrm>
          <a:off x="2933700" y="457200"/>
          <a:ext cx="1257300" cy="60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句子</a:t>
          </a:r>
          <a:endParaRPr lang="en-AU" sz="2500" kern="1200" dirty="0"/>
        </a:p>
      </dsp:txBody>
      <dsp:txXfrm>
        <a:off x="2963458" y="486958"/>
        <a:ext cx="1197784" cy="550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36C97-4E42-45C6-A19C-C9327F4A7539}">
      <dsp:nvSpPr>
        <dsp:cNvPr id="0" name=""/>
        <dsp:cNvSpPr/>
      </dsp:nvSpPr>
      <dsp:spPr>
        <a:xfrm rot="5400000">
          <a:off x="3920347" y="-1506372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短文本内容</a:t>
          </a:r>
          <a:endParaRPr lang="en-AU" sz="2500" kern="1200" dirty="0"/>
        </a:p>
      </dsp:txBody>
      <dsp:txXfrm rot="-5400000">
        <a:off x="2304288" y="151883"/>
        <a:ext cx="4054316" cy="780001"/>
      </dsp:txXfrm>
    </dsp:sp>
    <dsp:sp modelId="{435F2BA5-DD9B-4E7A-B5B7-1FDB2A494CC9}">
      <dsp:nvSpPr>
        <dsp:cNvPr id="0" name=""/>
        <dsp:cNvSpPr/>
      </dsp:nvSpPr>
      <dsp:spPr>
        <a:xfrm>
          <a:off x="0" y="1637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内容特征</a:t>
          </a:r>
          <a:endParaRPr lang="en-AU" sz="2500" kern="1200" dirty="0"/>
        </a:p>
      </dsp:txBody>
      <dsp:txXfrm>
        <a:off x="52745" y="54382"/>
        <a:ext cx="2198798" cy="975002"/>
      </dsp:txXfrm>
    </dsp:sp>
    <dsp:sp modelId="{1A7B3FAC-9F1B-438A-8D54-DEE587B5E47C}">
      <dsp:nvSpPr>
        <dsp:cNvPr id="0" name=""/>
        <dsp:cNvSpPr/>
      </dsp:nvSpPr>
      <dsp:spPr>
        <a:xfrm rot="5400000">
          <a:off x="3920347" y="-371856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用户兴趣</a:t>
          </a:r>
          <a:endParaRPr lang="en-AU" sz="2500" kern="1200" dirty="0"/>
        </a:p>
      </dsp:txBody>
      <dsp:txXfrm rot="-5400000">
        <a:off x="2304288" y="1286399"/>
        <a:ext cx="4054316" cy="780001"/>
      </dsp:txXfrm>
    </dsp:sp>
    <dsp:sp modelId="{AFAFF4C4-E51C-4196-8C91-2E29FE259B69}">
      <dsp:nvSpPr>
        <dsp:cNvPr id="0" name=""/>
        <dsp:cNvSpPr/>
      </dsp:nvSpPr>
      <dsp:spPr>
        <a:xfrm>
          <a:off x="0" y="1136153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社会特征</a:t>
          </a:r>
          <a:endParaRPr lang="en-AU" sz="2500" kern="1200" dirty="0"/>
        </a:p>
      </dsp:txBody>
      <dsp:txXfrm>
        <a:off x="52745" y="1188898"/>
        <a:ext cx="2198798" cy="975002"/>
      </dsp:txXfrm>
    </dsp:sp>
    <dsp:sp modelId="{089310CA-2806-40BC-BD4C-B571EFCA723E}">
      <dsp:nvSpPr>
        <dsp:cNvPr id="0" name=""/>
        <dsp:cNvSpPr/>
      </dsp:nvSpPr>
      <dsp:spPr>
        <a:xfrm rot="5400000">
          <a:off x="3920347" y="762660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热门事件的影响</a:t>
          </a:r>
          <a:endParaRPr lang="en-AU" sz="2500" kern="1200" dirty="0"/>
        </a:p>
      </dsp:txBody>
      <dsp:txXfrm rot="-5400000">
        <a:off x="2304288" y="2420915"/>
        <a:ext cx="4054316" cy="780001"/>
      </dsp:txXfrm>
    </dsp:sp>
    <dsp:sp modelId="{B9C4984B-1D41-48A5-A0AB-A22CD3EDEBFB}">
      <dsp:nvSpPr>
        <dsp:cNvPr id="0" name=""/>
        <dsp:cNvSpPr/>
      </dsp:nvSpPr>
      <dsp:spPr>
        <a:xfrm>
          <a:off x="0" y="2270670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时态特征</a:t>
          </a:r>
          <a:endParaRPr lang="en-AU" sz="2500" kern="1200" dirty="0"/>
        </a:p>
      </dsp:txBody>
      <dsp:txXfrm>
        <a:off x="52745" y="2323415"/>
        <a:ext cx="2198798" cy="975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36C97-4E42-45C6-A19C-C9327F4A7539}">
      <dsp:nvSpPr>
        <dsp:cNvPr id="0" name=""/>
        <dsp:cNvSpPr/>
      </dsp:nvSpPr>
      <dsp:spPr>
        <a:xfrm rot="5400000">
          <a:off x="3920347" y="-1506372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b="1" kern="1200" dirty="0" smtClean="0">
              <a:solidFill>
                <a:srgbClr val="C00000"/>
              </a:solidFill>
            </a:rPr>
            <a:t>短文本内容</a:t>
          </a:r>
          <a:endParaRPr lang="en-AU" sz="2500" b="1" kern="1200" dirty="0">
            <a:solidFill>
              <a:srgbClr val="C00000"/>
            </a:solidFill>
          </a:endParaRPr>
        </a:p>
      </dsp:txBody>
      <dsp:txXfrm rot="-5400000">
        <a:off x="2304288" y="151883"/>
        <a:ext cx="4054316" cy="780001"/>
      </dsp:txXfrm>
    </dsp:sp>
    <dsp:sp modelId="{435F2BA5-DD9B-4E7A-B5B7-1FDB2A494CC9}">
      <dsp:nvSpPr>
        <dsp:cNvPr id="0" name=""/>
        <dsp:cNvSpPr/>
      </dsp:nvSpPr>
      <dsp:spPr>
        <a:xfrm>
          <a:off x="0" y="1637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 smtClean="0">
              <a:solidFill>
                <a:srgbClr val="C00000"/>
              </a:solidFill>
            </a:rPr>
            <a:t>内容特征</a:t>
          </a:r>
          <a:endParaRPr lang="en-AU" sz="2500" b="1" kern="1200" dirty="0">
            <a:solidFill>
              <a:srgbClr val="C00000"/>
            </a:solidFill>
          </a:endParaRPr>
        </a:p>
      </dsp:txBody>
      <dsp:txXfrm>
        <a:off x="52745" y="54382"/>
        <a:ext cx="2198798" cy="975002"/>
      </dsp:txXfrm>
    </dsp:sp>
    <dsp:sp modelId="{1A7B3FAC-9F1B-438A-8D54-DEE587B5E47C}">
      <dsp:nvSpPr>
        <dsp:cNvPr id="0" name=""/>
        <dsp:cNvSpPr/>
      </dsp:nvSpPr>
      <dsp:spPr>
        <a:xfrm rot="5400000">
          <a:off x="3920347" y="-371856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用户兴趣</a:t>
          </a:r>
          <a:endParaRPr lang="en-AU" sz="2500" kern="1200" dirty="0"/>
        </a:p>
      </dsp:txBody>
      <dsp:txXfrm rot="-5400000">
        <a:off x="2304288" y="1286399"/>
        <a:ext cx="4054316" cy="780001"/>
      </dsp:txXfrm>
    </dsp:sp>
    <dsp:sp modelId="{AFAFF4C4-E51C-4196-8C91-2E29FE259B69}">
      <dsp:nvSpPr>
        <dsp:cNvPr id="0" name=""/>
        <dsp:cNvSpPr/>
      </dsp:nvSpPr>
      <dsp:spPr>
        <a:xfrm>
          <a:off x="0" y="1136153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社会特征</a:t>
          </a:r>
          <a:endParaRPr lang="en-AU" sz="2500" kern="1200" dirty="0"/>
        </a:p>
      </dsp:txBody>
      <dsp:txXfrm>
        <a:off x="52745" y="1188898"/>
        <a:ext cx="2198798" cy="975002"/>
      </dsp:txXfrm>
    </dsp:sp>
    <dsp:sp modelId="{089310CA-2806-40BC-BD4C-B571EFCA723E}">
      <dsp:nvSpPr>
        <dsp:cNvPr id="0" name=""/>
        <dsp:cNvSpPr/>
      </dsp:nvSpPr>
      <dsp:spPr>
        <a:xfrm rot="5400000">
          <a:off x="3920347" y="762660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热门事件的影响</a:t>
          </a:r>
          <a:endParaRPr lang="en-AU" sz="2500" kern="1200" dirty="0"/>
        </a:p>
      </dsp:txBody>
      <dsp:txXfrm rot="-5400000">
        <a:off x="2304288" y="2420915"/>
        <a:ext cx="4054316" cy="780001"/>
      </dsp:txXfrm>
    </dsp:sp>
    <dsp:sp modelId="{B9C4984B-1D41-48A5-A0AB-A22CD3EDEBFB}">
      <dsp:nvSpPr>
        <dsp:cNvPr id="0" name=""/>
        <dsp:cNvSpPr/>
      </dsp:nvSpPr>
      <dsp:spPr>
        <a:xfrm>
          <a:off x="0" y="2270670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时态特征</a:t>
          </a:r>
          <a:endParaRPr lang="en-AU" sz="2500" kern="1200" dirty="0"/>
        </a:p>
      </dsp:txBody>
      <dsp:txXfrm>
        <a:off x="52745" y="2323415"/>
        <a:ext cx="2198798" cy="975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36C97-4E42-45C6-A19C-C9327F4A7539}">
      <dsp:nvSpPr>
        <dsp:cNvPr id="0" name=""/>
        <dsp:cNvSpPr/>
      </dsp:nvSpPr>
      <dsp:spPr>
        <a:xfrm rot="5400000">
          <a:off x="3920347" y="-1506372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短文本内容</a:t>
          </a:r>
          <a:endParaRPr lang="en-AU" sz="2500" kern="1200" dirty="0"/>
        </a:p>
      </dsp:txBody>
      <dsp:txXfrm rot="-5400000">
        <a:off x="2304288" y="151883"/>
        <a:ext cx="4054316" cy="780001"/>
      </dsp:txXfrm>
    </dsp:sp>
    <dsp:sp modelId="{435F2BA5-DD9B-4E7A-B5B7-1FDB2A494CC9}">
      <dsp:nvSpPr>
        <dsp:cNvPr id="0" name=""/>
        <dsp:cNvSpPr/>
      </dsp:nvSpPr>
      <dsp:spPr>
        <a:xfrm>
          <a:off x="0" y="1637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内容特征</a:t>
          </a:r>
          <a:endParaRPr lang="en-AU" sz="2500" kern="1200" dirty="0"/>
        </a:p>
      </dsp:txBody>
      <dsp:txXfrm>
        <a:off x="52745" y="54382"/>
        <a:ext cx="2198798" cy="975002"/>
      </dsp:txXfrm>
    </dsp:sp>
    <dsp:sp modelId="{1A7B3FAC-9F1B-438A-8D54-DEE587B5E47C}">
      <dsp:nvSpPr>
        <dsp:cNvPr id="0" name=""/>
        <dsp:cNvSpPr/>
      </dsp:nvSpPr>
      <dsp:spPr>
        <a:xfrm rot="5400000">
          <a:off x="3920347" y="-371856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b="1" kern="1200" dirty="0" smtClean="0">
              <a:solidFill>
                <a:srgbClr val="C00000"/>
              </a:solidFill>
            </a:rPr>
            <a:t>用户兴趣</a:t>
          </a:r>
          <a:endParaRPr lang="en-AU" sz="2500" b="1" kern="1200" dirty="0">
            <a:solidFill>
              <a:srgbClr val="C00000"/>
            </a:solidFill>
          </a:endParaRPr>
        </a:p>
      </dsp:txBody>
      <dsp:txXfrm rot="-5400000">
        <a:off x="2304288" y="1286399"/>
        <a:ext cx="4054316" cy="780001"/>
      </dsp:txXfrm>
    </dsp:sp>
    <dsp:sp modelId="{AFAFF4C4-E51C-4196-8C91-2E29FE259B69}">
      <dsp:nvSpPr>
        <dsp:cNvPr id="0" name=""/>
        <dsp:cNvSpPr/>
      </dsp:nvSpPr>
      <dsp:spPr>
        <a:xfrm>
          <a:off x="0" y="1136153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 smtClean="0">
              <a:solidFill>
                <a:srgbClr val="C00000"/>
              </a:solidFill>
            </a:rPr>
            <a:t>社会特征</a:t>
          </a:r>
          <a:endParaRPr lang="en-AU" sz="2500" b="1" kern="1200" dirty="0">
            <a:solidFill>
              <a:srgbClr val="C00000"/>
            </a:solidFill>
          </a:endParaRPr>
        </a:p>
      </dsp:txBody>
      <dsp:txXfrm>
        <a:off x="52745" y="1188898"/>
        <a:ext cx="2198798" cy="975002"/>
      </dsp:txXfrm>
    </dsp:sp>
    <dsp:sp modelId="{089310CA-2806-40BC-BD4C-B571EFCA723E}">
      <dsp:nvSpPr>
        <dsp:cNvPr id="0" name=""/>
        <dsp:cNvSpPr/>
      </dsp:nvSpPr>
      <dsp:spPr>
        <a:xfrm rot="5400000">
          <a:off x="3920347" y="762660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热门事件的影响</a:t>
          </a:r>
          <a:endParaRPr lang="en-AU" sz="2500" kern="1200" dirty="0"/>
        </a:p>
      </dsp:txBody>
      <dsp:txXfrm rot="-5400000">
        <a:off x="2304288" y="2420915"/>
        <a:ext cx="4054316" cy="780001"/>
      </dsp:txXfrm>
    </dsp:sp>
    <dsp:sp modelId="{B9C4984B-1D41-48A5-A0AB-A22CD3EDEBFB}">
      <dsp:nvSpPr>
        <dsp:cNvPr id="0" name=""/>
        <dsp:cNvSpPr/>
      </dsp:nvSpPr>
      <dsp:spPr>
        <a:xfrm>
          <a:off x="0" y="2270670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时态特征</a:t>
          </a:r>
          <a:endParaRPr lang="en-AU" sz="2500" kern="1200" dirty="0"/>
        </a:p>
      </dsp:txBody>
      <dsp:txXfrm>
        <a:off x="52745" y="2323415"/>
        <a:ext cx="2198798" cy="975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36C97-4E42-45C6-A19C-C9327F4A7539}">
      <dsp:nvSpPr>
        <dsp:cNvPr id="0" name=""/>
        <dsp:cNvSpPr/>
      </dsp:nvSpPr>
      <dsp:spPr>
        <a:xfrm rot="5400000">
          <a:off x="3920347" y="-1506372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短文本内容</a:t>
          </a:r>
          <a:endParaRPr lang="en-AU" sz="2500" kern="1200" dirty="0"/>
        </a:p>
      </dsp:txBody>
      <dsp:txXfrm rot="-5400000">
        <a:off x="2304288" y="151883"/>
        <a:ext cx="4054316" cy="780001"/>
      </dsp:txXfrm>
    </dsp:sp>
    <dsp:sp modelId="{435F2BA5-DD9B-4E7A-B5B7-1FDB2A494CC9}">
      <dsp:nvSpPr>
        <dsp:cNvPr id="0" name=""/>
        <dsp:cNvSpPr/>
      </dsp:nvSpPr>
      <dsp:spPr>
        <a:xfrm>
          <a:off x="0" y="1637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内容特征</a:t>
          </a:r>
          <a:endParaRPr lang="en-AU" sz="2500" kern="1200" dirty="0"/>
        </a:p>
      </dsp:txBody>
      <dsp:txXfrm>
        <a:off x="52745" y="54382"/>
        <a:ext cx="2198798" cy="975002"/>
      </dsp:txXfrm>
    </dsp:sp>
    <dsp:sp modelId="{1A7B3FAC-9F1B-438A-8D54-DEE587B5E47C}">
      <dsp:nvSpPr>
        <dsp:cNvPr id="0" name=""/>
        <dsp:cNvSpPr/>
      </dsp:nvSpPr>
      <dsp:spPr>
        <a:xfrm rot="5400000">
          <a:off x="3920347" y="-371856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用户兴趣</a:t>
          </a:r>
          <a:endParaRPr lang="en-AU" sz="2500" kern="1200" dirty="0"/>
        </a:p>
      </dsp:txBody>
      <dsp:txXfrm rot="-5400000">
        <a:off x="2304288" y="1286399"/>
        <a:ext cx="4054316" cy="780001"/>
      </dsp:txXfrm>
    </dsp:sp>
    <dsp:sp modelId="{AFAFF4C4-E51C-4196-8C91-2E29FE259B69}">
      <dsp:nvSpPr>
        <dsp:cNvPr id="0" name=""/>
        <dsp:cNvSpPr/>
      </dsp:nvSpPr>
      <dsp:spPr>
        <a:xfrm>
          <a:off x="0" y="1136153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社会特征</a:t>
          </a:r>
          <a:endParaRPr lang="en-AU" sz="2500" kern="1200" dirty="0"/>
        </a:p>
      </dsp:txBody>
      <dsp:txXfrm>
        <a:off x="52745" y="1188898"/>
        <a:ext cx="2198798" cy="975002"/>
      </dsp:txXfrm>
    </dsp:sp>
    <dsp:sp modelId="{089310CA-2806-40BC-BD4C-B571EFCA723E}">
      <dsp:nvSpPr>
        <dsp:cNvPr id="0" name=""/>
        <dsp:cNvSpPr/>
      </dsp:nvSpPr>
      <dsp:spPr>
        <a:xfrm rot="5400000">
          <a:off x="3920347" y="762660"/>
          <a:ext cx="864393" cy="4096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b="1" kern="1200" dirty="0" smtClean="0">
              <a:solidFill>
                <a:srgbClr val="C00000"/>
              </a:solidFill>
            </a:rPr>
            <a:t>热门事件的影响</a:t>
          </a:r>
          <a:endParaRPr lang="en-AU" sz="2500" b="1" kern="1200" dirty="0">
            <a:solidFill>
              <a:srgbClr val="C00000"/>
            </a:solidFill>
          </a:endParaRPr>
        </a:p>
      </dsp:txBody>
      <dsp:txXfrm rot="-5400000">
        <a:off x="2304288" y="2420915"/>
        <a:ext cx="4054316" cy="780001"/>
      </dsp:txXfrm>
    </dsp:sp>
    <dsp:sp modelId="{B9C4984B-1D41-48A5-A0AB-A22CD3EDEBFB}">
      <dsp:nvSpPr>
        <dsp:cNvPr id="0" name=""/>
        <dsp:cNvSpPr/>
      </dsp:nvSpPr>
      <dsp:spPr>
        <a:xfrm>
          <a:off x="0" y="2270670"/>
          <a:ext cx="2304288" cy="1080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b="1" kern="1200" dirty="0" smtClean="0">
              <a:solidFill>
                <a:srgbClr val="C00000"/>
              </a:solidFill>
            </a:rPr>
            <a:t>时态特征</a:t>
          </a:r>
          <a:endParaRPr lang="en-AU" sz="2500" b="1" kern="1200" dirty="0">
            <a:solidFill>
              <a:srgbClr val="C00000"/>
            </a:solidFill>
          </a:endParaRPr>
        </a:p>
      </dsp:txBody>
      <dsp:txXfrm>
        <a:off x="52745" y="2323415"/>
        <a:ext cx="2198798" cy="975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B9A61-B175-144C-9713-DB186E3406F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C548-0B20-CA49-840F-921AC7B99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4E65-6516-4386-B687-FA44F4192D6A}" type="datetimeFigureOut">
              <a:rPr lang="zh-CN" altLang="en-US" smtClean="0"/>
              <a:t>15/11/14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409DF-290C-489C-8DD5-117D368DE7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60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7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49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77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06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92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10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58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776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908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022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37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08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23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723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246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418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483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39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35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58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834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1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369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287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914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56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09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056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85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88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975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34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80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5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47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28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25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29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09DF-290C-489C-8DD5-117D368DE7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69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EA9783B-2AE6-774D-B445-36C16151E5C6}" type="datetime1">
              <a:rPr lang="en-AU" smtClean="0"/>
              <a:t>14/11/2015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42F8-A26A-D245-A3D0-DDBB6ADCAE05}" type="datetime1">
              <a:rPr lang="en-AU" smtClean="0"/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D0D6-6595-8F4B-A557-70CD18A7682A}" type="datetime1">
              <a:rPr lang="en-AU" smtClean="0"/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9862-F15D-C545-83F0-EBE81E5B547B}" type="datetime1">
              <a:rPr lang="en-AU" smtClean="0"/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129212E-06F7-9D47-B9D7-9AEF7ACFF505}" type="datetime1">
              <a:rPr lang="en-AU" smtClean="0"/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992-5B8F-3E4F-9BCF-77799E19B802}" type="datetime1">
              <a:rPr lang="en-AU" smtClean="0"/>
              <a:t>14/11/2015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2634-8C58-8A4F-83BA-9D38EE9F109D}" type="datetime1">
              <a:rPr lang="en-AU" smtClean="0"/>
              <a:t>14/11/2015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EB7C-D148-704E-BD53-9FB366715695}" type="datetime1">
              <a:rPr lang="en-AU" smtClean="0"/>
              <a:t>14/11/2015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76FC-A914-7C4C-87EB-D29D01A836E6}" type="datetime1">
              <a:rPr lang="en-AU" smtClean="0"/>
              <a:t>14/11/2015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AF39-482A-9244-BB26-8E0DBD7E40B5}" type="datetime1">
              <a:rPr lang="en-AU" smtClean="0"/>
              <a:t>14/11/2015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F28E-9149-FD44-B214-18D2BFD21754}" type="datetime1">
              <a:rPr lang="en-AU" smtClean="0"/>
              <a:t>14/11/2015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794F7D-C1C7-5243-AA28-1369DAC0AF94}" type="datetime1">
              <a:rPr lang="en-AU" smtClean="0"/>
              <a:t>14/11/2015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7893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altLang="zh-CN" sz="4800" dirty="0">
                <a:solidFill>
                  <a:prstClr val="black"/>
                </a:solidFill>
              </a:rPr>
              <a:t>Short Text Understanding: </a:t>
            </a:r>
            <a:endParaRPr lang="en-AU" altLang="zh-CN" sz="4800" dirty="0" smtClean="0">
              <a:solidFill>
                <a:prstClr val="black"/>
              </a:solidFill>
            </a:endParaRPr>
          </a:p>
          <a:p>
            <a:pPr algn="ctr"/>
            <a:r>
              <a:rPr lang="en-AU" altLang="zh-CN" sz="4800" dirty="0" smtClean="0">
                <a:solidFill>
                  <a:prstClr val="black"/>
                </a:solidFill>
              </a:rPr>
              <a:t>A </a:t>
            </a:r>
            <a:r>
              <a:rPr lang="en-AU" altLang="zh-CN" sz="4800" dirty="0">
                <a:solidFill>
                  <a:prstClr val="black"/>
                </a:solidFill>
              </a:rPr>
              <a:t>Database </a:t>
            </a:r>
            <a:r>
              <a:rPr lang="en-AU" altLang="zh-CN" sz="4800" dirty="0" smtClean="0">
                <a:solidFill>
                  <a:prstClr val="black"/>
                </a:solidFill>
              </a:rPr>
              <a:t>Approach</a:t>
            </a:r>
          </a:p>
          <a:p>
            <a:pPr algn="ctr"/>
            <a:endParaRPr lang="zh-CN" altLang="en-US" dirty="0">
              <a:solidFill>
                <a:prstClr val="black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KaiTi" charset="0"/>
              </a:rPr>
              <a:t>周晓方</a:t>
            </a:r>
            <a:r>
              <a:rPr lang="en-US" altLang="zh-CN" sz="2800" baseline="300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KaiTi" charset="0"/>
              </a:rPr>
              <a:t>1,2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KaiTi" charset="0"/>
              </a:rPr>
              <a:t>    华雯</a:t>
            </a:r>
            <a:r>
              <a:rPr lang="en-US" altLang="zh-CN" sz="2800" baseline="30000" dirty="0" smtClean="0">
                <a:solidFill>
                  <a:schemeClr val="bg1">
                    <a:lumMod val="65000"/>
                  </a:schemeClr>
                </a:solidFill>
                <a:latin typeface="+mn-ea"/>
                <a:cs typeface="KaiTi" charset="0"/>
              </a:rPr>
              <a:t>1,3</a:t>
            </a:r>
          </a:p>
          <a:p>
            <a:pPr algn="ctr"/>
            <a:endParaRPr lang="en-US" altLang="zh-CN" sz="2800" b="1" dirty="0" smtClean="0">
              <a:solidFill>
                <a:schemeClr val="bg1">
                  <a:lumMod val="65000"/>
                </a:schemeClr>
              </a:solidFill>
              <a:latin typeface="KaiTi" charset="0"/>
              <a:ea typeface="KaiTi" charset="0"/>
              <a:cs typeface="KaiTi" charset="0"/>
            </a:endParaRPr>
          </a:p>
          <a:p>
            <a:pPr algn="ctr"/>
            <a:endParaRPr lang="zh-CN" altLang="en-US" sz="2800" b="1" dirty="0">
              <a:solidFill>
                <a:schemeClr val="bg1">
                  <a:lumMod val="65000"/>
                </a:schemeClr>
              </a:solidFill>
              <a:latin typeface="KaiTi" charset="0"/>
              <a:ea typeface="KaiTi" charset="0"/>
              <a:cs typeface="KaiTi" charset="0"/>
            </a:endParaRPr>
          </a:p>
          <a:p>
            <a:pPr algn="ctr"/>
            <a:r>
              <a:rPr lang="en-US" altLang="zh-CN" sz="2400" baseline="30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The University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Queensland, 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Australia</a:t>
            </a:r>
          </a:p>
          <a:p>
            <a:pPr algn="ctr"/>
            <a:r>
              <a:rPr lang="en-US" altLang="zh-CN" sz="2400" baseline="30000" dirty="0" smtClean="0">
                <a:ea typeface="KaiTi" charset="0"/>
                <a:cs typeface="KaiTi" charset="0"/>
              </a:rPr>
              <a:t>2</a:t>
            </a:r>
            <a:r>
              <a:rPr lang="zh-CN" altLang="en-US" sz="2400" dirty="0" smtClean="0">
                <a:latin typeface="+mn-ea"/>
                <a:cs typeface="KaiTi" charset="0"/>
              </a:rPr>
              <a:t>苏州大学</a:t>
            </a:r>
          </a:p>
          <a:p>
            <a:pPr algn="ctr"/>
            <a:r>
              <a:rPr lang="en-US" altLang="zh-CN" sz="2800" baseline="30000" dirty="0" smtClean="0">
                <a:ea typeface="KaiTi" charset="0"/>
                <a:cs typeface="KaiTi" charset="0"/>
              </a:rPr>
              <a:t>3</a:t>
            </a:r>
            <a:r>
              <a:rPr lang="zh-CN" altLang="en-US" sz="2400" dirty="0" smtClean="0">
                <a:latin typeface="+mn-ea"/>
                <a:cs typeface="KaiTi" charset="0"/>
              </a:rPr>
              <a:t>中国人民大学</a:t>
            </a:r>
            <a:endParaRPr lang="zh-CN" altLang="en-US" sz="2400" dirty="0">
              <a:latin typeface="+mn-ea"/>
              <a:cs typeface="KaiT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短文本理解的难点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208"/>
          </a:xfrm>
        </p:spPr>
        <p:txBody>
          <a:bodyPr/>
          <a:lstStyle/>
          <a:p>
            <a:r>
              <a:rPr lang="zh-CN" altLang="en-US" dirty="0" smtClean="0"/>
              <a:t>信息量有限</a:t>
            </a:r>
            <a:endParaRPr lang="en-US" altLang="zh-CN" dirty="0" smtClean="0"/>
          </a:p>
          <a:p>
            <a:r>
              <a:rPr lang="zh-CN" altLang="en-US" dirty="0" smtClean="0"/>
              <a:t>包含大量的缩略词、拼写错误、语法错误</a:t>
            </a:r>
            <a:endParaRPr lang="en-US" altLang="zh-CN" dirty="0" smtClean="0"/>
          </a:p>
          <a:p>
            <a:r>
              <a:rPr lang="zh-CN" altLang="en-US" dirty="0" smtClean="0"/>
              <a:t>歧义性 </a:t>
            </a:r>
            <a:r>
              <a:rPr lang="en-US" altLang="zh-CN" dirty="0" smtClean="0"/>
              <a:t>-</a:t>
            </a:r>
            <a:r>
              <a:rPr lang="zh-CN" altLang="en-US" dirty="0" smtClean="0"/>
              <a:t> 短文本理解的重点包括</a:t>
            </a:r>
            <a:r>
              <a:rPr lang="zh-CN" altLang="en-US" dirty="0" smtClean="0">
                <a:solidFill>
                  <a:srgbClr val="00B0F0"/>
                </a:solidFill>
              </a:rPr>
              <a:t>概念／</a:t>
            </a:r>
            <a:r>
              <a:rPr lang="zh-CN" altLang="en-US" dirty="0" smtClean="0">
                <a:solidFill>
                  <a:srgbClr val="00B0F0"/>
                </a:solidFill>
              </a:rPr>
              <a:t>实体</a:t>
            </a:r>
            <a:r>
              <a:rPr lang="zh-CN" altLang="en-US" dirty="0" smtClean="0">
                <a:solidFill>
                  <a:srgbClr val="00B0F0"/>
                </a:solidFill>
              </a:rPr>
              <a:t>消歧</a:t>
            </a:r>
            <a:endParaRPr lang="en-US" altLang="zh-CN" dirty="0" smtClean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584" y="5576664"/>
            <a:ext cx="82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Jordan</a:t>
            </a:r>
            <a:endParaRPr lang="en-US" sz="1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200400"/>
            <a:ext cx="1222759" cy="1737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32" y="3200400"/>
            <a:ext cx="1589628" cy="1188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832" y="4928592"/>
            <a:ext cx="1758390" cy="1080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368" y="3200400"/>
            <a:ext cx="1188133" cy="17167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4809728" y="4640560"/>
            <a:ext cx="792088" cy="792088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809728" y="5720680"/>
            <a:ext cx="648072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4017640" y="5144616"/>
            <a:ext cx="72008" cy="36004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 flipV="1">
            <a:off x="2577480" y="5144616"/>
            <a:ext cx="648072" cy="432048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短文本理解的难点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208"/>
          </a:xfrm>
        </p:spPr>
        <p:txBody>
          <a:bodyPr/>
          <a:lstStyle/>
          <a:p>
            <a:r>
              <a:rPr lang="zh-CN" altLang="en-US" dirty="0" smtClean="0"/>
              <a:t>信息量有限</a:t>
            </a:r>
            <a:endParaRPr lang="en-US" altLang="zh-CN" dirty="0" smtClean="0"/>
          </a:p>
          <a:p>
            <a:r>
              <a:rPr lang="zh-CN" altLang="en-US" dirty="0" smtClean="0"/>
              <a:t>包含大量的缩略词、拼写错误、语法错误</a:t>
            </a:r>
            <a:endParaRPr lang="en-US" altLang="zh-CN" dirty="0" smtClean="0"/>
          </a:p>
          <a:p>
            <a:r>
              <a:rPr lang="zh-CN" altLang="en-US" dirty="0"/>
              <a:t>歧义性 </a:t>
            </a:r>
            <a:r>
              <a:rPr lang="en-US" altLang="zh-CN" dirty="0"/>
              <a:t>-</a:t>
            </a:r>
            <a:r>
              <a:rPr lang="zh-CN" altLang="en-US" dirty="0"/>
              <a:t> 短文本理解的重点包括</a:t>
            </a:r>
            <a:r>
              <a:rPr lang="zh-CN" altLang="en-US" dirty="0" smtClean="0"/>
              <a:t>概念／</a:t>
            </a:r>
            <a:r>
              <a:rPr lang="zh-CN" altLang="en-US" dirty="0" smtClean="0"/>
              <a:t>实体</a:t>
            </a:r>
            <a:r>
              <a:rPr lang="zh-CN" altLang="en-US" dirty="0" smtClean="0"/>
              <a:t>消歧</a:t>
            </a:r>
          </a:p>
          <a:p>
            <a:r>
              <a:rPr lang="zh-CN" altLang="en-US" dirty="0" smtClean="0"/>
              <a:t>数据量</a:t>
            </a:r>
            <a:r>
              <a:rPr lang="zh-CN" altLang="en-US" dirty="0" smtClean="0"/>
              <a:t>规模庞大</a:t>
            </a:r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52600" y="2895600"/>
            <a:ext cx="6578345" cy="1854913"/>
            <a:chOff x="1066800" y="2023646"/>
            <a:chExt cx="7391400" cy="27007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438400"/>
              <a:ext cx="5256132" cy="228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2023646"/>
              <a:ext cx="4114800" cy="448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2013</a:t>
              </a:r>
              <a:r>
                <a:rPr lang="zh-CN" altLang="en-US" sz="1400" b="1" dirty="0" smtClean="0">
                  <a:solidFill>
                    <a:srgbClr val="C00000"/>
                  </a:solidFill>
                </a:rPr>
                <a:t>年，</a:t>
              </a:r>
              <a:r>
                <a:rPr lang="en-US" altLang="zh-CN" sz="1400" b="1" dirty="0" smtClean="0">
                  <a:solidFill>
                    <a:srgbClr val="C00000"/>
                  </a:solidFill>
                </a:rPr>
                <a:t>Twitter</a:t>
              </a:r>
              <a:r>
                <a:rPr lang="zh-CN" altLang="en-US" sz="1400" b="1" dirty="0" smtClean="0">
                  <a:solidFill>
                    <a:srgbClr val="C00000"/>
                  </a:solidFill>
                </a:rPr>
                <a:t>平均每天收到</a:t>
              </a:r>
              <a:r>
                <a:rPr lang="en-US" altLang="zh-CN" sz="1400" b="1" dirty="0" smtClean="0">
                  <a:solidFill>
                    <a:srgbClr val="C00000"/>
                  </a:solidFill>
                </a:rPr>
                <a:t>5</a:t>
              </a:r>
              <a:r>
                <a:rPr lang="zh-CN" altLang="en-US" sz="1400" b="1" dirty="0" smtClean="0">
                  <a:solidFill>
                    <a:srgbClr val="C00000"/>
                  </a:solidFill>
                </a:rPr>
                <a:t>亿微博</a:t>
              </a:r>
              <a:endParaRPr lang="en-AU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3000" y="4377154"/>
            <a:ext cx="6781801" cy="1980254"/>
            <a:chOff x="457199" y="3505200"/>
            <a:chExt cx="7620002" cy="2883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3505200"/>
              <a:ext cx="5181601" cy="236220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57199" y="5940327"/>
              <a:ext cx="3767190" cy="448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2012</a:t>
              </a:r>
              <a:r>
                <a:rPr lang="zh-CN" altLang="en-US" sz="1400" b="1" dirty="0" smtClean="0">
                  <a:solidFill>
                    <a:srgbClr val="C00000"/>
                  </a:solidFill>
                </a:rPr>
                <a:t>年，</a:t>
              </a:r>
              <a:r>
                <a:rPr lang="en-US" altLang="zh-CN" sz="1400" b="1" dirty="0" smtClean="0">
                  <a:solidFill>
                    <a:srgbClr val="C00000"/>
                  </a:solidFill>
                </a:rPr>
                <a:t>Google</a:t>
              </a:r>
              <a:r>
                <a:rPr lang="zh-CN" altLang="en-US" sz="1400" b="1" dirty="0" smtClean="0">
                  <a:solidFill>
                    <a:srgbClr val="C00000"/>
                  </a:solidFill>
                </a:rPr>
                <a:t>平均每天收到</a:t>
              </a:r>
              <a:r>
                <a:rPr lang="en-US" altLang="zh-CN" sz="1400" b="1" dirty="0" smtClean="0">
                  <a:solidFill>
                    <a:srgbClr val="C00000"/>
                  </a:solidFill>
                </a:rPr>
                <a:t>30</a:t>
              </a:r>
              <a:r>
                <a:rPr lang="zh-CN" altLang="en-US" sz="1400" b="1" dirty="0" smtClean="0">
                  <a:solidFill>
                    <a:srgbClr val="C00000"/>
                  </a:solidFill>
                </a:rPr>
                <a:t>亿查询</a:t>
              </a:r>
              <a:endParaRPr lang="en-AU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zh-CN" altLang="en-US" dirty="0"/>
              <a:t>给定名词词组，</a:t>
            </a:r>
            <a:r>
              <a:rPr lang="zh-CN" altLang="en-US" dirty="0" smtClean="0"/>
              <a:t>选取候选概念</a:t>
            </a:r>
            <a:r>
              <a:rPr lang="en-US" altLang="zh-CN" dirty="0" smtClean="0"/>
              <a:t>/</a:t>
            </a:r>
            <a:r>
              <a:rPr lang="zh-CN" altLang="en-US" dirty="0" smtClean="0"/>
              <a:t>实体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消歧</a:t>
            </a:r>
            <a:r>
              <a:rPr lang="zh-CN" altLang="en-US" dirty="0" smtClean="0"/>
              <a:t>：</a:t>
            </a:r>
            <a:r>
              <a:rPr lang="zh-CN" altLang="en-US" dirty="0"/>
              <a:t>为每个候选概念</a:t>
            </a:r>
            <a:r>
              <a:rPr lang="en-US" altLang="zh-CN" dirty="0"/>
              <a:t>/</a:t>
            </a:r>
            <a:r>
              <a:rPr lang="zh-CN" altLang="en-US" dirty="0"/>
              <a:t>实体计算合理的评分</a:t>
            </a:r>
            <a:endParaRPr lang="en-AU" dirty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2524015" y="4391431"/>
            <a:ext cx="1794661" cy="26587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9" b="1" dirty="0">
                <a:latin typeface="Arial" pitchFamily="34" charset="0"/>
              </a:rPr>
              <a:t>Michael Jordan (ml expert)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524015" y="3992618"/>
            <a:ext cx="1794661" cy="26587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9" b="1" dirty="0">
                <a:latin typeface="Arial" pitchFamily="34" charset="0"/>
              </a:rPr>
              <a:t>Michael Jordan (basketball)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524015" y="3593804"/>
            <a:ext cx="1794661" cy="26587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9" b="1" dirty="0">
                <a:latin typeface="Arial" pitchFamily="34" charset="0"/>
              </a:rPr>
              <a:t>Air Jordan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524015" y="3194991"/>
            <a:ext cx="1794661" cy="26587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9" b="1" dirty="0">
                <a:latin typeface="Arial" pitchFamily="34" charset="0"/>
              </a:rPr>
              <a:t>Jordan (country)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524015" y="2729708"/>
            <a:ext cx="1794661" cy="26587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 b="1" dirty="0">
                <a:latin typeface="Arial" pitchFamily="34" charset="0"/>
              </a:rPr>
              <a:t>Harry Potter (character)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524015" y="2330895"/>
            <a:ext cx="1794661" cy="26587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 b="1" dirty="0">
                <a:latin typeface="Arial" pitchFamily="34" charset="0"/>
              </a:rPr>
              <a:t>Harry Potter (movie)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524015" y="1932081"/>
            <a:ext cx="1794661" cy="265876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tx1"/>
                </a:solidFill>
                <a:latin typeface="Arial" pitchFamily="34" charset="0"/>
              </a:rPr>
              <a:t>Harry Potter (book)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862094" y="3157967"/>
            <a:ext cx="864096" cy="332345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9" b="1" dirty="0">
                <a:latin typeface="Arial" pitchFamily="34" charset="0"/>
              </a:rPr>
              <a:t>Jordan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867281" y="1822646"/>
            <a:ext cx="864096" cy="508249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</a:rPr>
              <a:t>Harry Potter</a:t>
            </a:r>
            <a:endParaRPr lang="en-US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4" name="Straight Connector 23"/>
          <p:cNvCxnSpPr>
            <a:stCxn id="23" idx="6"/>
            <a:endCxn id="21" idx="1"/>
          </p:cNvCxnSpPr>
          <p:nvPr/>
        </p:nvCxnSpPr>
        <p:spPr bwMode="auto">
          <a:xfrm flipV="1">
            <a:off x="1731377" y="2065019"/>
            <a:ext cx="792638" cy="11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>
            <a:endCxn id="20" idx="1"/>
          </p:cNvCxnSpPr>
          <p:nvPr/>
        </p:nvCxnSpPr>
        <p:spPr bwMode="auto">
          <a:xfrm rot="16200000" flipH="1">
            <a:off x="2125201" y="2065019"/>
            <a:ext cx="398814" cy="39881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Elbow Connector 25"/>
          <p:cNvCxnSpPr>
            <a:endCxn id="19" idx="1"/>
          </p:cNvCxnSpPr>
          <p:nvPr/>
        </p:nvCxnSpPr>
        <p:spPr bwMode="auto">
          <a:xfrm rot="16200000" flipH="1">
            <a:off x="2125201" y="2463833"/>
            <a:ext cx="398814" cy="39881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22" idx="6"/>
            <a:endCxn id="18" idx="1"/>
          </p:cNvCxnSpPr>
          <p:nvPr/>
        </p:nvCxnSpPr>
        <p:spPr bwMode="auto">
          <a:xfrm>
            <a:off x="1726190" y="3324140"/>
            <a:ext cx="797826" cy="3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Elbow Connector 27"/>
          <p:cNvCxnSpPr>
            <a:endCxn id="17" idx="1"/>
          </p:cNvCxnSpPr>
          <p:nvPr/>
        </p:nvCxnSpPr>
        <p:spPr bwMode="auto">
          <a:xfrm rot="16200000" flipH="1">
            <a:off x="2125201" y="3327929"/>
            <a:ext cx="398814" cy="39881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lbow Connector 28"/>
          <p:cNvCxnSpPr>
            <a:endCxn id="16" idx="1"/>
          </p:cNvCxnSpPr>
          <p:nvPr/>
        </p:nvCxnSpPr>
        <p:spPr bwMode="auto">
          <a:xfrm rot="16200000" flipH="1">
            <a:off x="2125201" y="3726742"/>
            <a:ext cx="398814" cy="39881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Elbow Connector 29"/>
          <p:cNvCxnSpPr>
            <a:endCxn id="15" idx="1"/>
          </p:cNvCxnSpPr>
          <p:nvPr/>
        </p:nvCxnSpPr>
        <p:spPr bwMode="auto">
          <a:xfrm rot="16200000" flipH="1">
            <a:off x="2125201" y="4125556"/>
            <a:ext cx="398814" cy="39881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876815" y="2227425"/>
            <a:ext cx="2326413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92" b="1" dirty="0" smtClean="0">
                <a:solidFill>
                  <a:srgbClr val="C00000"/>
                </a:solidFill>
              </a:rPr>
              <a:t>从现有知识库中获得</a:t>
            </a:r>
            <a:endParaRPr lang="en-US" sz="1292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50427" y="2596771"/>
            <a:ext cx="2060537" cy="1161397"/>
            <a:chOff x="4917212" y="3560290"/>
            <a:chExt cx="2060537" cy="116139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151" y="4025572"/>
              <a:ext cx="1607464" cy="43331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4917212" y="4490855"/>
              <a:ext cx="20413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/>
                <a:t>http://research.microsoft.com/probase/ 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flipH="1">
              <a:off x="6578935" y="3560290"/>
              <a:ext cx="398814" cy="26587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724416" y="2596770"/>
            <a:ext cx="2981210" cy="1959025"/>
            <a:chOff x="5791201" y="3560289"/>
            <a:chExt cx="2981210" cy="19590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4218" y="4224979"/>
              <a:ext cx="930565" cy="96521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791201" y="5288482"/>
              <a:ext cx="29812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http://en.wikipedia.org/wiki/Wikipedia:Database_download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7443032" y="3560289"/>
              <a:ext cx="0" cy="39881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解决方案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zh-CN" dirty="0" err="1" smtClean="0"/>
              <a:t>Probase</a:t>
            </a:r>
            <a:r>
              <a:rPr lang="zh-CN" altLang="en-US" dirty="0" smtClean="0"/>
              <a:t>知识库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名词词组和概念间的</a:t>
                </a:r>
                <a:r>
                  <a:rPr lang="en-US" altLang="zh-CN" dirty="0" err="1"/>
                  <a:t>IsA</a:t>
                </a:r>
                <a:r>
                  <a:rPr lang="zh-CN" altLang="en-US" dirty="0"/>
                  <a:t>关系</a:t>
                </a:r>
                <a:endParaRPr lang="en-US" altLang="zh-CN" dirty="0"/>
              </a:p>
              <a:p>
                <a:r>
                  <a:rPr lang="zh-CN" altLang="en-US" dirty="0" smtClean="0"/>
                  <a:t>优势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巨大的概念覆盖率</a:t>
                </a:r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概率信息可用于计算概念的初始评分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Pr</m:t>
                    </m:r>
                  </m:oMath>
                </a14:m>
                <a:r>
                  <a:rPr lang="en-US" dirty="0" smtClean="0"/>
                  <a:t>(concept|</a:t>
                </a:r>
                <a:r>
                  <a:rPr lang="en-US" altLang="zh-CN" dirty="0" smtClean="0"/>
                  <a:t>term</a:t>
                </a:r>
                <a:r>
                  <a:rPr lang="en-US" dirty="0" smtClean="0"/>
                  <a:t>)</a:t>
                </a:r>
                <a:r>
                  <a:rPr lang="zh-CN" altLang="en-US" dirty="0" smtClean="0"/>
                  <a:t>：看见某一词组时想到某一概念的概率</a:t>
                </a:r>
                <a:endParaRPr lang="en-US" altLang="zh-CN" dirty="0" smtClean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657600" y="2209800"/>
            <a:ext cx="3507740" cy="25050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zh-CN" dirty="0" smtClean="0"/>
              <a:t>Wikipedia</a:t>
            </a:r>
            <a:r>
              <a:rPr lang="zh-CN" altLang="en-US" dirty="0" smtClean="0"/>
              <a:t>知识库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实体页面、重定向页面</a:t>
            </a:r>
            <a:r>
              <a:rPr lang="zh-CN" altLang="en-US" dirty="0" smtClean="0"/>
              <a:t>、</a:t>
            </a:r>
            <a:r>
              <a:rPr lang="zh-CN" altLang="en-US" dirty="0" smtClean="0"/>
              <a:t>消歧</a:t>
            </a:r>
            <a:r>
              <a:rPr lang="zh-CN" altLang="en-US" dirty="0" smtClean="0"/>
              <a:t>页面</a:t>
            </a:r>
            <a:r>
              <a:rPr lang="zh-CN" altLang="en-US" dirty="0" smtClean="0"/>
              <a:t>、超链接 </a:t>
            </a:r>
            <a:r>
              <a:rPr lang="en-US" altLang="zh-CN" dirty="0" smtClean="0"/>
              <a:t>→ </a:t>
            </a:r>
            <a:r>
              <a:rPr lang="zh-CN" altLang="en-US" dirty="0" smtClean="0"/>
              <a:t>名词词组与实体间的映射关系</a:t>
            </a:r>
            <a:endParaRPr lang="en-US" altLang="zh-CN" dirty="0" smtClean="0"/>
          </a:p>
          <a:p>
            <a:r>
              <a:rPr lang="zh-CN" altLang="en-US" dirty="0" smtClean="0"/>
              <a:t>优势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实体页面可用于实现实体浏览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实体页面包含对实体的具体描述，可计算实体的初始评分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实体</a:t>
            </a:r>
            <a:r>
              <a:rPr lang="zh-CN" altLang="en-US" dirty="0" smtClean="0"/>
              <a:t>的</a:t>
            </a:r>
            <a:r>
              <a:rPr lang="zh-CN" altLang="en-US" dirty="0" smtClean="0"/>
              <a:t>流行</a:t>
            </a:r>
            <a:r>
              <a:rPr lang="zh-CN" altLang="en-US" dirty="0" smtClean="0"/>
              <a:t>度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上下文相似度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名词词组在</a:t>
            </a:r>
            <a:r>
              <a:rPr lang="zh-CN" altLang="en-US" dirty="0"/>
              <a:t>文本中的上下文与描述实体的</a:t>
            </a:r>
            <a:r>
              <a:rPr lang="en-US" altLang="zh-CN" dirty="0"/>
              <a:t>Wikipedia</a:t>
            </a:r>
            <a:r>
              <a:rPr lang="zh-CN" altLang="en-US" dirty="0"/>
              <a:t>页面间的相似</a:t>
            </a:r>
            <a:r>
              <a:rPr lang="zh-CN" altLang="en-US" dirty="0" smtClean="0"/>
              <a:t>度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5688217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现有知识库可以提供初始评分，但不</a:t>
            </a:r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能</a:t>
            </a:r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消歧</a:t>
            </a:r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</a:t>
            </a:r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需要新的知识</a:t>
            </a:r>
            <a:endParaRPr lang="en-US" sz="1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76456" y="5842415"/>
            <a:ext cx="5851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新的评分指标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6227484"/>
              </p:ext>
            </p:extLst>
          </p:nvPr>
        </p:nvGraphicFramePr>
        <p:xfrm>
          <a:off x="1600200" y="2057400"/>
          <a:ext cx="6400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新的评分指标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1203679"/>
              </p:ext>
            </p:extLst>
          </p:nvPr>
        </p:nvGraphicFramePr>
        <p:xfrm>
          <a:off x="1600200" y="2057400"/>
          <a:ext cx="6400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现有基于内容的评分方式的不足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528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上下文相似度</a:t>
            </a:r>
            <a:r>
              <a:rPr lang="en-US" altLang="zh-CN" dirty="0" smtClean="0"/>
              <a:t>[1]</a:t>
            </a:r>
          </a:p>
          <a:p>
            <a:pPr lvl="1"/>
            <a:r>
              <a:rPr lang="zh-CN" altLang="en-US" dirty="0" smtClean="0"/>
              <a:t>名词词组在文本中的上下文与描述实体的</a:t>
            </a:r>
            <a:r>
              <a:rPr lang="en-US" altLang="zh-CN" dirty="0" smtClean="0"/>
              <a:t>Wikipedia</a:t>
            </a:r>
            <a:r>
              <a:rPr lang="zh-CN" altLang="en-US" dirty="0" smtClean="0"/>
              <a:t>页面的相似度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话题一致性</a:t>
            </a:r>
            <a:r>
              <a:rPr lang="en-US" altLang="zh-CN" dirty="0" smtClean="0"/>
              <a:t>[2][3][4]</a:t>
            </a:r>
          </a:p>
          <a:p>
            <a:pPr lvl="1"/>
            <a:r>
              <a:rPr lang="zh-CN" altLang="en-US" dirty="0"/>
              <a:t>一个文本中出现的名词词组是语义相似或相关的</a:t>
            </a:r>
            <a:endParaRPr lang="en-US" altLang="zh-CN" dirty="0"/>
          </a:p>
          <a:p>
            <a:pPr lvl="1"/>
            <a:r>
              <a:rPr lang="zh-CN" altLang="en-US" dirty="0"/>
              <a:t>对一个文本中的所有名词词组进行联合概念</a:t>
            </a:r>
            <a:r>
              <a:rPr lang="en-US" altLang="zh-CN" dirty="0"/>
              <a:t>/</a:t>
            </a:r>
            <a:r>
              <a:rPr lang="zh-CN" altLang="en-US" dirty="0" smtClean="0"/>
              <a:t>实体</a:t>
            </a:r>
            <a:r>
              <a:rPr lang="zh-CN" altLang="en-US" dirty="0" smtClean="0"/>
              <a:t>消歧</a:t>
            </a:r>
            <a:endParaRPr lang="en-US" altLang="zh-C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1821" y="5638800"/>
            <a:ext cx="8175678" cy="7443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ea"/>
                <a:ea typeface="+mn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9pPr>
          </a:lstStyle>
          <a:p>
            <a:pPr>
              <a:defRPr/>
            </a:pPr>
            <a:r>
              <a:rPr lang="en-AU" sz="1015" kern="0" dirty="0">
                <a:latin typeface="+mn-lt"/>
              </a:rPr>
              <a:t>[1] R. </a:t>
            </a:r>
            <a:r>
              <a:rPr lang="en-AU" sz="1015" kern="0" dirty="0" err="1">
                <a:latin typeface="+mn-lt"/>
              </a:rPr>
              <a:t>Mihalcea</a:t>
            </a:r>
            <a:r>
              <a:rPr lang="en-AU" sz="1015" kern="0" dirty="0">
                <a:latin typeface="+mn-lt"/>
              </a:rPr>
              <a:t> and A. </a:t>
            </a:r>
            <a:r>
              <a:rPr lang="en-AU" sz="1015" kern="0" dirty="0" err="1">
                <a:latin typeface="+mn-lt"/>
              </a:rPr>
              <a:t>Csomai</a:t>
            </a:r>
            <a:r>
              <a:rPr lang="en-AU" sz="1015" kern="0" dirty="0">
                <a:latin typeface="+mn-lt"/>
              </a:rPr>
              <a:t>. </a:t>
            </a:r>
            <a:r>
              <a:rPr lang="en-AU" sz="1015" kern="0" dirty="0" err="1">
                <a:latin typeface="+mn-lt"/>
              </a:rPr>
              <a:t>Wikify</a:t>
            </a:r>
            <a:r>
              <a:rPr lang="en-AU" sz="1015" kern="0" dirty="0">
                <a:latin typeface="+mn-lt"/>
              </a:rPr>
              <a:t>!: Linking documents to </a:t>
            </a:r>
            <a:r>
              <a:rPr lang="en-AU" sz="1015" kern="0" dirty="0" err="1">
                <a:latin typeface="+mn-lt"/>
              </a:rPr>
              <a:t>encyclopedic</a:t>
            </a:r>
            <a:r>
              <a:rPr lang="en-AU" sz="1015" kern="0" dirty="0">
                <a:latin typeface="+mn-lt"/>
              </a:rPr>
              <a:t> knowledge. In CIKM 2007.</a:t>
            </a:r>
          </a:p>
          <a:p>
            <a:pPr>
              <a:defRPr/>
            </a:pPr>
            <a:r>
              <a:rPr lang="en-AU" sz="1015" kern="0" dirty="0">
                <a:latin typeface="+mn-lt"/>
              </a:rPr>
              <a:t>[2] S. </a:t>
            </a:r>
            <a:r>
              <a:rPr lang="en-AU" sz="1015" kern="0" dirty="0" err="1">
                <a:latin typeface="+mn-lt"/>
              </a:rPr>
              <a:t>Kulkarni</a:t>
            </a:r>
            <a:r>
              <a:rPr lang="en-AU" sz="1015" kern="0" dirty="0">
                <a:latin typeface="+mn-lt"/>
              </a:rPr>
              <a:t>, A. Singh, G. </a:t>
            </a:r>
            <a:r>
              <a:rPr lang="en-AU" sz="1015" kern="0" dirty="0" err="1">
                <a:latin typeface="+mn-lt"/>
              </a:rPr>
              <a:t>Ramakrishnan</a:t>
            </a:r>
            <a:r>
              <a:rPr lang="en-AU" sz="1015" kern="0" dirty="0">
                <a:latin typeface="+mn-lt"/>
              </a:rPr>
              <a:t>, and S. </a:t>
            </a:r>
            <a:r>
              <a:rPr lang="en-AU" sz="1015" kern="0" dirty="0" err="1">
                <a:latin typeface="+mn-lt"/>
              </a:rPr>
              <a:t>Chakrabarti</a:t>
            </a:r>
            <a:r>
              <a:rPr lang="en-AU" sz="1015" kern="0" dirty="0">
                <a:latin typeface="+mn-lt"/>
              </a:rPr>
              <a:t>. Collective annotation of </a:t>
            </a:r>
            <a:r>
              <a:rPr lang="en-AU" sz="1015" kern="0" dirty="0" err="1">
                <a:latin typeface="+mn-lt"/>
              </a:rPr>
              <a:t>wikipedia</a:t>
            </a:r>
            <a:r>
              <a:rPr lang="en-AU" sz="1015" kern="0" dirty="0">
                <a:latin typeface="+mn-lt"/>
              </a:rPr>
              <a:t> entities in web text. In KDD 2009</a:t>
            </a:r>
            <a:r>
              <a:rPr lang="en-AU" sz="1015" kern="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en-AU" sz="1015" kern="0" dirty="0" smtClean="0"/>
              <a:t>[3] </a:t>
            </a:r>
            <a:r>
              <a:rPr lang="en-AU" sz="1015" kern="0" dirty="0"/>
              <a:t>Y. Song, H. Wang, Z. Wang, H. Li, and W. Chen. Short text conceptualization using a probabilistic knowledgebase. In IJCAI 2011.</a:t>
            </a:r>
          </a:p>
          <a:p>
            <a:pPr>
              <a:defRPr/>
            </a:pPr>
            <a:r>
              <a:rPr lang="en-AU" sz="1015" kern="0" dirty="0" smtClean="0"/>
              <a:t>[4] </a:t>
            </a:r>
            <a:r>
              <a:rPr lang="en-AU" sz="1015" kern="0" dirty="0"/>
              <a:t>D. Kim, H. Wang, and A. Oh: Context-dependent conceptualization. In IJCAI 2013</a:t>
            </a:r>
            <a:r>
              <a:rPr lang="en-AU" sz="1015" kern="0" dirty="0" smtClean="0"/>
              <a:t>.</a:t>
            </a:r>
            <a:endParaRPr lang="en-AU" sz="1015" kern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19600" y="2396090"/>
            <a:ext cx="2975097" cy="533603"/>
            <a:chOff x="4343400" y="2971597"/>
            <a:chExt cx="2975097" cy="533603"/>
          </a:xfrm>
        </p:grpSpPr>
        <p:sp>
          <p:nvSpPr>
            <p:cNvPr id="5" name="TextBox 4"/>
            <p:cNvSpPr txBox="1"/>
            <p:nvPr/>
          </p:nvSpPr>
          <p:spPr>
            <a:xfrm>
              <a:off x="5486400" y="3038067"/>
              <a:ext cx="18320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C00000"/>
                  </a:solidFill>
                </a:rPr>
                <a:t>短文本中不适合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4821711" y="2971597"/>
              <a:ext cx="465282" cy="199407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4343400" y="3237473"/>
              <a:ext cx="943593" cy="267727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任意词</a:t>
            </a:r>
            <a:r>
              <a:rPr lang="zh-CN" altLang="en-US" dirty="0"/>
              <a:t>组间的语义相关</a:t>
            </a:r>
            <a:r>
              <a:rPr lang="zh-CN" altLang="en-US" dirty="0" smtClean="0"/>
              <a:t>性</a:t>
            </a:r>
            <a:endParaRPr lang="en-US" altLang="zh-CN" dirty="0" smtClean="0"/>
          </a:p>
          <a:p>
            <a:endParaRPr lang="en-US" altLang="zh-CN" i="1" dirty="0"/>
          </a:p>
          <a:p>
            <a:endParaRPr lang="en-US" altLang="zh-CN" i="1" dirty="0" smtClean="0"/>
          </a:p>
          <a:p>
            <a:endParaRPr lang="en-US" altLang="zh-CN" i="1" dirty="0"/>
          </a:p>
          <a:p>
            <a:endParaRPr lang="en-US" altLang="zh-CN" i="1" dirty="0" smtClean="0"/>
          </a:p>
          <a:p>
            <a:endParaRPr lang="en-US" altLang="zh-CN" i="1" dirty="0"/>
          </a:p>
          <a:p>
            <a:endParaRPr lang="en-US" altLang="zh-CN" i="1" dirty="0" smtClean="0"/>
          </a:p>
          <a:p>
            <a:endParaRPr lang="en-US" altLang="zh-CN" i="1" dirty="0"/>
          </a:p>
          <a:p>
            <a:endParaRPr lang="en-US" altLang="zh-CN" i="1" dirty="0" smtClean="0"/>
          </a:p>
          <a:p>
            <a:r>
              <a:rPr lang="zh-CN" altLang="en-US" dirty="0" smtClean="0"/>
              <a:t>难点：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准确计算词组间语义相关度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效率问题：词组间语义相关关系的庞大规模</a:t>
            </a:r>
            <a:endParaRPr lang="en-US" altLang="zh-CN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基于上下文语义相关度的评分方式*</a:t>
            </a:r>
            <a:endParaRPr lang="en-AU" dirty="0"/>
          </a:p>
        </p:txBody>
      </p:sp>
      <p:sp>
        <p:nvSpPr>
          <p:cNvPr id="11" name="文本框 6"/>
          <p:cNvSpPr txBox="1"/>
          <p:nvPr/>
        </p:nvSpPr>
        <p:spPr>
          <a:xfrm>
            <a:off x="1075540" y="1666098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atch movie</a:t>
            </a:r>
            <a:endParaRPr lang="en-US" u="sng" dirty="0"/>
          </a:p>
        </p:txBody>
      </p:sp>
      <p:sp>
        <p:nvSpPr>
          <p:cNvPr id="14" name="文本框 6"/>
          <p:cNvSpPr txBox="1"/>
          <p:nvPr/>
        </p:nvSpPr>
        <p:spPr>
          <a:xfrm>
            <a:off x="3675432" y="1672243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read</a:t>
            </a:r>
            <a:r>
              <a:rPr lang="en-US" dirty="0" smtClean="0"/>
              <a:t> book</a:t>
            </a:r>
            <a:endParaRPr lang="en-US" u="sng" dirty="0"/>
          </a:p>
        </p:txBody>
      </p:sp>
      <p:sp>
        <p:nvSpPr>
          <p:cNvPr id="19" name="文本框 6"/>
          <p:cNvSpPr txBox="1"/>
          <p:nvPr/>
        </p:nvSpPr>
        <p:spPr>
          <a:xfrm>
            <a:off x="6400015" y="1666098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 character</a:t>
            </a:r>
            <a:endParaRPr lang="en-US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2052243"/>
            <a:ext cx="2013855" cy="2653136"/>
            <a:chOff x="762000" y="2052243"/>
            <a:chExt cx="2013855" cy="2653136"/>
          </a:xfrm>
        </p:grpSpPr>
        <p:pic>
          <p:nvPicPr>
            <p:cNvPr id="5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3116" y="3013560"/>
              <a:ext cx="1301399" cy="1691819"/>
            </a:xfrm>
            <a:prstGeom prst="rect">
              <a:avLst/>
            </a:prstGeom>
          </p:spPr>
        </p:pic>
        <p:sp>
          <p:nvSpPr>
            <p:cNvPr id="8" name="文本框 6"/>
            <p:cNvSpPr txBox="1"/>
            <p:nvPr/>
          </p:nvSpPr>
          <p:spPr>
            <a:xfrm>
              <a:off x="762000" y="2358879"/>
              <a:ext cx="2013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watch </a:t>
              </a:r>
              <a:r>
                <a:rPr lang="en-US" u="sng" dirty="0" smtClean="0"/>
                <a:t>harry potter</a:t>
              </a:r>
              <a:endParaRPr lang="en-US" u="sng" dirty="0"/>
            </a:p>
          </p:txBody>
        </p:sp>
        <p:sp>
          <p:nvSpPr>
            <p:cNvPr id="2" name="Down Arrow 1"/>
            <p:cNvSpPr/>
            <p:nvPr/>
          </p:nvSpPr>
          <p:spPr>
            <a:xfrm>
              <a:off x="1674255" y="2052243"/>
              <a:ext cx="304800" cy="3164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006025" y="2758440"/>
              <a:ext cx="11130" cy="2287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385428" y="2052243"/>
            <a:ext cx="2082239" cy="2691236"/>
            <a:chOff x="3385428" y="2052243"/>
            <a:chExt cx="2082239" cy="2691236"/>
          </a:xfrm>
        </p:grpSpPr>
        <p:pic>
          <p:nvPicPr>
            <p:cNvPr id="6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5428" y="3051660"/>
              <a:ext cx="2082239" cy="1691819"/>
            </a:xfrm>
            <a:prstGeom prst="rect">
              <a:avLst/>
            </a:prstGeom>
          </p:spPr>
        </p:pic>
        <p:sp>
          <p:nvSpPr>
            <p:cNvPr id="13" name="文本框 6"/>
            <p:cNvSpPr txBox="1"/>
            <p:nvPr/>
          </p:nvSpPr>
          <p:spPr>
            <a:xfrm>
              <a:off x="3505200" y="2358879"/>
              <a:ext cx="1880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read</a:t>
              </a:r>
              <a:r>
                <a:rPr lang="en-US" dirty="0" smtClean="0"/>
                <a:t> </a:t>
              </a:r>
              <a:r>
                <a:rPr lang="en-US" u="sng" dirty="0" smtClean="0"/>
                <a:t>harry potter</a:t>
              </a:r>
              <a:endParaRPr lang="en-US" u="sng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84105" y="2052243"/>
              <a:ext cx="304800" cy="3164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606615" y="2758440"/>
              <a:ext cx="652" cy="2287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297960" y="2052243"/>
            <a:ext cx="1726170" cy="2626166"/>
            <a:chOff x="6297960" y="2052243"/>
            <a:chExt cx="1726170" cy="2626166"/>
          </a:xfrm>
        </p:grpSpPr>
        <p:pic>
          <p:nvPicPr>
            <p:cNvPr id="7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5216" y="3051660"/>
              <a:ext cx="1140984" cy="1626749"/>
            </a:xfrm>
            <a:prstGeom prst="rect">
              <a:avLst/>
            </a:prstGeom>
          </p:spPr>
        </p:pic>
        <p:sp>
          <p:nvSpPr>
            <p:cNvPr id="18" name="文本框 6"/>
            <p:cNvSpPr txBox="1"/>
            <p:nvPr/>
          </p:nvSpPr>
          <p:spPr>
            <a:xfrm>
              <a:off x="6297960" y="2358879"/>
              <a:ext cx="1726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age</a:t>
              </a:r>
              <a:r>
                <a:rPr lang="en-US" dirty="0" smtClean="0"/>
                <a:t> </a:t>
              </a:r>
              <a:r>
                <a:rPr lang="en-US" u="sng" dirty="0" smtClean="0"/>
                <a:t>harry potter</a:t>
              </a:r>
              <a:endParaRPr lang="en-US" u="sng" dirty="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6922530" y="2052243"/>
              <a:ext cx="304800" cy="3164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26753" y="2730573"/>
              <a:ext cx="104864" cy="2460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451821" y="6096000"/>
            <a:ext cx="8175678" cy="2871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ea"/>
                <a:ea typeface="+mn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15" kern="0" dirty="0">
                <a:solidFill>
                  <a:schemeClr val="tx1"/>
                </a:solidFill>
                <a:latin typeface="Gill Sans MT"/>
                <a:cs typeface="+mn-cs"/>
              </a:rPr>
              <a:t>* W. Hua, Z. Wang, H. Wang, K. Zheng, X. Zhou. Short Text Understanding Through Lexical-Semantic Analysis. In ICDE 2015 (</a:t>
            </a:r>
            <a:r>
              <a:rPr lang="en-AU" sz="1015" b="1" i="1" kern="0" dirty="0">
                <a:solidFill>
                  <a:schemeClr val="tx1"/>
                </a:solidFill>
                <a:latin typeface="Gill Sans MT"/>
                <a:cs typeface="+mn-cs"/>
              </a:rPr>
              <a:t>Best Paper Award</a:t>
            </a:r>
            <a:r>
              <a:rPr lang="en-AU" sz="1015" kern="0" dirty="0">
                <a:solidFill>
                  <a:schemeClr val="tx1"/>
                </a:solidFill>
                <a:latin typeface="Gill Sans MT"/>
                <a:cs typeface="+mn-cs"/>
              </a:rPr>
              <a:t>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离线获取语义相关性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什么是词组间的语义相关？</a:t>
            </a:r>
            <a:endParaRPr lang="en-US" altLang="zh-CN" dirty="0" smtClean="0"/>
          </a:p>
          <a:p>
            <a:pPr lvl="1"/>
            <a:r>
              <a:rPr lang="en-AU" dirty="0" err="1" smtClean="0"/>
              <a:t>IsProductOf</a:t>
            </a:r>
            <a:r>
              <a:rPr lang="zh-CN" altLang="en-US" dirty="0" smtClean="0"/>
              <a:t>：“</a:t>
            </a:r>
            <a:r>
              <a:rPr lang="en-US" altLang="zh-CN" dirty="0" err="1" smtClean="0"/>
              <a:t>ipad</a:t>
            </a:r>
            <a:r>
              <a:rPr lang="zh-CN" altLang="en-US" dirty="0" smtClean="0"/>
              <a:t>”和“</a:t>
            </a:r>
            <a:r>
              <a:rPr lang="en-US" altLang="zh-CN" dirty="0" smtClean="0"/>
              <a:t>apple</a:t>
            </a:r>
            <a:r>
              <a:rPr lang="zh-CN" altLang="en-US" dirty="0" smtClean="0"/>
              <a:t>”</a:t>
            </a:r>
            <a:endParaRPr lang="en-AU" dirty="0" smtClean="0"/>
          </a:p>
          <a:p>
            <a:pPr lvl="1"/>
            <a:r>
              <a:rPr lang="en-AU" dirty="0" err="1" smtClean="0"/>
              <a:t>IsCompetitorOf</a:t>
            </a:r>
            <a:r>
              <a:rPr lang="zh-CN" altLang="en-US" dirty="0" smtClean="0"/>
              <a:t>：“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”和“</a:t>
            </a:r>
            <a:r>
              <a:rPr lang="en-US" altLang="zh-CN" dirty="0" err="1" smtClean="0"/>
              <a:t>bing</a:t>
            </a:r>
            <a:r>
              <a:rPr lang="zh-CN" altLang="en-US" dirty="0" smtClean="0"/>
              <a:t>”</a:t>
            </a:r>
            <a:endParaRPr lang="en-AU" dirty="0" smtClean="0"/>
          </a:p>
          <a:p>
            <a:pPr lvl="1"/>
            <a:r>
              <a:rPr lang="en-AU" dirty="0" err="1" smtClean="0"/>
              <a:t>IsAttributeOf</a:t>
            </a:r>
            <a:r>
              <a:rPr lang="zh-CN" altLang="en-US" dirty="0" smtClean="0"/>
              <a:t>：“</a:t>
            </a:r>
            <a:r>
              <a:rPr lang="en-US" altLang="zh-CN" dirty="0" smtClean="0"/>
              <a:t>population</a:t>
            </a:r>
            <a:r>
              <a:rPr lang="zh-CN" altLang="en-US" dirty="0" smtClean="0"/>
              <a:t>”和</a:t>
            </a:r>
            <a:r>
              <a:rPr lang="zh-CN" altLang="en-US" dirty="0" smtClean="0"/>
              <a:t>“</a:t>
            </a:r>
            <a:r>
              <a:rPr lang="en-US" altLang="zh-CN" dirty="0" smtClean="0"/>
              <a:t>c</a:t>
            </a:r>
            <a:r>
              <a:rPr lang="en-US" altLang="zh-CN" dirty="0" smtClean="0"/>
              <a:t>hina</a:t>
            </a:r>
            <a:r>
              <a:rPr lang="zh-CN" altLang="en-US" dirty="0" smtClean="0"/>
              <a:t>”</a:t>
            </a:r>
            <a:endParaRPr lang="en-AU" dirty="0" smtClean="0"/>
          </a:p>
          <a:p>
            <a:pPr lvl="1"/>
            <a:r>
              <a:rPr lang="en-AU" dirty="0" err="1" smtClean="0"/>
              <a:t>IsAdjectiveOf</a:t>
            </a:r>
            <a:r>
              <a:rPr lang="zh-CN" altLang="en-US" dirty="0" smtClean="0"/>
              <a:t>：“</a:t>
            </a:r>
            <a:r>
              <a:rPr lang="en-US" altLang="zh-CN" dirty="0" smtClean="0"/>
              <a:t>pink</a:t>
            </a:r>
            <a:r>
              <a:rPr lang="zh-CN" altLang="en-US" dirty="0" smtClean="0"/>
              <a:t>”和“</a:t>
            </a:r>
            <a:r>
              <a:rPr lang="en-US" altLang="zh-CN" dirty="0" smtClean="0"/>
              <a:t>shoe</a:t>
            </a:r>
            <a:r>
              <a:rPr lang="zh-CN" altLang="en-US" dirty="0" smtClean="0"/>
              <a:t>”</a:t>
            </a:r>
            <a:endParaRPr lang="en-AU" dirty="0" smtClean="0"/>
          </a:p>
          <a:p>
            <a:pPr lvl="1"/>
            <a:r>
              <a:rPr lang="en-US" altLang="zh-CN" dirty="0" err="1" smtClean="0"/>
              <a:t>IsVerbOf</a:t>
            </a:r>
            <a:r>
              <a:rPr lang="zh-CN" altLang="en-US" dirty="0" smtClean="0"/>
              <a:t>：“</a:t>
            </a:r>
            <a:r>
              <a:rPr lang="en-US" altLang="zh-CN" dirty="0" smtClean="0"/>
              <a:t>watch</a:t>
            </a:r>
            <a:r>
              <a:rPr lang="zh-CN" altLang="en-US" dirty="0" smtClean="0"/>
              <a:t>”和“</a:t>
            </a:r>
            <a:r>
              <a:rPr lang="en-US" altLang="zh-CN" dirty="0" smtClean="0"/>
              <a:t>harry potter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…</a:t>
            </a:r>
          </a:p>
          <a:p>
            <a:endParaRPr lang="en-US" dirty="0"/>
          </a:p>
          <a:p>
            <a:r>
              <a:rPr lang="zh-CN" altLang="en-US" dirty="0" smtClean="0"/>
              <a:t>无法一一枚举词组间的关系 </a:t>
            </a:r>
            <a:r>
              <a:rPr lang="en-US" altLang="zh-CN" dirty="0" smtClean="0"/>
              <a:t>→ </a:t>
            </a:r>
            <a:r>
              <a:rPr lang="zh-CN" altLang="en-US" dirty="0" smtClean="0"/>
              <a:t>统一表示为共现关系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词组在同一文本中共同出现，则语义相关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内容提要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研究背景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研究动机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研究问题描述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研究所面临的挑战</a:t>
            </a:r>
            <a:endParaRPr lang="en-US" altLang="zh-CN" dirty="0" smtClean="0"/>
          </a:p>
          <a:p>
            <a:r>
              <a:rPr lang="zh-CN" altLang="en-US" dirty="0" smtClean="0"/>
              <a:t>解决方案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内容特征评分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社会特征评分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时态特征评分</a:t>
            </a:r>
            <a:endParaRPr lang="en-US" altLang="zh-CN" dirty="0" smtClean="0"/>
          </a:p>
          <a:p>
            <a:r>
              <a:rPr lang="zh-CN" altLang="en-US" dirty="0" smtClean="0"/>
              <a:t>总结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构建共现网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4064" y="1602946"/>
            <a:ext cx="3705019" cy="2013190"/>
            <a:chOff x="604064" y="1602946"/>
            <a:chExt cx="3705019" cy="2013190"/>
          </a:xfrm>
        </p:grpSpPr>
        <p:sp>
          <p:nvSpPr>
            <p:cNvPr id="4" name="文本框 3"/>
            <p:cNvSpPr txBox="1"/>
            <p:nvPr/>
          </p:nvSpPr>
          <p:spPr>
            <a:xfrm>
              <a:off x="1703424" y="2538504"/>
              <a:ext cx="74904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watch</a:t>
              </a:r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9445" y="2014871"/>
              <a:ext cx="58445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buy</a:t>
              </a:r>
              <a:endParaRPr lang="zh-CN" altLang="en-US" dirty="0"/>
            </a:p>
          </p:txBody>
        </p:sp>
        <p:sp>
          <p:nvSpPr>
            <p:cNvPr id="11" name="文本框 35"/>
            <p:cNvSpPr txBox="1"/>
            <p:nvPr/>
          </p:nvSpPr>
          <p:spPr>
            <a:xfrm>
              <a:off x="604064" y="2627022"/>
              <a:ext cx="96754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product</a:t>
              </a:r>
              <a:endParaRPr lang="zh-CN" altLang="en-US" dirty="0"/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2228332" y="3246804"/>
              <a:ext cx="71189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price</a:t>
              </a:r>
              <a:endParaRPr lang="zh-CN" altLang="en-US" dirty="0"/>
            </a:p>
          </p:txBody>
        </p:sp>
        <p:sp>
          <p:nvSpPr>
            <p:cNvPr id="13" name="文本框 35"/>
            <p:cNvSpPr txBox="1"/>
            <p:nvPr/>
          </p:nvSpPr>
          <p:spPr>
            <a:xfrm>
              <a:off x="1275875" y="3246804"/>
              <a:ext cx="62369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ipad</a:t>
              </a:r>
              <a:endParaRPr lang="zh-CN" altLang="en-US" dirty="0"/>
            </a:p>
          </p:txBody>
        </p:sp>
        <p:sp>
          <p:nvSpPr>
            <p:cNvPr id="14" name="文本框 35"/>
            <p:cNvSpPr txBox="1"/>
            <p:nvPr/>
          </p:nvSpPr>
          <p:spPr>
            <a:xfrm>
              <a:off x="1515210" y="1602946"/>
              <a:ext cx="85267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omega</a:t>
              </a:r>
              <a:endParaRPr lang="zh-CN" altLang="en-US" dirty="0"/>
            </a:p>
          </p:txBody>
        </p:sp>
        <p:sp>
          <p:nvSpPr>
            <p:cNvPr id="16" name="文本框 35"/>
            <p:cNvSpPr txBox="1"/>
            <p:nvPr/>
          </p:nvSpPr>
          <p:spPr>
            <a:xfrm>
              <a:off x="2620683" y="1941154"/>
              <a:ext cx="77400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brand</a:t>
              </a:r>
              <a:endParaRPr lang="zh-CN" altLang="en-US" dirty="0"/>
            </a:p>
          </p:txBody>
        </p:sp>
        <p:sp>
          <p:nvSpPr>
            <p:cNvPr id="87" name="文本框 35"/>
            <p:cNvSpPr txBox="1"/>
            <p:nvPr/>
          </p:nvSpPr>
          <p:spPr>
            <a:xfrm>
              <a:off x="2921046" y="2692806"/>
              <a:ext cx="138803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harry potter</a:t>
              </a:r>
              <a:endParaRPr lang="zh-CN" altLang="en-US" dirty="0"/>
            </a:p>
          </p:txBody>
        </p:sp>
        <p:cxnSp>
          <p:nvCxnSpPr>
            <p:cNvPr id="89" name="Straight Connector 88"/>
            <p:cNvCxnSpPr>
              <a:stCxn id="14" idx="2"/>
              <a:endCxn id="16" idx="1"/>
            </p:cNvCxnSpPr>
            <p:nvPr/>
          </p:nvCxnSpPr>
          <p:spPr>
            <a:xfrm>
              <a:off x="1941550" y="1972278"/>
              <a:ext cx="679133" cy="153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5" idx="3"/>
              <a:endCxn id="4" idx="0"/>
            </p:cNvCxnSpPr>
            <p:nvPr/>
          </p:nvCxnSpPr>
          <p:spPr>
            <a:xfrm>
              <a:off x="1233899" y="2199537"/>
              <a:ext cx="844048" cy="3389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3"/>
              <a:endCxn id="14" idx="2"/>
            </p:cNvCxnSpPr>
            <p:nvPr/>
          </p:nvCxnSpPr>
          <p:spPr>
            <a:xfrm flipV="1">
              <a:off x="1233899" y="1972278"/>
              <a:ext cx="707651" cy="227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5" idx="3"/>
              <a:endCxn id="11" idx="0"/>
            </p:cNvCxnSpPr>
            <p:nvPr/>
          </p:nvCxnSpPr>
          <p:spPr>
            <a:xfrm flipH="1">
              <a:off x="1087839" y="2199537"/>
              <a:ext cx="146060" cy="4274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5" idx="3"/>
              <a:endCxn id="13" idx="0"/>
            </p:cNvCxnSpPr>
            <p:nvPr/>
          </p:nvCxnSpPr>
          <p:spPr>
            <a:xfrm>
              <a:off x="1233899" y="2199537"/>
              <a:ext cx="353825" cy="10472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" idx="2"/>
              <a:endCxn id="13" idx="0"/>
            </p:cNvCxnSpPr>
            <p:nvPr/>
          </p:nvCxnSpPr>
          <p:spPr>
            <a:xfrm>
              <a:off x="1087839" y="2996354"/>
              <a:ext cx="499885" cy="250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" idx="0"/>
              <a:endCxn id="14" idx="2"/>
            </p:cNvCxnSpPr>
            <p:nvPr/>
          </p:nvCxnSpPr>
          <p:spPr>
            <a:xfrm flipV="1">
              <a:off x="1087839" y="1972278"/>
              <a:ext cx="853711" cy="654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" idx="0"/>
              <a:endCxn id="16" idx="1"/>
            </p:cNvCxnSpPr>
            <p:nvPr/>
          </p:nvCxnSpPr>
          <p:spPr>
            <a:xfrm flipV="1">
              <a:off x="1087839" y="2125820"/>
              <a:ext cx="1532844" cy="50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" idx="3"/>
              <a:endCxn id="4" idx="1"/>
            </p:cNvCxnSpPr>
            <p:nvPr/>
          </p:nvCxnSpPr>
          <p:spPr>
            <a:xfrm flipV="1">
              <a:off x="1571613" y="2723170"/>
              <a:ext cx="131811" cy="88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6" idx="1"/>
              <a:endCxn id="4" idx="0"/>
            </p:cNvCxnSpPr>
            <p:nvPr/>
          </p:nvCxnSpPr>
          <p:spPr>
            <a:xfrm flipH="1">
              <a:off x="2077947" y="2125820"/>
              <a:ext cx="542736" cy="4126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1" idx="3"/>
              <a:endCxn id="12" idx="0"/>
            </p:cNvCxnSpPr>
            <p:nvPr/>
          </p:nvCxnSpPr>
          <p:spPr>
            <a:xfrm>
              <a:off x="1571613" y="2811688"/>
              <a:ext cx="1012668" cy="435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2" idx="0"/>
              <a:endCxn id="4" idx="2"/>
            </p:cNvCxnSpPr>
            <p:nvPr/>
          </p:nvCxnSpPr>
          <p:spPr>
            <a:xfrm flipH="1" flipV="1">
              <a:off x="2077947" y="2907836"/>
              <a:ext cx="506334" cy="338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2" idx="0"/>
              <a:endCxn id="14" idx="2"/>
            </p:cNvCxnSpPr>
            <p:nvPr/>
          </p:nvCxnSpPr>
          <p:spPr>
            <a:xfrm flipH="1" flipV="1">
              <a:off x="1941550" y="1972278"/>
              <a:ext cx="642731" cy="1274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2" idx="1"/>
              <a:endCxn id="13" idx="3"/>
            </p:cNvCxnSpPr>
            <p:nvPr/>
          </p:nvCxnSpPr>
          <p:spPr>
            <a:xfrm flipH="1">
              <a:off x="1899572" y="3431470"/>
              <a:ext cx="328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2" idx="0"/>
              <a:endCxn id="16" idx="2"/>
            </p:cNvCxnSpPr>
            <p:nvPr/>
          </p:nvCxnSpPr>
          <p:spPr>
            <a:xfrm flipV="1">
              <a:off x="2584281" y="2310486"/>
              <a:ext cx="423403" cy="936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4" idx="3"/>
              <a:endCxn id="87" idx="1"/>
            </p:cNvCxnSpPr>
            <p:nvPr/>
          </p:nvCxnSpPr>
          <p:spPr>
            <a:xfrm>
              <a:off x="2452470" y="2723170"/>
              <a:ext cx="468576" cy="1543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4" idx="2"/>
              <a:endCxn id="4" idx="0"/>
            </p:cNvCxnSpPr>
            <p:nvPr/>
          </p:nvCxnSpPr>
          <p:spPr>
            <a:xfrm>
              <a:off x="1941550" y="1972278"/>
              <a:ext cx="136397" cy="566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114800" y="3469199"/>
            <a:ext cx="4641703" cy="2740004"/>
            <a:chOff x="4114800" y="3469199"/>
            <a:chExt cx="4641703" cy="2740004"/>
          </a:xfrm>
        </p:grpSpPr>
        <p:sp>
          <p:nvSpPr>
            <p:cNvPr id="167" name="文本框 3"/>
            <p:cNvSpPr txBox="1"/>
            <p:nvPr/>
          </p:nvSpPr>
          <p:spPr>
            <a:xfrm>
              <a:off x="6722777" y="4817632"/>
              <a:ext cx="923544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watch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[v]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8" name="文本框 4"/>
            <p:cNvSpPr txBox="1"/>
            <p:nvPr/>
          </p:nvSpPr>
          <p:spPr>
            <a:xfrm>
              <a:off x="4602446" y="3906488"/>
              <a:ext cx="727015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buy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[v]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9" name="文本框 35"/>
            <p:cNvSpPr txBox="1"/>
            <p:nvPr/>
          </p:nvSpPr>
          <p:spPr>
            <a:xfrm>
              <a:off x="4114800" y="4817632"/>
              <a:ext cx="105613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product</a:t>
              </a:r>
              <a:r>
                <a:rPr lang="en-US" altLang="zh-CN" baseline="-25000" dirty="0" smtClean="0">
                  <a:solidFill>
                    <a:srgbClr val="0070C0"/>
                  </a:solidFill>
                </a:rPr>
                <a:t>[c]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70" name="文本框 6"/>
            <p:cNvSpPr txBox="1"/>
            <p:nvPr/>
          </p:nvSpPr>
          <p:spPr>
            <a:xfrm>
              <a:off x="5988814" y="5839871"/>
              <a:ext cx="93954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B050"/>
                  </a:solidFill>
                </a:rPr>
                <a:t>price</a:t>
              </a:r>
              <a:r>
                <a:rPr lang="en-US" altLang="zh-CN" baseline="-25000" dirty="0" smtClean="0">
                  <a:solidFill>
                    <a:srgbClr val="00B050"/>
                  </a:solidFill>
                </a:rPr>
                <a:t>[att</a:t>
              </a:r>
              <a:r>
                <a:rPr lang="en-US" altLang="zh-CN" baseline="-25000" dirty="0">
                  <a:solidFill>
                    <a:srgbClr val="00B050"/>
                  </a:solidFill>
                </a:rPr>
                <a:t>]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71" name="文本框 35"/>
            <p:cNvSpPr txBox="1"/>
            <p:nvPr/>
          </p:nvSpPr>
          <p:spPr>
            <a:xfrm>
              <a:off x="4732629" y="5562872"/>
              <a:ext cx="859851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 smtClean="0">
                  <a:solidFill>
                    <a:srgbClr val="FFC000"/>
                  </a:solidFill>
                </a:rPr>
                <a:t>ipad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72" name="文本框 35"/>
            <p:cNvSpPr txBox="1"/>
            <p:nvPr/>
          </p:nvSpPr>
          <p:spPr>
            <a:xfrm>
              <a:off x="5655977" y="3469199"/>
              <a:ext cx="106680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FFC000"/>
                  </a:solidFill>
                </a:rPr>
                <a:t>omega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73" name="文本框 35"/>
            <p:cNvSpPr txBox="1"/>
            <p:nvPr/>
          </p:nvSpPr>
          <p:spPr>
            <a:xfrm>
              <a:off x="5396710" y="4817632"/>
              <a:ext cx="1031589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FFC000"/>
                  </a:solidFill>
                </a:rPr>
                <a:t>watch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74" name="文本框 35"/>
            <p:cNvSpPr txBox="1"/>
            <p:nvPr/>
          </p:nvSpPr>
          <p:spPr>
            <a:xfrm>
              <a:off x="7334762" y="3887860"/>
              <a:ext cx="90982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brand</a:t>
              </a:r>
              <a:r>
                <a:rPr lang="en-US" altLang="zh-CN" baseline="-25000" dirty="0" smtClean="0">
                  <a:solidFill>
                    <a:srgbClr val="0070C0"/>
                  </a:solidFill>
                </a:rPr>
                <a:t>[c]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75" name="文本框 35"/>
            <p:cNvSpPr txBox="1"/>
            <p:nvPr/>
          </p:nvSpPr>
          <p:spPr>
            <a:xfrm>
              <a:off x="5973385" y="4183487"/>
              <a:ext cx="90613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watch</a:t>
              </a:r>
              <a:r>
                <a:rPr lang="en-US" altLang="zh-CN" baseline="-25000" dirty="0" smtClean="0">
                  <a:solidFill>
                    <a:srgbClr val="0070C0"/>
                  </a:solidFill>
                </a:rPr>
                <a:t>[c]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76" name="文本框 35"/>
            <p:cNvSpPr txBox="1"/>
            <p:nvPr/>
          </p:nvSpPr>
          <p:spPr>
            <a:xfrm>
              <a:off x="7086600" y="5470539"/>
              <a:ext cx="1669903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FFC000"/>
                  </a:solidFill>
                </a:rPr>
                <a:t>harry potter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178" name="Straight Connector 177"/>
            <p:cNvCxnSpPr>
              <a:stCxn id="172" idx="2"/>
              <a:endCxn id="175" idx="0"/>
            </p:cNvCxnSpPr>
            <p:nvPr/>
          </p:nvCxnSpPr>
          <p:spPr>
            <a:xfrm>
              <a:off x="6189377" y="3838531"/>
              <a:ext cx="237073" cy="3449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68" idx="3"/>
              <a:endCxn id="172" idx="2"/>
            </p:cNvCxnSpPr>
            <p:nvPr/>
          </p:nvCxnSpPr>
          <p:spPr>
            <a:xfrm flipV="1">
              <a:off x="5329461" y="3838531"/>
              <a:ext cx="859916" cy="252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72" idx="2"/>
              <a:endCxn id="174" idx="1"/>
            </p:cNvCxnSpPr>
            <p:nvPr/>
          </p:nvCxnSpPr>
          <p:spPr>
            <a:xfrm>
              <a:off x="6189377" y="3838531"/>
              <a:ext cx="1145385" cy="233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72" idx="2"/>
              <a:endCxn id="169" idx="0"/>
            </p:cNvCxnSpPr>
            <p:nvPr/>
          </p:nvCxnSpPr>
          <p:spPr>
            <a:xfrm flipH="1">
              <a:off x="4642866" y="3838531"/>
              <a:ext cx="1546511" cy="979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72" idx="2"/>
              <a:endCxn id="170" idx="0"/>
            </p:cNvCxnSpPr>
            <p:nvPr/>
          </p:nvCxnSpPr>
          <p:spPr>
            <a:xfrm>
              <a:off x="6189377" y="3838531"/>
              <a:ext cx="269210" cy="2001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68" idx="3"/>
              <a:endCxn id="175" idx="1"/>
            </p:cNvCxnSpPr>
            <p:nvPr/>
          </p:nvCxnSpPr>
          <p:spPr>
            <a:xfrm>
              <a:off x="5329461" y="4091154"/>
              <a:ext cx="643924" cy="276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68" idx="3"/>
              <a:endCxn id="169" idx="0"/>
            </p:cNvCxnSpPr>
            <p:nvPr/>
          </p:nvCxnSpPr>
          <p:spPr>
            <a:xfrm flipH="1">
              <a:off x="4642866" y="4091154"/>
              <a:ext cx="686595" cy="726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68" idx="3"/>
              <a:endCxn id="173" idx="0"/>
            </p:cNvCxnSpPr>
            <p:nvPr/>
          </p:nvCxnSpPr>
          <p:spPr>
            <a:xfrm>
              <a:off x="5329461" y="4091154"/>
              <a:ext cx="583044" cy="726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69" idx="0"/>
              <a:endCxn id="174" idx="1"/>
            </p:cNvCxnSpPr>
            <p:nvPr/>
          </p:nvCxnSpPr>
          <p:spPr>
            <a:xfrm flipV="1">
              <a:off x="4642866" y="4072526"/>
              <a:ext cx="2691896" cy="745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169" idx="3"/>
              <a:endCxn id="170" idx="0"/>
            </p:cNvCxnSpPr>
            <p:nvPr/>
          </p:nvCxnSpPr>
          <p:spPr>
            <a:xfrm>
              <a:off x="5170932" y="5002298"/>
              <a:ext cx="1287655" cy="837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69" idx="3"/>
              <a:endCxn id="173" idx="1"/>
            </p:cNvCxnSpPr>
            <p:nvPr/>
          </p:nvCxnSpPr>
          <p:spPr>
            <a:xfrm>
              <a:off x="5170932" y="5002298"/>
              <a:ext cx="2257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169" idx="2"/>
              <a:endCxn id="171" idx="0"/>
            </p:cNvCxnSpPr>
            <p:nvPr/>
          </p:nvCxnSpPr>
          <p:spPr>
            <a:xfrm>
              <a:off x="4642866" y="5186964"/>
              <a:ext cx="519689" cy="375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171" idx="3"/>
              <a:endCxn id="170" idx="0"/>
            </p:cNvCxnSpPr>
            <p:nvPr/>
          </p:nvCxnSpPr>
          <p:spPr>
            <a:xfrm>
              <a:off x="5592480" y="5747538"/>
              <a:ext cx="866107" cy="92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73" idx="2"/>
              <a:endCxn id="170" idx="0"/>
            </p:cNvCxnSpPr>
            <p:nvPr/>
          </p:nvCxnSpPr>
          <p:spPr>
            <a:xfrm>
              <a:off x="5912505" y="5186964"/>
              <a:ext cx="546082" cy="6529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170" idx="0"/>
              <a:endCxn id="175" idx="2"/>
            </p:cNvCxnSpPr>
            <p:nvPr/>
          </p:nvCxnSpPr>
          <p:spPr>
            <a:xfrm flipH="1" flipV="1">
              <a:off x="6426450" y="4552819"/>
              <a:ext cx="32137" cy="1287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174" idx="1"/>
              <a:endCxn id="170" idx="0"/>
            </p:cNvCxnSpPr>
            <p:nvPr/>
          </p:nvCxnSpPr>
          <p:spPr>
            <a:xfrm flipH="1">
              <a:off x="6458587" y="4072526"/>
              <a:ext cx="876175" cy="1767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174" idx="1"/>
              <a:endCxn id="175" idx="3"/>
            </p:cNvCxnSpPr>
            <p:nvPr/>
          </p:nvCxnSpPr>
          <p:spPr>
            <a:xfrm flipH="1">
              <a:off x="6879515" y="4072526"/>
              <a:ext cx="455247" cy="2956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174" idx="1"/>
              <a:endCxn id="173" idx="0"/>
            </p:cNvCxnSpPr>
            <p:nvPr/>
          </p:nvCxnSpPr>
          <p:spPr>
            <a:xfrm flipH="1">
              <a:off x="5912505" y="4072526"/>
              <a:ext cx="1422257" cy="745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168" idx="2"/>
              <a:endCxn id="171" idx="0"/>
            </p:cNvCxnSpPr>
            <p:nvPr/>
          </p:nvCxnSpPr>
          <p:spPr>
            <a:xfrm>
              <a:off x="4965954" y="4275820"/>
              <a:ext cx="196601" cy="1287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167" idx="2"/>
              <a:endCxn id="176" idx="0"/>
            </p:cNvCxnSpPr>
            <p:nvPr/>
          </p:nvCxnSpPr>
          <p:spPr>
            <a:xfrm>
              <a:off x="7184549" y="5186964"/>
              <a:ext cx="737003" cy="283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Content Placeholder 2"/>
          <p:cNvSpPr>
            <a:spLocks noGrp="1"/>
          </p:cNvSpPr>
          <p:nvPr>
            <p:ph sz="quarter" idx="1"/>
          </p:nvPr>
        </p:nvSpPr>
        <p:spPr>
          <a:xfrm>
            <a:off x="4602446" y="1371600"/>
            <a:ext cx="4085902" cy="1845463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单个词组以不同类型出现时会和不同的上下文相关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→ </a:t>
            </a:r>
            <a:r>
              <a:rPr lang="zh-CN" altLang="en-US" sz="2000" dirty="0" smtClean="0"/>
              <a:t>共现网应构建在类型词组间</a:t>
            </a:r>
            <a:endParaRPr lang="en-US" altLang="zh-CN" sz="2000" dirty="0" smtClean="0"/>
          </a:p>
          <a:p>
            <a:r>
              <a:rPr lang="zh-CN" altLang="en-US" sz="2000" dirty="0">
                <a:solidFill>
                  <a:srgbClr val="00B0F0"/>
                </a:solidFill>
              </a:rPr>
              <a:t>共现频率越高</a:t>
            </a:r>
            <a:r>
              <a:rPr lang="zh-CN" altLang="en-US" sz="2000" dirty="0" smtClean="0">
                <a:solidFill>
                  <a:srgbClr val="00B0F0"/>
                </a:solidFill>
              </a:rPr>
              <a:t>，相关性越高</a:t>
            </a:r>
            <a:endParaRPr lang="en-US" altLang="zh-CN" sz="2000" dirty="0" smtClean="0">
              <a:solidFill>
                <a:srgbClr val="00B0F0"/>
              </a:solidFill>
            </a:endParaRPr>
          </a:p>
          <a:p>
            <a:r>
              <a:rPr lang="zh-CN" altLang="en-US" sz="2000" dirty="0">
                <a:solidFill>
                  <a:srgbClr val="00B0F0"/>
                </a:solidFill>
              </a:rPr>
              <a:t>距离越近，相</a:t>
            </a:r>
            <a:r>
              <a:rPr lang="zh-CN" altLang="en-US" sz="2000" dirty="0" smtClean="0">
                <a:solidFill>
                  <a:srgbClr val="00B0F0"/>
                </a:solidFill>
              </a:rPr>
              <a:t>关性越高</a:t>
            </a:r>
            <a:endParaRPr lang="en-US" altLang="zh-CN" sz="2000" dirty="0">
              <a:solidFill>
                <a:srgbClr val="00B0F0"/>
              </a:solidFill>
            </a:endParaRPr>
          </a:p>
          <a:p>
            <a:endParaRPr lang="en-US" altLang="zh-CN" sz="2000" dirty="0" smtClean="0"/>
          </a:p>
        </p:txBody>
      </p:sp>
      <p:sp>
        <p:nvSpPr>
          <p:cNvPr id="273" name="下弧形箭头 135"/>
          <p:cNvSpPr/>
          <p:nvPr/>
        </p:nvSpPr>
        <p:spPr>
          <a:xfrm rot="2721396">
            <a:off x="3463537" y="3882026"/>
            <a:ext cx="830199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437007" y="4602701"/>
            <a:ext cx="3253890" cy="14932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rgbClr val="00B050"/>
                </a:solidFill>
              </a:rPr>
              <a:t>常</a:t>
            </a:r>
            <a:r>
              <a:rPr lang="zh-CN" altLang="en-US" sz="2000" dirty="0">
                <a:solidFill>
                  <a:srgbClr val="00B050"/>
                </a:solidFill>
              </a:rPr>
              <a:t>用</a:t>
            </a:r>
            <a:r>
              <a:rPr lang="zh-CN" altLang="en-US" sz="2000" dirty="0" smtClean="0">
                <a:solidFill>
                  <a:srgbClr val="00B050"/>
                </a:solidFill>
              </a:rPr>
              <a:t>词几乎与所有词共现 </a:t>
            </a:r>
            <a:r>
              <a:rPr lang="en-US" altLang="zh-CN" sz="2000" dirty="0" smtClean="0">
                <a:solidFill>
                  <a:srgbClr val="00B050"/>
                </a:solidFill>
              </a:rPr>
              <a:t>→ </a:t>
            </a:r>
            <a:r>
              <a:rPr lang="zh-CN" altLang="en-US" sz="2000" dirty="0" smtClean="0">
                <a:solidFill>
                  <a:srgbClr val="00B050"/>
                </a:solidFill>
              </a:rPr>
              <a:t>对</a:t>
            </a:r>
            <a:r>
              <a:rPr lang="zh-CN" altLang="en-US" sz="2000" dirty="0">
                <a:solidFill>
                  <a:srgbClr val="00B050"/>
                </a:solidFill>
              </a:rPr>
              <a:t>于表示语义相关性毫无意</a:t>
            </a:r>
            <a:r>
              <a:rPr lang="zh-CN" altLang="en-US" sz="2000" dirty="0" smtClean="0">
                <a:solidFill>
                  <a:srgbClr val="00B050"/>
                </a:solidFill>
              </a:rPr>
              <a:t>义</a:t>
            </a:r>
            <a:r>
              <a:rPr lang="zh-CN" altLang="en-US" sz="2000" dirty="0">
                <a:solidFill>
                  <a:srgbClr val="00B050"/>
                </a:solidFill>
              </a:rPr>
              <a:t>，</a:t>
            </a:r>
            <a:r>
              <a:rPr lang="zh-CN" altLang="en-US" sz="2000" dirty="0" smtClean="0">
                <a:solidFill>
                  <a:srgbClr val="00B050"/>
                </a:solidFill>
              </a:rPr>
              <a:t>需</a:t>
            </a:r>
            <a:r>
              <a:rPr lang="zh-CN" altLang="en-US" sz="2000" dirty="0">
                <a:solidFill>
                  <a:srgbClr val="00B050"/>
                </a:solidFill>
              </a:rPr>
              <a:t>要减小其在共现网中的权重</a:t>
            </a:r>
            <a:endParaRPr lang="en-US" altLang="zh-CN" sz="2000" dirty="0" smtClean="0">
              <a:solidFill>
                <a:srgbClr val="00B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构建共现网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自动分析</a:t>
            </a:r>
            <a:r>
              <a:rPr lang="en-US" altLang="zh-CN" dirty="0" smtClean="0"/>
              <a:t>16.8</a:t>
            </a:r>
            <a:r>
              <a:rPr lang="zh-CN" altLang="en-US" dirty="0" smtClean="0"/>
              <a:t>亿</a:t>
            </a:r>
            <a:r>
              <a:rPr lang="en-US" altLang="zh-CN" dirty="0" smtClean="0"/>
              <a:t>Web</a:t>
            </a:r>
            <a:r>
              <a:rPr lang="zh-CN" altLang="en-US" dirty="0" smtClean="0"/>
              <a:t>页面中的每个句子，得到类型词组集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00B0F0"/>
                </a:solidFill>
              </a:rPr>
              <a:t>根据共现的句子个数、在句子中的距离加权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>
                <a:solidFill>
                  <a:srgbClr val="00B050"/>
                </a:solidFill>
              </a:rPr>
              <a:t>使用类似于</a:t>
            </a:r>
            <a:r>
              <a:rPr lang="en-US" altLang="zh-CN" dirty="0" err="1" smtClean="0">
                <a:solidFill>
                  <a:srgbClr val="00B050"/>
                </a:solidFill>
              </a:rPr>
              <a:t>tf-idf</a:t>
            </a:r>
            <a:r>
              <a:rPr lang="zh-CN" altLang="en-US" dirty="0" smtClean="0">
                <a:solidFill>
                  <a:srgbClr val="00B050"/>
                </a:solidFill>
              </a:rPr>
              <a:t>的加权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1905000" y="1752600"/>
            <a:ext cx="53340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Outlook.com is a free personal email from </a:t>
            </a:r>
            <a:r>
              <a:rPr lang="en-AU" dirty="0" err="1"/>
              <a:t>microsoft</a:t>
            </a:r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2633186"/>
            <a:ext cx="7924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AU" dirty="0"/>
              <a:t>{outlook</a:t>
            </a:r>
            <a:r>
              <a:rPr lang="en-AU" baseline="-25000" dirty="0"/>
              <a:t>[instance]</a:t>
            </a:r>
            <a:r>
              <a:rPr lang="en-AU" dirty="0"/>
              <a:t>, free</a:t>
            </a:r>
            <a:r>
              <a:rPr lang="en-AU" baseline="-25000" dirty="0"/>
              <a:t>[adjective]</a:t>
            </a:r>
            <a:r>
              <a:rPr lang="en-AU" dirty="0"/>
              <a:t>, personal</a:t>
            </a:r>
            <a:r>
              <a:rPr lang="en-AU" baseline="-25000" dirty="0"/>
              <a:t>[adjective]</a:t>
            </a:r>
            <a:r>
              <a:rPr lang="en-AU" dirty="0"/>
              <a:t>, email</a:t>
            </a:r>
            <a:r>
              <a:rPr lang="en-AU" baseline="-25000" dirty="0"/>
              <a:t>[concept]</a:t>
            </a:r>
            <a:r>
              <a:rPr lang="en-AU" dirty="0"/>
              <a:t>, </a:t>
            </a:r>
            <a:r>
              <a:rPr lang="en-AU" dirty="0" err="1"/>
              <a:t>microsoft</a:t>
            </a:r>
            <a:r>
              <a:rPr lang="en-AU" baseline="-25000" dirty="0"/>
              <a:t>[instance]</a:t>
            </a:r>
            <a:r>
              <a:rPr lang="en-AU" dirty="0"/>
              <a:t>}</a:t>
            </a:r>
          </a:p>
        </p:txBody>
      </p:sp>
      <p:sp>
        <p:nvSpPr>
          <p:cNvPr id="5" name="Down Arrow 4"/>
          <p:cNvSpPr/>
          <p:nvPr/>
        </p:nvSpPr>
        <p:spPr>
          <a:xfrm>
            <a:off x="4267200" y="2299228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1" name="Group 20"/>
          <p:cNvGrpSpPr/>
          <p:nvPr/>
        </p:nvGrpSpPr>
        <p:grpSpPr>
          <a:xfrm>
            <a:off x="1717243" y="3976318"/>
            <a:ext cx="6858395" cy="1455066"/>
            <a:chOff x="1218805" y="4100268"/>
            <a:chExt cx="6858395" cy="1455066"/>
          </a:xfrm>
        </p:grpSpPr>
        <p:grpSp>
          <p:nvGrpSpPr>
            <p:cNvPr id="6" name="Group 5"/>
            <p:cNvGrpSpPr/>
            <p:nvPr/>
          </p:nvGrpSpPr>
          <p:grpSpPr>
            <a:xfrm>
              <a:off x="2947392" y="4504372"/>
              <a:ext cx="2667000" cy="1050962"/>
              <a:chOff x="2803264" y="4170414"/>
              <a:chExt cx="2667000" cy="105096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3264" y="4170414"/>
                <a:ext cx="2667000" cy="42726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9254" y="4597674"/>
                <a:ext cx="2055019" cy="623702"/>
              </a:xfrm>
              <a:prstGeom prst="rect">
                <a:avLst/>
              </a:prstGeom>
            </p:spPr>
          </p:pic>
        </p:grp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3733802" y="4328418"/>
              <a:ext cx="304798" cy="22817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1218805" y="4100281"/>
              <a:ext cx="2563009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共现频率越高，相关性越大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5610113" y="4359963"/>
              <a:ext cx="281695" cy="2227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5957495" y="4100268"/>
              <a:ext cx="2119705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距离越远，相关性越小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00" y="5677173"/>
            <a:ext cx="5329273" cy="636230"/>
            <a:chOff x="2962632" y="5621852"/>
            <a:chExt cx="5329273" cy="63623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2632" y="5621852"/>
              <a:ext cx="2944416" cy="636230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 bwMode="auto">
            <a:xfrm>
              <a:off x="6049485" y="5951020"/>
              <a:ext cx="347382" cy="34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6477000" y="5791200"/>
              <a:ext cx="1814905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减小常用词的边权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压缩共现网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为什么需要压缩共现网？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能帮助消岐的是词组与概念间的语义相关性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 “watch harry potter” </a:t>
            </a:r>
            <a:r>
              <a:rPr lang="zh-CN" altLang="en-US" dirty="0" smtClean="0"/>
              <a:t>→</a:t>
            </a:r>
            <a:r>
              <a:rPr lang="en-US" altLang="zh-CN" dirty="0" smtClean="0"/>
              <a:t> “watch movie”</a:t>
            </a:r>
          </a:p>
          <a:p>
            <a:pPr lvl="1"/>
            <a:r>
              <a:rPr lang="zh-CN" altLang="en-US" dirty="0" smtClean="0"/>
              <a:t>类型词组的数量很多：</a:t>
            </a:r>
            <a:r>
              <a:rPr lang="en-AU" dirty="0" smtClean="0"/>
              <a:t>16</a:t>
            </a:r>
            <a:r>
              <a:rPr lang="en-US" altLang="zh-CN" dirty="0" smtClean="0"/>
              <a:t>M</a:t>
            </a:r>
            <a:r>
              <a:rPr lang="zh-CN" altLang="en-US" dirty="0" smtClean="0"/>
              <a:t>名词词组和</a:t>
            </a:r>
            <a:r>
              <a:rPr lang="en-US" altLang="zh-CN" dirty="0" smtClean="0"/>
              <a:t>2.7M</a:t>
            </a:r>
            <a:r>
              <a:rPr lang="zh-CN" altLang="en-US" dirty="0" smtClean="0"/>
              <a:t>概念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增加存储</a:t>
            </a:r>
            <a:r>
              <a:rPr lang="zh-CN" altLang="en-US" dirty="0" smtClean="0"/>
              <a:t>开</a:t>
            </a:r>
            <a:r>
              <a:rPr lang="zh-CN" altLang="en-US" dirty="0" smtClean="0"/>
              <a:t>销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降低在共现网上进行操作的效率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如何压缩共现网</a:t>
            </a:r>
            <a:r>
              <a:rPr lang="en-US" altLang="zh-CN" dirty="0" smtClean="0"/>
              <a:t>?</a:t>
            </a:r>
          </a:p>
          <a:p>
            <a:pPr lvl="1"/>
            <a:r>
              <a:rPr lang="zh-CN" altLang="en-US" dirty="0" smtClean="0"/>
              <a:t>根据</a:t>
            </a:r>
            <a:r>
              <a:rPr lang="en-US" altLang="zh-CN" dirty="0" err="1" smtClean="0"/>
              <a:t>IsA</a:t>
            </a:r>
            <a:r>
              <a:rPr lang="zh-CN" altLang="en-US" dirty="0" smtClean="0"/>
              <a:t>关系将名词词组映射为其概念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smtClean="0"/>
              <a:t>K-</a:t>
            </a:r>
            <a:r>
              <a:rPr lang="en-US" altLang="zh-CN" dirty="0" err="1" smtClean="0"/>
              <a:t>Mediods</a:t>
            </a:r>
            <a:r>
              <a:rPr lang="zh-CN" altLang="en-US" dirty="0" smtClean="0"/>
              <a:t>算法对相似的概念进行聚类</a:t>
            </a:r>
            <a:endParaRPr lang="en-US" altLang="zh-CN" dirty="0" smtClean="0"/>
          </a:p>
          <a:p>
            <a:pPr lvl="1"/>
            <a:r>
              <a:rPr lang="zh-CN" altLang="en-US" dirty="0"/>
              <a:t>边权从原始共现网中聚集得到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下弧形箭头 135"/>
          <p:cNvSpPr/>
          <p:nvPr/>
        </p:nvSpPr>
        <p:spPr>
          <a:xfrm rot="2721396">
            <a:off x="3286440" y="4735103"/>
            <a:ext cx="830199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082499" y="4340595"/>
            <a:ext cx="6465617" cy="2343301"/>
            <a:chOff x="2082499" y="4340595"/>
            <a:chExt cx="6465617" cy="2343301"/>
          </a:xfrm>
        </p:grpSpPr>
        <p:sp>
          <p:nvSpPr>
            <p:cNvPr id="108" name="文本框 107"/>
            <p:cNvSpPr txBox="1"/>
            <p:nvPr/>
          </p:nvSpPr>
          <p:spPr>
            <a:xfrm>
              <a:off x="4607052" y="4350835"/>
              <a:ext cx="923544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watch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[v]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5975604" y="5827433"/>
              <a:ext cx="798433" cy="36933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read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[v]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5723001" y="4525261"/>
              <a:ext cx="78028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70C0"/>
                  </a:solidFill>
                </a:rPr>
                <a:t>movie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5545073" y="5409543"/>
              <a:ext cx="7273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70C0"/>
                  </a:solidFill>
                </a:rPr>
                <a:t>book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2" name="文本框 6"/>
            <p:cNvSpPr txBox="1"/>
            <p:nvPr/>
          </p:nvSpPr>
          <p:spPr>
            <a:xfrm>
              <a:off x="6160580" y="4959321"/>
              <a:ext cx="106984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character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3" name="文本框 6"/>
            <p:cNvSpPr txBox="1"/>
            <p:nvPr/>
          </p:nvSpPr>
          <p:spPr>
            <a:xfrm>
              <a:off x="6858000" y="4340595"/>
              <a:ext cx="780288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B050"/>
                  </a:solidFill>
                </a:rPr>
                <a:t>age</a:t>
              </a:r>
              <a:r>
                <a:rPr lang="en-US" altLang="zh-CN" baseline="-25000" dirty="0" smtClean="0">
                  <a:solidFill>
                    <a:srgbClr val="00B050"/>
                  </a:solidFill>
                </a:rPr>
                <a:t>[att</a:t>
              </a:r>
              <a:r>
                <a:rPr lang="en-US" altLang="zh-CN" baseline="-25000" dirty="0">
                  <a:solidFill>
                    <a:srgbClr val="00B050"/>
                  </a:solidFill>
                </a:rPr>
                <a:t>]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14" name="文本框 6"/>
            <p:cNvSpPr txBox="1"/>
            <p:nvPr/>
          </p:nvSpPr>
          <p:spPr>
            <a:xfrm>
              <a:off x="5068824" y="4954815"/>
              <a:ext cx="63093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song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5" name="文本框 6"/>
            <p:cNvSpPr txBox="1"/>
            <p:nvPr/>
          </p:nvSpPr>
          <p:spPr>
            <a:xfrm>
              <a:off x="4408932" y="5612124"/>
              <a:ext cx="97536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B050"/>
                  </a:solidFill>
                </a:rPr>
                <a:t>lyrics</a:t>
              </a:r>
              <a:r>
                <a:rPr lang="en-US" altLang="zh-CN" baseline="-25000" dirty="0" smtClean="0">
                  <a:solidFill>
                    <a:srgbClr val="00B050"/>
                  </a:solidFill>
                </a:rPr>
                <a:t>[att</a:t>
              </a:r>
              <a:r>
                <a:rPr lang="en-US" altLang="zh-CN" baseline="-25000" dirty="0">
                  <a:solidFill>
                    <a:srgbClr val="00B050"/>
                  </a:solidFill>
                </a:rPr>
                <a:t>]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16" name="文本框 6"/>
            <p:cNvSpPr txBox="1"/>
            <p:nvPr/>
          </p:nvSpPr>
          <p:spPr>
            <a:xfrm>
              <a:off x="5207985" y="6225543"/>
              <a:ext cx="93954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B050"/>
                  </a:solidFill>
                </a:rPr>
                <a:t>price</a:t>
              </a:r>
              <a:r>
                <a:rPr lang="en-US" altLang="zh-CN" baseline="-25000" dirty="0" smtClean="0">
                  <a:solidFill>
                    <a:srgbClr val="00B050"/>
                  </a:solidFill>
                </a:rPr>
                <a:t>[att</a:t>
              </a:r>
              <a:r>
                <a:rPr lang="en-US" altLang="zh-CN" baseline="-25000" dirty="0">
                  <a:solidFill>
                    <a:srgbClr val="00B050"/>
                  </a:solidFill>
                </a:rPr>
                <a:t>]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17" name="文本框 35"/>
            <p:cNvSpPr txBox="1"/>
            <p:nvPr/>
          </p:nvSpPr>
          <p:spPr>
            <a:xfrm>
              <a:off x="7400544" y="5845330"/>
              <a:ext cx="105613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product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8" name="文本框 35"/>
            <p:cNvSpPr txBox="1"/>
            <p:nvPr/>
          </p:nvSpPr>
          <p:spPr>
            <a:xfrm>
              <a:off x="7638288" y="4949208"/>
              <a:ext cx="90982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brand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6997065" y="6314564"/>
              <a:ext cx="693801" cy="36933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buy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[v]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0" name="文本框 35"/>
            <p:cNvSpPr txBox="1"/>
            <p:nvPr/>
          </p:nvSpPr>
          <p:spPr>
            <a:xfrm>
              <a:off x="6525768" y="5447220"/>
              <a:ext cx="116509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company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21" name="直接连接符 120"/>
            <p:cNvCxnSpPr>
              <a:stCxn id="108" idx="3"/>
              <a:endCxn id="110" idx="1"/>
            </p:cNvCxnSpPr>
            <p:nvPr/>
          </p:nvCxnSpPr>
          <p:spPr>
            <a:xfrm>
              <a:off x="5530596" y="4535501"/>
              <a:ext cx="192405" cy="174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>
              <a:stCxn id="114" idx="2"/>
              <a:endCxn id="115" idx="0"/>
            </p:cNvCxnSpPr>
            <p:nvPr/>
          </p:nvCxnSpPr>
          <p:spPr>
            <a:xfrm flipH="1">
              <a:off x="4896612" y="5324147"/>
              <a:ext cx="487680" cy="2879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>
              <a:stCxn id="110" idx="1"/>
              <a:endCxn id="114" idx="0"/>
            </p:cNvCxnSpPr>
            <p:nvPr/>
          </p:nvCxnSpPr>
          <p:spPr>
            <a:xfrm flipH="1">
              <a:off x="5384292" y="4709927"/>
              <a:ext cx="338709" cy="244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>
              <a:stCxn id="110" idx="2"/>
              <a:endCxn id="111" idx="0"/>
            </p:cNvCxnSpPr>
            <p:nvPr/>
          </p:nvCxnSpPr>
          <p:spPr>
            <a:xfrm flipH="1">
              <a:off x="5908738" y="4894593"/>
              <a:ext cx="204407" cy="514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0" idx="2"/>
              <a:endCxn id="112" idx="1"/>
            </p:cNvCxnSpPr>
            <p:nvPr/>
          </p:nvCxnSpPr>
          <p:spPr>
            <a:xfrm>
              <a:off x="6113145" y="4894593"/>
              <a:ext cx="47435" cy="249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>
              <a:stCxn id="111" idx="0"/>
              <a:endCxn id="112" idx="1"/>
            </p:cNvCxnSpPr>
            <p:nvPr/>
          </p:nvCxnSpPr>
          <p:spPr>
            <a:xfrm flipV="1">
              <a:off x="5908738" y="5143987"/>
              <a:ext cx="251842" cy="265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>
              <a:stCxn id="118" idx="2"/>
              <a:endCxn id="117" idx="0"/>
            </p:cNvCxnSpPr>
            <p:nvPr/>
          </p:nvCxnSpPr>
          <p:spPr>
            <a:xfrm flipH="1">
              <a:off x="7928610" y="5318540"/>
              <a:ext cx="164592" cy="526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>
              <a:stCxn id="118" idx="2"/>
              <a:endCxn id="120" idx="3"/>
            </p:cNvCxnSpPr>
            <p:nvPr/>
          </p:nvCxnSpPr>
          <p:spPr>
            <a:xfrm flipH="1">
              <a:off x="7690866" y="5318540"/>
              <a:ext cx="402336" cy="313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>
              <a:stCxn id="120" idx="3"/>
              <a:endCxn id="117" idx="0"/>
            </p:cNvCxnSpPr>
            <p:nvPr/>
          </p:nvCxnSpPr>
          <p:spPr>
            <a:xfrm>
              <a:off x="7690866" y="5631886"/>
              <a:ext cx="237744" cy="2134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113" idx="2"/>
              <a:endCxn id="118" idx="1"/>
            </p:cNvCxnSpPr>
            <p:nvPr/>
          </p:nvCxnSpPr>
          <p:spPr>
            <a:xfrm>
              <a:off x="7248144" y="4709927"/>
              <a:ext cx="390144" cy="423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>
              <a:stCxn id="113" idx="2"/>
              <a:endCxn id="120" idx="0"/>
            </p:cNvCxnSpPr>
            <p:nvPr/>
          </p:nvCxnSpPr>
          <p:spPr>
            <a:xfrm flipH="1">
              <a:off x="7108317" y="4709927"/>
              <a:ext cx="139827" cy="737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>
              <a:stCxn id="113" idx="2"/>
              <a:endCxn id="112" idx="0"/>
            </p:cNvCxnSpPr>
            <p:nvPr/>
          </p:nvCxnSpPr>
          <p:spPr>
            <a:xfrm flipH="1">
              <a:off x="6695504" y="4709927"/>
              <a:ext cx="552640" cy="249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>
              <a:endCxn id="117" idx="1"/>
            </p:cNvCxnSpPr>
            <p:nvPr/>
          </p:nvCxnSpPr>
          <p:spPr>
            <a:xfrm flipV="1">
              <a:off x="7343965" y="6029996"/>
              <a:ext cx="56579" cy="284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>
              <a:stCxn id="109" idx="0"/>
              <a:endCxn id="111" idx="3"/>
            </p:cNvCxnSpPr>
            <p:nvPr/>
          </p:nvCxnSpPr>
          <p:spPr>
            <a:xfrm flipH="1" flipV="1">
              <a:off x="6272402" y="5594209"/>
              <a:ext cx="102419" cy="233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>
              <a:stCxn id="116" idx="3"/>
              <a:endCxn id="117" idx="1"/>
            </p:cNvCxnSpPr>
            <p:nvPr/>
          </p:nvCxnSpPr>
          <p:spPr>
            <a:xfrm flipV="1">
              <a:off x="6147531" y="6029996"/>
              <a:ext cx="1253013" cy="380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文本框 137"/>
            <p:cNvSpPr txBox="1"/>
            <p:nvPr/>
          </p:nvSpPr>
          <p:spPr>
            <a:xfrm>
              <a:off x="2082499" y="5643000"/>
              <a:ext cx="1575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C00000"/>
                  </a:solidFill>
                </a:rPr>
                <a:t>压缩后共现网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35078" y="138466"/>
            <a:ext cx="7656956" cy="4051203"/>
            <a:chOff x="235078" y="138466"/>
            <a:chExt cx="7656956" cy="4051203"/>
          </a:xfrm>
        </p:grpSpPr>
        <p:sp>
          <p:nvSpPr>
            <p:cNvPr id="4" name="文本框 3"/>
            <p:cNvSpPr txBox="1"/>
            <p:nvPr/>
          </p:nvSpPr>
          <p:spPr>
            <a:xfrm>
              <a:off x="1305306" y="192996"/>
              <a:ext cx="923544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watch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[v]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870073" y="3820337"/>
              <a:ext cx="635127" cy="36933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buy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[v]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文本框 6"/>
            <p:cNvSpPr txBox="1"/>
            <p:nvPr/>
          </p:nvSpPr>
          <p:spPr>
            <a:xfrm>
              <a:off x="4328922" y="138466"/>
              <a:ext cx="780288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B050"/>
                  </a:solidFill>
                </a:rPr>
                <a:t>age</a:t>
              </a:r>
              <a:r>
                <a:rPr lang="en-US" altLang="zh-CN" baseline="-25000" dirty="0" smtClean="0">
                  <a:solidFill>
                    <a:srgbClr val="00B050"/>
                  </a:solidFill>
                </a:rPr>
                <a:t>[att</a:t>
              </a:r>
              <a:r>
                <a:rPr lang="en-US" altLang="zh-CN" baseline="-25000" dirty="0">
                  <a:solidFill>
                    <a:srgbClr val="00B050"/>
                  </a:solidFill>
                </a:rPr>
                <a:t>]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2999" y="2543825"/>
              <a:ext cx="97536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B050"/>
                  </a:solidFill>
                </a:rPr>
                <a:t>lyrics</a:t>
              </a:r>
              <a:r>
                <a:rPr lang="en-US" altLang="zh-CN" baseline="-25000" dirty="0" smtClean="0">
                  <a:solidFill>
                    <a:srgbClr val="00B050"/>
                  </a:solidFill>
                </a:rPr>
                <a:t>[att]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12621" y="1290083"/>
              <a:ext cx="1613154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C000"/>
                  </a:solidFill>
                </a:rPr>
                <a:t>harry potter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08058" y="2037015"/>
              <a:ext cx="1933956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C000"/>
                  </a:solidFill>
                </a:rPr>
                <a:t>hotel </a:t>
              </a:r>
              <a:r>
                <a:rPr lang="en-US" altLang="zh-CN" dirty="0" err="1" smtClean="0">
                  <a:solidFill>
                    <a:srgbClr val="FFC000"/>
                  </a:solidFill>
                </a:rPr>
                <a:t>california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11352" y="1775323"/>
              <a:ext cx="1603748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C000"/>
                  </a:solidFill>
                </a:rPr>
                <a:t>april in </a:t>
              </a:r>
              <a:r>
                <a:rPr lang="en-US" altLang="zh-CN" dirty="0" err="1" smtClean="0">
                  <a:solidFill>
                    <a:srgbClr val="FFC000"/>
                  </a:solidFill>
                </a:rPr>
                <a:t>paris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1" name="文本框 35"/>
            <p:cNvSpPr txBox="1"/>
            <p:nvPr/>
          </p:nvSpPr>
          <p:spPr>
            <a:xfrm>
              <a:off x="2926461" y="2818914"/>
              <a:ext cx="105613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product</a:t>
              </a:r>
              <a:r>
                <a:rPr lang="en-US" altLang="zh-CN" baseline="-25000" dirty="0" smtClean="0">
                  <a:solidFill>
                    <a:srgbClr val="0070C0"/>
                  </a:solidFill>
                </a:rPr>
                <a:t>[c]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925302" y="3613724"/>
              <a:ext cx="93954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B050"/>
                  </a:solidFill>
                </a:rPr>
                <a:t>price</a:t>
              </a:r>
              <a:r>
                <a:rPr lang="en-US" altLang="zh-CN" baseline="-25000" dirty="0" smtClean="0">
                  <a:solidFill>
                    <a:srgbClr val="00B050"/>
                  </a:solidFill>
                </a:rPr>
                <a:t>[att</a:t>
              </a:r>
              <a:r>
                <a:rPr lang="en-US" altLang="zh-CN" baseline="-25000" dirty="0">
                  <a:solidFill>
                    <a:srgbClr val="00B050"/>
                  </a:solidFill>
                </a:rPr>
                <a:t>]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3" name="文本框 35"/>
            <p:cNvSpPr txBox="1"/>
            <p:nvPr/>
          </p:nvSpPr>
          <p:spPr>
            <a:xfrm>
              <a:off x="1600200" y="2935222"/>
              <a:ext cx="856107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err="1" smtClean="0">
                  <a:solidFill>
                    <a:srgbClr val="FFC000"/>
                  </a:solidFill>
                </a:rPr>
                <a:t>ipad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4" name="文本框 35"/>
            <p:cNvSpPr txBox="1"/>
            <p:nvPr/>
          </p:nvSpPr>
          <p:spPr>
            <a:xfrm>
              <a:off x="4328922" y="2528906"/>
              <a:ext cx="1082230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FFC000"/>
                  </a:solidFill>
                </a:rPr>
                <a:t>omega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5" name="文本框 35"/>
            <p:cNvSpPr txBox="1"/>
            <p:nvPr/>
          </p:nvSpPr>
          <p:spPr>
            <a:xfrm>
              <a:off x="4945570" y="3475225"/>
              <a:ext cx="1030034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FFC000"/>
                  </a:solidFill>
                </a:rPr>
                <a:t>watch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6" name="文本框 35"/>
            <p:cNvSpPr txBox="1"/>
            <p:nvPr/>
          </p:nvSpPr>
          <p:spPr>
            <a:xfrm>
              <a:off x="5378196" y="1188738"/>
              <a:ext cx="90982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brand</a:t>
              </a:r>
              <a:r>
                <a:rPr lang="en-US" altLang="zh-CN" baseline="-25000" dirty="0" smtClean="0">
                  <a:solidFill>
                    <a:srgbClr val="0070C0"/>
                  </a:solidFill>
                </a:rPr>
                <a:t>[c]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文本框 35"/>
            <p:cNvSpPr txBox="1"/>
            <p:nvPr/>
          </p:nvSpPr>
          <p:spPr>
            <a:xfrm>
              <a:off x="235078" y="939791"/>
              <a:ext cx="123005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company</a:t>
              </a:r>
              <a:r>
                <a:rPr lang="en-US" altLang="zh-CN" baseline="-25000" dirty="0" smtClean="0">
                  <a:solidFill>
                    <a:srgbClr val="0070C0"/>
                  </a:solidFill>
                </a:rPr>
                <a:t>[c]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文本框 35"/>
            <p:cNvSpPr txBox="1"/>
            <p:nvPr/>
          </p:nvSpPr>
          <p:spPr>
            <a:xfrm>
              <a:off x="2647664" y="233242"/>
              <a:ext cx="980741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FFC000"/>
                  </a:solidFill>
                </a:rPr>
                <a:t>apple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9" name="文本框 35"/>
            <p:cNvSpPr txBox="1"/>
            <p:nvPr/>
          </p:nvSpPr>
          <p:spPr>
            <a:xfrm>
              <a:off x="3830371" y="768200"/>
              <a:ext cx="1066419" cy="36933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FFC000"/>
                  </a:solidFill>
                </a:rPr>
                <a:t>google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[</a:t>
              </a:r>
              <a:r>
                <a:rPr lang="en-US" altLang="zh-CN" baseline="-25000" dirty="0" err="1" smtClean="0">
                  <a:solidFill>
                    <a:srgbClr val="FFC000"/>
                  </a:solidFill>
                </a:rPr>
                <a:t>inst</a:t>
              </a:r>
              <a:r>
                <a:rPr lang="en-US" altLang="zh-CN" baseline="-25000" dirty="0" smtClean="0">
                  <a:solidFill>
                    <a:srgbClr val="FFC000"/>
                  </a:solidFill>
                </a:rPr>
                <a:t>]</a:t>
              </a:r>
              <a:endParaRPr lang="zh-CN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80242" y="1549395"/>
              <a:ext cx="774162" cy="36933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read</a:t>
              </a:r>
              <a:r>
                <a:rPr lang="en-US" altLang="zh-CN" baseline="-25000" dirty="0" smtClean="0">
                  <a:solidFill>
                    <a:srgbClr val="FF0000"/>
                  </a:solidFill>
                </a:rPr>
                <a:t>[v]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接连接符 20"/>
            <p:cNvCxnSpPr>
              <a:stCxn id="4" idx="2"/>
              <a:endCxn id="8" idx="0"/>
            </p:cNvCxnSpPr>
            <p:nvPr/>
          </p:nvCxnSpPr>
          <p:spPr>
            <a:xfrm>
              <a:off x="1767078" y="562328"/>
              <a:ext cx="1252120" cy="7277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6" idx="2"/>
              <a:endCxn id="8" idx="0"/>
            </p:cNvCxnSpPr>
            <p:nvPr/>
          </p:nvCxnSpPr>
          <p:spPr>
            <a:xfrm flipH="1">
              <a:off x="3019198" y="507798"/>
              <a:ext cx="1699868" cy="782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7" idx="3"/>
              <a:endCxn id="18" idx="2"/>
            </p:cNvCxnSpPr>
            <p:nvPr/>
          </p:nvCxnSpPr>
          <p:spPr>
            <a:xfrm flipV="1">
              <a:off x="1465136" y="602574"/>
              <a:ext cx="1672899" cy="521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7" idx="3"/>
              <a:endCxn id="19" idx="1"/>
            </p:cNvCxnSpPr>
            <p:nvPr/>
          </p:nvCxnSpPr>
          <p:spPr>
            <a:xfrm flipV="1">
              <a:off x="1465136" y="952866"/>
              <a:ext cx="2365235" cy="171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7" idx="3"/>
              <a:endCxn id="6" idx="2"/>
            </p:cNvCxnSpPr>
            <p:nvPr/>
          </p:nvCxnSpPr>
          <p:spPr>
            <a:xfrm flipV="1">
              <a:off x="1465136" y="507798"/>
              <a:ext cx="3253930" cy="616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7" idx="3"/>
              <a:endCxn id="16" idx="1"/>
            </p:cNvCxnSpPr>
            <p:nvPr/>
          </p:nvCxnSpPr>
          <p:spPr>
            <a:xfrm>
              <a:off x="1465136" y="1124457"/>
              <a:ext cx="3913060" cy="248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17" idx="3"/>
              <a:endCxn id="11" idx="0"/>
            </p:cNvCxnSpPr>
            <p:nvPr/>
          </p:nvCxnSpPr>
          <p:spPr>
            <a:xfrm>
              <a:off x="1465136" y="1124457"/>
              <a:ext cx="1989391" cy="16944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0" idx="2"/>
              <a:endCxn id="7" idx="0"/>
            </p:cNvCxnSpPr>
            <p:nvPr/>
          </p:nvCxnSpPr>
          <p:spPr>
            <a:xfrm flipH="1">
              <a:off x="860679" y="2144655"/>
              <a:ext cx="852547" cy="399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35"/>
            <p:cNvSpPr txBox="1"/>
            <p:nvPr/>
          </p:nvSpPr>
          <p:spPr>
            <a:xfrm>
              <a:off x="1793367" y="2439016"/>
              <a:ext cx="88353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song</a:t>
              </a:r>
              <a:r>
                <a:rPr lang="en-US" altLang="zh-CN" baseline="-25000" dirty="0" smtClean="0">
                  <a:solidFill>
                    <a:srgbClr val="0070C0"/>
                  </a:solidFill>
                </a:rPr>
                <a:t>[c]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直接连接符 29"/>
            <p:cNvCxnSpPr>
              <a:stCxn id="7" idx="3"/>
              <a:endCxn id="29" idx="1"/>
            </p:cNvCxnSpPr>
            <p:nvPr/>
          </p:nvCxnSpPr>
          <p:spPr>
            <a:xfrm flipV="1">
              <a:off x="1348359" y="2623682"/>
              <a:ext cx="445008" cy="104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7" idx="0"/>
              <a:endCxn id="9" idx="1"/>
            </p:cNvCxnSpPr>
            <p:nvPr/>
          </p:nvCxnSpPr>
          <p:spPr>
            <a:xfrm flipV="1">
              <a:off x="860679" y="2221681"/>
              <a:ext cx="1947379" cy="322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10" idx="2"/>
              <a:endCxn id="29" idx="0"/>
            </p:cNvCxnSpPr>
            <p:nvPr/>
          </p:nvCxnSpPr>
          <p:spPr>
            <a:xfrm>
              <a:off x="1713226" y="2144655"/>
              <a:ext cx="521911" cy="294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29" idx="0"/>
              <a:endCxn id="9" idx="1"/>
            </p:cNvCxnSpPr>
            <p:nvPr/>
          </p:nvCxnSpPr>
          <p:spPr>
            <a:xfrm flipV="1">
              <a:off x="2235137" y="2221681"/>
              <a:ext cx="572921" cy="217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13" idx="2"/>
              <a:endCxn id="12" idx="0"/>
            </p:cNvCxnSpPr>
            <p:nvPr/>
          </p:nvCxnSpPr>
          <p:spPr>
            <a:xfrm flipH="1">
              <a:off x="1395075" y="3304554"/>
              <a:ext cx="633179" cy="309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13" idx="3"/>
              <a:endCxn id="11" idx="1"/>
            </p:cNvCxnSpPr>
            <p:nvPr/>
          </p:nvCxnSpPr>
          <p:spPr>
            <a:xfrm flipV="1">
              <a:off x="2456307" y="3003580"/>
              <a:ext cx="470154" cy="116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13" idx="0"/>
              <a:endCxn id="18" idx="2"/>
            </p:cNvCxnSpPr>
            <p:nvPr/>
          </p:nvCxnSpPr>
          <p:spPr>
            <a:xfrm flipV="1">
              <a:off x="2028254" y="602574"/>
              <a:ext cx="1109781" cy="233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20" idx="1"/>
              <a:endCxn id="8" idx="3"/>
            </p:cNvCxnSpPr>
            <p:nvPr/>
          </p:nvCxnSpPr>
          <p:spPr>
            <a:xfrm flipH="1" flipV="1">
              <a:off x="3825775" y="1474749"/>
              <a:ext cx="454467" cy="259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16" idx="1"/>
              <a:endCxn id="18" idx="2"/>
            </p:cNvCxnSpPr>
            <p:nvPr/>
          </p:nvCxnSpPr>
          <p:spPr>
            <a:xfrm flipH="1" flipV="1">
              <a:off x="3138035" y="602574"/>
              <a:ext cx="2240161" cy="770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12" idx="0"/>
              <a:endCxn id="14" idx="1"/>
            </p:cNvCxnSpPr>
            <p:nvPr/>
          </p:nvCxnSpPr>
          <p:spPr>
            <a:xfrm flipV="1">
              <a:off x="1395075" y="2713572"/>
              <a:ext cx="2933847" cy="90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12" idx="0"/>
              <a:endCxn id="15" idx="1"/>
            </p:cNvCxnSpPr>
            <p:nvPr/>
          </p:nvCxnSpPr>
          <p:spPr>
            <a:xfrm>
              <a:off x="1395075" y="3613724"/>
              <a:ext cx="3550495" cy="461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endCxn id="11" idx="2"/>
            </p:cNvCxnSpPr>
            <p:nvPr/>
          </p:nvCxnSpPr>
          <p:spPr>
            <a:xfrm flipV="1">
              <a:off x="3189351" y="3188246"/>
              <a:ext cx="265176" cy="6320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endCxn id="13" idx="2"/>
            </p:cNvCxnSpPr>
            <p:nvPr/>
          </p:nvCxnSpPr>
          <p:spPr>
            <a:xfrm flipH="1" flipV="1">
              <a:off x="2028254" y="3304554"/>
              <a:ext cx="1161098" cy="515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endCxn id="15" idx="1"/>
            </p:cNvCxnSpPr>
            <p:nvPr/>
          </p:nvCxnSpPr>
          <p:spPr>
            <a:xfrm flipV="1">
              <a:off x="3189351" y="3659891"/>
              <a:ext cx="1756219" cy="1604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endCxn id="14" idx="2"/>
            </p:cNvCxnSpPr>
            <p:nvPr/>
          </p:nvCxnSpPr>
          <p:spPr>
            <a:xfrm flipV="1">
              <a:off x="3189351" y="2898238"/>
              <a:ext cx="1680686" cy="922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17" idx="3"/>
              <a:endCxn id="14" idx="0"/>
            </p:cNvCxnSpPr>
            <p:nvPr/>
          </p:nvCxnSpPr>
          <p:spPr>
            <a:xfrm>
              <a:off x="1465136" y="1124457"/>
              <a:ext cx="3404901" cy="14044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18" idx="2"/>
              <a:endCxn id="12" idx="0"/>
            </p:cNvCxnSpPr>
            <p:nvPr/>
          </p:nvCxnSpPr>
          <p:spPr>
            <a:xfrm flipH="1">
              <a:off x="1395075" y="602574"/>
              <a:ext cx="1742960" cy="3011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6" idx="2"/>
              <a:endCxn id="19" idx="0"/>
            </p:cNvCxnSpPr>
            <p:nvPr/>
          </p:nvCxnSpPr>
          <p:spPr>
            <a:xfrm flipH="1">
              <a:off x="4363581" y="507798"/>
              <a:ext cx="355485" cy="260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6" idx="2"/>
              <a:endCxn id="16" idx="0"/>
            </p:cNvCxnSpPr>
            <p:nvPr/>
          </p:nvCxnSpPr>
          <p:spPr>
            <a:xfrm>
              <a:off x="4719066" y="507798"/>
              <a:ext cx="1114044" cy="680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14" idx="0"/>
              <a:endCxn id="16" idx="2"/>
            </p:cNvCxnSpPr>
            <p:nvPr/>
          </p:nvCxnSpPr>
          <p:spPr>
            <a:xfrm flipV="1">
              <a:off x="4870037" y="1558070"/>
              <a:ext cx="963073" cy="970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11" idx="3"/>
              <a:endCxn id="15" idx="1"/>
            </p:cNvCxnSpPr>
            <p:nvPr/>
          </p:nvCxnSpPr>
          <p:spPr>
            <a:xfrm>
              <a:off x="3982593" y="3003580"/>
              <a:ext cx="962977" cy="656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136"/>
            <p:cNvSpPr txBox="1"/>
            <p:nvPr/>
          </p:nvSpPr>
          <p:spPr>
            <a:xfrm>
              <a:off x="6519150" y="2125005"/>
              <a:ext cx="1372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C00000"/>
                  </a:solidFill>
                </a:rPr>
                <a:t>原始共现网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89" name="文本框 35"/>
            <p:cNvSpPr txBox="1"/>
            <p:nvPr/>
          </p:nvSpPr>
          <p:spPr>
            <a:xfrm>
              <a:off x="5479099" y="2745236"/>
              <a:ext cx="88353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>
                  <a:solidFill>
                    <a:srgbClr val="0070C0"/>
                  </a:solidFill>
                </a:rPr>
                <a:t>watch</a:t>
              </a:r>
              <a:r>
                <a:rPr lang="en-US" altLang="zh-CN" baseline="-25000" dirty="0" smtClean="0">
                  <a:solidFill>
                    <a:srgbClr val="0070C0"/>
                  </a:solidFill>
                </a:rPr>
                <a:t>[c]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42" name="Straight Connector 141"/>
            <p:cNvCxnSpPr>
              <a:stCxn id="5" idx="0"/>
              <a:endCxn id="89" idx="1"/>
            </p:cNvCxnSpPr>
            <p:nvPr/>
          </p:nvCxnSpPr>
          <p:spPr>
            <a:xfrm flipV="1">
              <a:off x="3187637" y="2929902"/>
              <a:ext cx="2291462" cy="890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4" idx="3"/>
              <a:endCxn id="89" idx="1"/>
            </p:cNvCxnSpPr>
            <p:nvPr/>
          </p:nvCxnSpPr>
          <p:spPr>
            <a:xfrm>
              <a:off x="5411152" y="2713572"/>
              <a:ext cx="67947" cy="21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2" idx="0"/>
              <a:endCxn id="89" idx="1"/>
            </p:cNvCxnSpPr>
            <p:nvPr/>
          </p:nvCxnSpPr>
          <p:spPr>
            <a:xfrm flipV="1">
              <a:off x="1395075" y="2929902"/>
              <a:ext cx="4084024" cy="68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6" idx="2"/>
              <a:endCxn id="89" idx="1"/>
            </p:cNvCxnSpPr>
            <p:nvPr/>
          </p:nvCxnSpPr>
          <p:spPr>
            <a:xfrm flipH="1">
              <a:off x="5479099" y="1558070"/>
              <a:ext cx="354011" cy="1371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概念</a:t>
            </a:r>
            <a:r>
              <a:rPr lang="zh-CN" altLang="en-US" dirty="0" smtClean="0"/>
              <a:t>消歧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概念</a:t>
            </a:r>
            <a:r>
              <a:rPr lang="zh-CN" altLang="en-US" dirty="0" smtClean="0"/>
              <a:t>消歧</a:t>
            </a:r>
            <a:r>
              <a:rPr lang="zh-CN" altLang="en-US" dirty="0" smtClean="0"/>
              <a:t>是</a:t>
            </a:r>
            <a:r>
              <a:rPr lang="zh-CN" altLang="en-US" dirty="0" smtClean="0"/>
              <a:t>短文本理解的一个重点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对原始的概念向量进行过滤或者重新加权和排序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zh-CN" altLang="en-US" dirty="0" smtClean="0"/>
              <a:t>加权投票算法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最终得分是自我投票与上下文投票的乘积</a:t>
            </a:r>
            <a:endParaRPr lang="en-US" dirty="0"/>
          </a:p>
        </p:txBody>
      </p:sp>
      <p:sp>
        <p:nvSpPr>
          <p:cNvPr id="4" name="矩形 47"/>
          <p:cNvSpPr/>
          <p:nvPr/>
        </p:nvSpPr>
        <p:spPr>
          <a:xfrm>
            <a:off x="4769408" y="2284130"/>
            <a:ext cx="136667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3"/>
          <p:cNvSpPr/>
          <p:nvPr/>
        </p:nvSpPr>
        <p:spPr>
          <a:xfrm>
            <a:off x="2243677" y="2286000"/>
            <a:ext cx="136667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41"/>
          <p:cNvSpPr txBox="1"/>
          <p:nvPr/>
        </p:nvSpPr>
        <p:spPr>
          <a:xfrm>
            <a:off x="1529410" y="2286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watch harry potter</a:t>
            </a:r>
            <a:endParaRPr lang="en-US" sz="2000" dirty="0"/>
          </a:p>
        </p:txBody>
      </p:sp>
      <p:sp>
        <p:nvSpPr>
          <p:cNvPr id="7" name="文本框 42"/>
          <p:cNvSpPr txBox="1"/>
          <p:nvPr/>
        </p:nvSpPr>
        <p:spPr>
          <a:xfrm>
            <a:off x="4175434" y="2286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harry potter</a:t>
            </a:r>
            <a:endParaRPr lang="en-US" sz="2000" dirty="0"/>
          </a:p>
        </p:txBody>
      </p:sp>
      <p:sp>
        <p:nvSpPr>
          <p:cNvPr id="8" name="云形 48"/>
          <p:cNvSpPr/>
          <p:nvPr/>
        </p:nvSpPr>
        <p:spPr>
          <a:xfrm>
            <a:off x="1924537" y="3062567"/>
            <a:ext cx="1338853" cy="65493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movie</a:t>
            </a:r>
            <a:endParaRPr lang="en-US" dirty="0"/>
          </a:p>
        </p:txBody>
      </p:sp>
      <p:sp>
        <p:nvSpPr>
          <p:cNvPr id="9" name="云形 50"/>
          <p:cNvSpPr/>
          <p:nvPr/>
        </p:nvSpPr>
        <p:spPr>
          <a:xfrm>
            <a:off x="5122581" y="3066848"/>
            <a:ext cx="1338853" cy="65493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</a:t>
            </a:r>
            <a:endParaRPr lang="en-US" dirty="0"/>
          </a:p>
        </p:txBody>
      </p:sp>
      <p:cxnSp>
        <p:nvCxnSpPr>
          <p:cNvPr id="10" name="直接箭头连接符 52"/>
          <p:cNvCxnSpPr>
            <a:stCxn id="5" idx="2"/>
            <a:endCxn id="8" idx="3"/>
          </p:cNvCxnSpPr>
          <p:nvPr/>
        </p:nvCxnSpPr>
        <p:spPr>
          <a:xfrm flipH="1">
            <a:off x="2593964" y="2686110"/>
            <a:ext cx="333052" cy="41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54"/>
          <p:cNvCxnSpPr>
            <a:stCxn id="4" idx="2"/>
            <a:endCxn id="9" idx="3"/>
          </p:cNvCxnSpPr>
          <p:nvPr/>
        </p:nvCxnSpPr>
        <p:spPr>
          <a:xfrm>
            <a:off x="5452747" y="2684240"/>
            <a:ext cx="339261" cy="42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271" y="5123697"/>
            <a:ext cx="3255078" cy="45357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55162" y="5599365"/>
            <a:ext cx="1484848" cy="526147"/>
            <a:chOff x="5183320" y="2444168"/>
            <a:chExt cx="1484848" cy="526147"/>
          </a:xfrm>
        </p:grpSpPr>
        <p:sp>
          <p:nvSpPr>
            <p:cNvPr id="15" name="TextBox 14"/>
            <p:cNvSpPr txBox="1"/>
            <p:nvPr/>
          </p:nvSpPr>
          <p:spPr>
            <a:xfrm>
              <a:off x="5183320" y="2650676"/>
              <a:ext cx="1050038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初始评分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6338512" y="2444168"/>
              <a:ext cx="329656" cy="2680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4338775" y="5606491"/>
            <a:ext cx="2519226" cy="701974"/>
            <a:chOff x="1965048" y="3227474"/>
            <a:chExt cx="2519226" cy="70197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2721475" y="3227474"/>
              <a:ext cx="321273" cy="2680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1965048" y="3609809"/>
              <a:ext cx="2519226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从上下文中获得的语义支持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5493"/>
          </a:xfrm>
        </p:spPr>
        <p:txBody>
          <a:bodyPr>
            <a:normAutofit/>
          </a:bodyPr>
          <a:lstStyle/>
          <a:p>
            <a:r>
              <a:rPr lang="zh-CN" altLang="en-US" dirty="0"/>
              <a:t>概念消歧举例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1414624" y="2639869"/>
            <a:ext cx="1486885" cy="5072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watch</a:t>
            </a:r>
            <a:r>
              <a:rPr lang="en-US" sz="1600" baseline="-25000" dirty="0" smtClean="0"/>
              <a:t>[v</a:t>
            </a:r>
            <a:r>
              <a:rPr lang="en-US" altLang="zh-CN" sz="1600" baseline="-25000" dirty="0" smtClean="0"/>
              <a:t>erb</a:t>
            </a:r>
            <a:r>
              <a:rPr lang="en-US" sz="1600" baseline="-25000" dirty="0" smtClean="0"/>
              <a:t>]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3276600" y="2640431"/>
            <a:ext cx="1771806" cy="5067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</a:t>
            </a:r>
            <a:r>
              <a:rPr lang="en-US" sz="1600" dirty="0" smtClean="0"/>
              <a:t>arry potter</a:t>
            </a:r>
            <a:endParaRPr lang="en-US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511491" y="2009689"/>
            <a:ext cx="3925911" cy="2413307"/>
            <a:chOff x="4552229" y="2009373"/>
            <a:chExt cx="3925911" cy="2413307"/>
          </a:xfrm>
        </p:grpSpPr>
        <p:sp>
          <p:nvSpPr>
            <p:cNvPr id="6" name="Cloud 5"/>
            <p:cNvSpPr/>
            <p:nvPr/>
          </p:nvSpPr>
          <p:spPr>
            <a:xfrm>
              <a:off x="6442461" y="2009373"/>
              <a:ext cx="1464179" cy="742004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movie</a:t>
              </a:r>
            </a:p>
          </p:txBody>
        </p:sp>
        <p:sp>
          <p:nvSpPr>
            <p:cNvPr id="7" name="Cloud 6"/>
            <p:cNvSpPr/>
            <p:nvPr/>
          </p:nvSpPr>
          <p:spPr>
            <a:xfrm>
              <a:off x="5925440" y="2594844"/>
              <a:ext cx="1570468" cy="761173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book</a:t>
              </a:r>
            </a:p>
          </p:txBody>
        </p:sp>
        <p:sp>
          <p:nvSpPr>
            <p:cNvPr id="8" name="Cloud 7"/>
            <p:cNvSpPr/>
            <p:nvPr/>
          </p:nvSpPr>
          <p:spPr>
            <a:xfrm>
              <a:off x="6916040" y="2949643"/>
              <a:ext cx="1562100" cy="812747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character</a:t>
              </a:r>
            </a:p>
          </p:txBody>
        </p:sp>
        <p:sp>
          <p:nvSpPr>
            <p:cNvPr id="9" name="Cloud 8"/>
            <p:cNvSpPr/>
            <p:nvPr/>
          </p:nvSpPr>
          <p:spPr>
            <a:xfrm>
              <a:off x="6230240" y="3609933"/>
              <a:ext cx="1562100" cy="812747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novel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239640" y="2785660"/>
              <a:ext cx="457200" cy="2260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2229" y="3278273"/>
              <a:ext cx="1819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concept cluster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3294" y="3147153"/>
            <a:ext cx="3625909" cy="2644047"/>
            <a:chOff x="693294" y="3147153"/>
            <a:chExt cx="3625909" cy="2644047"/>
          </a:xfrm>
        </p:grpSpPr>
        <p:sp>
          <p:nvSpPr>
            <p:cNvPr id="12" name="Cloud 11"/>
            <p:cNvSpPr/>
            <p:nvPr/>
          </p:nvSpPr>
          <p:spPr>
            <a:xfrm>
              <a:off x="693294" y="4648200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movie</a:t>
              </a:r>
              <a:endParaRPr lang="en-US" sz="1600" dirty="0"/>
            </a:p>
          </p:txBody>
        </p:sp>
        <p:sp>
          <p:nvSpPr>
            <p:cNvPr id="13" name="Cloud 12"/>
            <p:cNvSpPr/>
            <p:nvPr/>
          </p:nvSpPr>
          <p:spPr>
            <a:xfrm>
              <a:off x="1308235" y="5029200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film</a:t>
              </a:r>
            </a:p>
          </p:txBody>
        </p:sp>
        <p:sp>
          <p:nvSpPr>
            <p:cNvPr id="14" name="Cloud 13"/>
            <p:cNvSpPr/>
            <p:nvPr/>
          </p:nvSpPr>
          <p:spPr>
            <a:xfrm>
              <a:off x="2212579" y="4648200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t</a:t>
              </a:r>
              <a:r>
                <a:rPr lang="en-US" sz="1600" dirty="0" err="1" smtClean="0"/>
                <a:t>v</a:t>
              </a:r>
              <a:r>
                <a:rPr lang="en-US" sz="1600" dirty="0" smtClean="0"/>
                <a:t> show</a:t>
              </a:r>
              <a:endParaRPr lang="en-US" sz="1600" dirty="0"/>
            </a:p>
          </p:txBody>
        </p:sp>
        <p:sp>
          <p:nvSpPr>
            <p:cNvPr id="15" name="Cloud 14"/>
            <p:cNvSpPr/>
            <p:nvPr/>
          </p:nvSpPr>
          <p:spPr>
            <a:xfrm>
              <a:off x="2813719" y="5029200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sport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>
              <a:stCxn id="4" idx="4"/>
              <a:endCxn id="12" idx="3"/>
            </p:cNvCxnSpPr>
            <p:nvPr/>
          </p:nvCxnSpPr>
          <p:spPr>
            <a:xfrm flipH="1">
              <a:off x="1446036" y="3147153"/>
              <a:ext cx="712031" cy="1544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4" idx="4"/>
              <a:endCxn id="13" idx="3"/>
            </p:cNvCxnSpPr>
            <p:nvPr/>
          </p:nvCxnSpPr>
          <p:spPr>
            <a:xfrm flipH="1">
              <a:off x="2060977" y="3147153"/>
              <a:ext cx="97090" cy="1925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" idx="4"/>
              <a:endCxn id="15" idx="3"/>
            </p:cNvCxnSpPr>
            <p:nvPr/>
          </p:nvCxnSpPr>
          <p:spPr>
            <a:xfrm>
              <a:off x="2158067" y="3147153"/>
              <a:ext cx="1408394" cy="1925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718408" y="3847029"/>
              <a:ext cx="123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co-occur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4" idx="4"/>
            </p:cNvCxnSpPr>
            <p:nvPr/>
          </p:nvCxnSpPr>
          <p:spPr>
            <a:xfrm>
              <a:off x="2158067" y="3147153"/>
              <a:ext cx="840876" cy="16365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watch harry potter</a:t>
            </a:r>
            <a:endParaRPr lang="zh-CN" alt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876797" y="2682943"/>
            <a:ext cx="3523807" cy="3139034"/>
            <a:chOff x="4876797" y="2682943"/>
            <a:chExt cx="3523807" cy="3139034"/>
          </a:xfrm>
        </p:grpSpPr>
        <p:sp>
          <p:nvSpPr>
            <p:cNvPr id="27" name="Multiply 26"/>
            <p:cNvSpPr/>
            <p:nvPr/>
          </p:nvSpPr>
          <p:spPr>
            <a:xfrm>
              <a:off x="5948525" y="2682943"/>
              <a:ext cx="1407029" cy="533400"/>
            </a:xfrm>
            <a:prstGeom prst="mathMultiply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</a:endParaRPr>
            </a:p>
          </p:txBody>
        </p:sp>
        <p:sp>
          <p:nvSpPr>
            <p:cNvPr id="28" name="Multiply 27"/>
            <p:cNvSpPr/>
            <p:nvPr/>
          </p:nvSpPr>
          <p:spPr>
            <a:xfrm>
              <a:off x="6993575" y="3053924"/>
              <a:ext cx="1407029" cy="533400"/>
            </a:xfrm>
            <a:prstGeom prst="mathMultiply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Bent Arrow 28"/>
            <p:cNvSpPr/>
            <p:nvPr/>
          </p:nvSpPr>
          <p:spPr>
            <a:xfrm rot="16200000" flipV="1">
              <a:off x="5723165" y="3845400"/>
              <a:ext cx="605018" cy="2297753"/>
            </a:xfrm>
            <a:prstGeom prst="bentArrow">
              <a:avLst>
                <a:gd name="adj1" fmla="val 25000"/>
                <a:gd name="adj2" fmla="val 25000"/>
                <a:gd name="adj3" fmla="val 21659"/>
                <a:gd name="adj4" fmla="val 4876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43846" y="5483423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filtering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6290061" y="3768314"/>
              <a:ext cx="1407029" cy="533400"/>
            </a:xfrm>
            <a:prstGeom prst="mathMultiply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2152"/>
          </a:xfrm>
        </p:spPr>
        <p:txBody>
          <a:bodyPr>
            <a:normAutofit/>
          </a:bodyPr>
          <a:lstStyle/>
          <a:p>
            <a:r>
              <a:rPr lang="zh-CN" altLang="en-US" dirty="0"/>
              <a:t>概念消歧举例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99511" y="2367565"/>
            <a:ext cx="1560406" cy="4827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pad</a:t>
            </a:r>
            <a:r>
              <a:rPr lang="en-US" sz="1600" baseline="-25000" dirty="0" smtClean="0"/>
              <a:t>[instance]</a:t>
            </a:r>
            <a:endParaRPr lang="en-US" sz="1600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4738384" y="2356347"/>
            <a:ext cx="908094" cy="4575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apple</a:t>
            </a:r>
            <a:endParaRPr lang="en-US" sz="1600" dirty="0"/>
          </a:p>
        </p:txBody>
      </p:sp>
      <p:sp>
        <p:nvSpPr>
          <p:cNvPr id="3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ipad apple</a:t>
            </a:r>
            <a:endParaRPr lang="zh-CN" alt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29511" y="2703607"/>
            <a:ext cx="3625909" cy="2858993"/>
            <a:chOff x="729511" y="2703607"/>
            <a:chExt cx="3625909" cy="2858993"/>
          </a:xfrm>
        </p:grpSpPr>
        <p:sp>
          <p:nvSpPr>
            <p:cNvPr id="9" name="Cloud 8"/>
            <p:cNvSpPr/>
            <p:nvPr/>
          </p:nvSpPr>
          <p:spPr>
            <a:xfrm>
              <a:off x="729511" y="4419600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device</a:t>
              </a:r>
            </a:p>
          </p:txBody>
        </p:sp>
        <p:sp>
          <p:nvSpPr>
            <p:cNvPr id="10" name="Cloud 9"/>
            <p:cNvSpPr/>
            <p:nvPr/>
          </p:nvSpPr>
          <p:spPr>
            <a:xfrm>
              <a:off x="1344452" y="4800600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product</a:t>
              </a:r>
            </a:p>
          </p:txBody>
        </p:sp>
        <p:sp>
          <p:nvSpPr>
            <p:cNvPr id="11" name="Cloud 10"/>
            <p:cNvSpPr/>
            <p:nvPr/>
          </p:nvSpPr>
          <p:spPr>
            <a:xfrm>
              <a:off x="2403062" y="4419600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brand</a:t>
              </a:r>
              <a:endParaRPr lang="en-US" sz="1600" dirty="0"/>
            </a:p>
          </p:txBody>
        </p:sp>
        <p:sp>
          <p:nvSpPr>
            <p:cNvPr id="12" name="Cloud 11"/>
            <p:cNvSpPr/>
            <p:nvPr/>
          </p:nvSpPr>
          <p:spPr>
            <a:xfrm>
              <a:off x="2849936" y="4800600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company</a:t>
              </a:r>
            </a:p>
          </p:txBody>
        </p:sp>
        <p:cxnSp>
          <p:nvCxnSpPr>
            <p:cNvPr id="14" name="Straight Arrow Connector 13"/>
            <p:cNvCxnSpPr>
              <a:stCxn id="7" idx="1"/>
              <a:endCxn id="11" idx="3"/>
            </p:cNvCxnSpPr>
            <p:nvPr/>
          </p:nvCxnSpPr>
          <p:spPr>
            <a:xfrm flipH="1">
              <a:off x="3155804" y="3138840"/>
              <a:ext cx="499672" cy="13243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1"/>
            </p:cNvCxnSpPr>
            <p:nvPr/>
          </p:nvCxnSpPr>
          <p:spPr>
            <a:xfrm>
              <a:off x="3655476" y="3138840"/>
              <a:ext cx="30536" cy="16903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1"/>
              <a:endCxn id="9" idx="3"/>
            </p:cNvCxnSpPr>
            <p:nvPr/>
          </p:nvCxnSpPr>
          <p:spPr>
            <a:xfrm flipH="1">
              <a:off x="1482253" y="3138840"/>
              <a:ext cx="2173223" cy="13243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1"/>
              <a:endCxn id="10" idx="3"/>
            </p:cNvCxnSpPr>
            <p:nvPr/>
          </p:nvCxnSpPr>
          <p:spPr>
            <a:xfrm flipH="1">
              <a:off x="2097194" y="3138840"/>
              <a:ext cx="1558282" cy="17053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1"/>
              <a:endCxn id="9" idx="3"/>
            </p:cNvCxnSpPr>
            <p:nvPr/>
          </p:nvCxnSpPr>
          <p:spPr>
            <a:xfrm flipH="1">
              <a:off x="1482253" y="2703607"/>
              <a:ext cx="1480289" cy="17595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1"/>
              <a:endCxn id="10" idx="3"/>
            </p:cNvCxnSpPr>
            <p:nvPr/>
          </p:nvCxnSpPr>
          <p:spPr>
            <a:xfrm flipH="1">
              <a:off x="2097194" y="2703607"/>
              <a:ext cx="865348" cy="21405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1"/>
              <a:endCxn id="11" idx="3"/>
            </p:cNvCxnSpPr>
            <p:nvPr/>
          </p:nvCxnSpPr>
          <p:spPr>
            <a:xfrm>
              <a:off x="2962542" y="2703607"/>
              <a:ext cx="193262" cy="17595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6" idx="1"/>
              <a:endCxn id="12" idx="3"/>
            </p:cNvCxnSpPr>
            <p:nvPr/>
          </p:nvCxnSpPr>
          <p:spPr>
            <a:xfrm>
              <a:off x="2962542" y="2703607"/>
              <a:ext cx="640136" cy="21405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89728" y="3645445"/>
              <a:ext cx="1237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co-occur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59024" y="1693438"/>
            <a:ext cx="3899577" cy="2413307"/>
            <a:chOff x="5072921" y="1693438"/>
            <a:chExt cx="3899577" cy="2413307"/>
          </a:xfrm>
        </p:grpSpPr>
        <p:grpSp>
          <p:nvGrpSpPr>
            <p:cNvPr id="15" name="Group 14"/>
            <p:cNvGrpSpPr/>
            <p:nvPr/>
          </p:nvGrpSpPr>
          <p:grpSpPr>
            <a:xfrm>
              <a:off x="5733998" y="1693438"/>
              <a:ext cx="3238500" cy="2413307"/>
              <a:chOff x="5724258" y="1705554"/>
              <a:chExt cx="3238500" cy="2413307"/>
            </a:xfrm>
          </p:grpSpPr>
          <p:sp>
            <p:nvSpPr>
              <p:cNvPr id="37" name="Cloud 36"/>
              <p:cNvSpPr/>
              <p:nvPr/>
            </p:nvSpPr>
            <p:spPr>
              <a:xfrm>
                <a:off x="6927079" y="1705554"/>
                <a:ext cx="1464179" cy="742004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fruit</a:t>
                </a:r>
              </a:p>
            </p:txBody>
          </p:sp>
          <p:sp>
            <p:nvSpPr>
              <p:cNvPr id="38" name="Cloud 37"/>
              <p:cNvSpPr/>
              <p:nvPr/>
            </p:nvSpPr>
            <p:spPr>
              <a:xfrm>
                <a:off x="6410058" y="2291025"/>
                <a:ext cx="1570468" cy="761173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company</a:t>
                </a:r>
              </a:p>
            </p:txBody>
          </p:sp>
          <p:sp>
            <p:nvSpPr>
              <p:cNvPr id="39" name="Cloud 38"/>
              <p:cNvSpPr/>
              <p:nvPr/>
            </p:nvSpPr>
            <p:spPr>
              <a:xfrm>
                <a:off x="7400658" y="2645824"/>
                <a:ext cx="1562100" cy="812747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food</a:t>
                </a:r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6714858" y="3306114"/>
                <a:ext cx="1562100" cy="812747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product</a:t>
                </a:r>
              </a:p>
            </p:txBody>
          </p:sp>
          <p:sp>
            <p:nvSpPr>
              <p:cNvPr id="41" name="Right Arrow 40"/>
              <p:cNvSpPr/>
              <p:nvPr/>
            </p:nvSpPr>
            <p:spPr>
              <a:xfrm>
                <a:off x="5724258" y="2481841"/>
                <a:ext cx="457200" cy="22600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072921" y="2829822"/>
              <a:ext cx="1819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concept cluster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1965" y="1942418"/>
            <a:ext cx="3326253" cy="1221234"/>
            <a:chOff x="1081965" y="1942418"/>
            <a:chExt cx="3326253" cy="1221234"/>
          </a:xfrm>
        </p:grpSpPr>
        <p:sp>
          <p:nvSpPr>
            <p:cNvPr id="5" name="Right Arrow 4"/>
            <p:cNvSpPr/>
            <p:nvPr/>
          </p:nvSpPr>
          <p:spPr>
            <a:xfrm>
              <a:off x="1730735" y="2508178"/>
              <a:ext cx="457200" cy="2260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Cloud 6"/>
            <p:cNvSpPr/>
            <p:nvPr/>
          </p:nvSpPr>
          <p:spPr>
            <a:xfrm>
              <a:off x="2902734" y="2377651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product</a:t>
              </a:r>
            </a:p>
          </p:txBody>
        </p:sp>
        <p:sp>
          <p:nvSpPr>
            <p:cNvPr id="6" name="Cloud 5"/>
            <p:cNvSpPr/>
            <p:nvPr/>
          </p:nvSpPr>
          <p:spPr>
            <a:xfrm>
              <a:off x="2209800" y="1942418"/>
              <a:ext cx="1505484" cy="762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device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81965" y="2825098"/>
              <a:ext cx="1819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concept cluster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76797" y="1757625"/>
            <a:ext cx="4026140" cy="4026651"/>
            <a:chOff x="4876797" y="1757625"/>
            <a:chExt cx="4026140" cy="4026651"/>
          </a:xfrm>
        </p:grpSpPr>
        <p:sp>
          <p:nvSpPr>
            <p:cNvPr id="43" name="Multiply 42"/>
            <p:cNvSpPr/>
            <p:nvPr/>
          </p:nvSpPr>
          <p:spPr>
            <a:xfrm>
              <a:off x="6955653" y="1757625"/>
              <a:ext cx="1407029" cy="533400"/>
            </a:xfrm>
            <a:prstGeom prst="mathMultiply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7495908" y="2751154"/>
              <a:ext cx="1407029" cy="533400"/>
            </a:xfrm>
            <a:prstGeom prst="mathMultiply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Bent Arrow 44"/>
            <p:cNvSpPr/>
            <p:nvPr/>
          </p:nvSpPr>
          <p:spPr>
            <a:xfrm rot="16200000" flipV="1">
              <a:off x="6038405" y="3486592"/>
              <a:ext cx="648586" cy="2971802"/>
            </a:xfrm>
            <a:prstGeom prst="bentArrow">
              <a:avLst>
                <a:gd name="adj1" fmla="val 25000"/>
                <a:gd name="adj2" fmla="val 25000"/>
                <a:gd name="adj3" fmla="val 21659"/>
                <a:gd name="adj4" fmla="val 4876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18213" y="5445722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filtering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新的评分指标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2455827"/>
              </p:ext>
            </p:extLst>
          </p:nvPr>
        </p:nvGraphicFramePr>
        <p:xfrm>
          <a:off x="1600200" y="2057400"/>
          <a:ext cx="6400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用户兴趣的作用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对篮球感兴趣的用户：“</a:t>
            </a:r>
            <a:r>
              <a:rPr lang="en-US" altLang="zh-CN" dirty="0" smtClean="0"/>
              <a:t>Michael Jordan</a:t>
            </a:r>
            <a:r>
              <a:rPr lang="zh-CN" altLang="en-US" dirty="0" smtClean="0"/>
              <a:t>”</a:t>
            </a:r>
            <a:endParaRPr lang="en-US" altLang="zh-CN" dirty="0"/>
          </a:p>
          <a:p>
            <a:pPr lvl="1"/>
            <a:r>
              <a:rPr lang="zh-CN" altLang="en-US" dirty="0" smtClean="0"/>
              <a:t>对机器学习感兴趣的用户：“</a:t>
            </a:r>
            <a:r>
              <a:rPr lang="en-US" altLang="zh-CN" dirty="0" smtClean="0"/>
              <a:t>Michael Jordan</a:t>
            </a:r>
            <a:r>
              <a:rPr lang="zh-CN" altLang="en-US" dirty="0" smtClean="0"/>
              <a:t>”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现有的基于用</a:t>
            </a:r>
            <a:r>
              <a:rPr lang="zh-CN" altLang="en-US" dirty="0"/>
              <a:t>户兴</a:t>
            </a:r>
            <a:r>
              <a:rPr lang="zh-CN" altLang="en-US" dirty="0" smtClean="0"/>
              <a:t>趣的评分方式*的不足</a:t>
            </a:r>
            <a:endParaRPr lang="en-US" altLang="zh-CN" dirty="0"/>
          </a:p>
          <a:p>
            <a:pPr lvl="1"/>
            <a:r>
              <a:rPr lang="zh-CN" altLang="en-US" dirty="0" smtClean="0"/>
              <a:t>对</a:t>
            </a:r>
            <a:r>
              <a:rPr lang="zh-CN" altLang="en-US" dirty="0"/>
              <a:t>用户发布的所有微博中</a:t>
            </a:r>
            <a:r>
              <a:rPr lang="zh-CN" altLang="en-US" dirty="0" smtClean="0"/>
              <a:t>的名词词组进行</a:t>
            </a:r>
            <a:r>
              <a:rPr lang="zh-CN" altLang="en-US" dirty="0"/>
              <a:t>联合实体链接</a:t>
            </a:r>
            <a:endParaRPr lang="en-AU" dirty="0"/>
          </a:p>
          <a:p>
            <a:endParaRPr lang="en-US" altLang="zh-CN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基于用户兴趣的评分方式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6284662" y="1595422"/>
            <a:ext cx="2938650" cy="1894721"/>
            <a:chOff x="2432696" y="2545776"/>
            <a:chExt cx="2706075" cy="1683109"/>
          </a:xfrm>
        </p:grpSpPr>
        <p:sp>
          <p:nvSpPr>
            <p:cNvPr id="7" name="Text Box 24"/>
            <p:cNvSpPr txBox="1"/>
            <p:nvPr/>
          </p:nvSpPr>
          <p:spPr>
            <a:xfrm>
              <a:off x="2432696" y="3877095"/>
              <a:ext cx="2706075" cy="3517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000"/>
                </a:lnSpc>
                <a:spcAft>
                  <a:spcPts val="800"/>
                </a:spcAft>
              </a:pPr>
              <a:r>
                <a:rPr lang="en-AU" sz="900" dirty="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https://en.wikipedia.org/wiki/Michael_Jordan</a:t>
              </a:r>
              <a:endParaRPr lang="en-AU" sz="12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4787" y="2545776"/>
              <a:ext cx="935465" cy="1290608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>
            <a:off x="6334524" y="1908214"/>
            <a:ext cx="634462" cy="84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78945" y="2589628"/>
            <a:ext cx="381000" cy="328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369545" y="2557085"/>
            <a:ext cx="2938650" cy="1866116"/>
            <a:chOff x="5959736" y="3298787"/>
            <a:chExt cx="2938650" cy="18661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1800" y="3298787"/>
              <a:ext cx="1034777" cy="1470096"/>
            </a:xfrm>
            <a:prstGeom prst="rect">
              <a:avLst/>
            </a:prstGeom>
          </p:spPr>
        </p:pic>
        <p:sp>
          <p:nvSpPr>
            <p:cNvPr id="13" name="Text Box 24"/>
            <p:cNvSpPr txBox="1"/>
            <p:nvPr/>
          </p:nvSpPr>
          <p:spPr>
            <a:xfrm>
              <a:off x="5959736" y="4768883"/>
              <a:ext cx="2938650" cy="3960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000"/>
                </a:lnSpc>
                <a:spcAft>
                  <a:spcPts val="800"/>
                </a:spcAft>
              </a:pPr>
              <a:r>
                <a:rPr lang="en-AU" sz="900" dirty="0">
                  <a:latin typeface="宋体" panose="02010600030101010101" pitchFamily="2" charset="-122"/>
                  <a:ea typeface="宋体" panose="02010600030101010101" pitchFamily="2" charset="-122"/>
                </a:rPr>
                <a:t>https://en.wikipedia.org/wiki/Michael_I._Jordan</a:t>
              </a:r>
              <a:endParaRPr lang="en-AU" sz="12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6799" y="5365067"/>
            <a:ext cx="3750699" cy="584775"/>
            <a:chOff x="4666014" y="5090561"/>
            <a:chExt cx="2277541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5293051" y="5090561"/>
              <a:ext cx="1650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C00000"/>
                  </a:solidFill>
                </a:rPr>
                <a:t>部分用户缺乏信息且效率低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4666014" y="5257800"/>
              <a:ext cx="531751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451821" y="6095999"/>
            <a:ext cx="8175678" cy="2871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ea"/>
                <a:ea typeface="+mn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9pPr>
          </a:lstStyle>
          <a:p>
            <a:pPr>
              <a:defRPr/>
            </a:pPr>
            <a:r>
              <a:rPr lang="zh-CN" altLang="en-US" sz="1015" kern="0" smtClean="0">
                <a:latin typeface="+mn-lt"/>
              </a:rPr>
              <a:t>* </a:t>
            </a:r>
            <a:r>
              <a:rPr lang="en-AU" sz="1015" kern="0" smtClean="0">
                <a:latin typeface="+mn-lt"/>
              </a:rPr>
              <a:t>W</a:t>
            </a:r>
            <a:r>
              <a:rPr lang="en-AU" sz="1015" kern="0" dirty="0">
                <a:latin typeface="+mn-lt"/>
              </a:rPr>
              <a:t>. </a:t>
            </a:r>
            <a:r>
              <a:rPr lang="en-AU" sz="1015" kern="0" dirty="0" err="1">
                <a:latin typeface="+mn-lt"/>
              </a:rPr>
              <a:t>Shen</a:t>
            </a:r>
            <a:r>
              <a:rPr lang="en-AU" sz="1015" kern="0" dirty="0">
                <a:latin typeface="+mn-lt"/>
              </a:rPr>
              <a:t>, J. Wang, P. </a:t>
            </a:r>
            <a:r>
              <a:rPr lang="en-AU" sz="1015" kern="0" dirty="0" err="1">
                <a:latin typeface="+mn-lt"/>
              </a:rPr>
              <a:t>Luo</a:t>
            </a:r>
            <a:r>
              <a:rPr lang="en-AU" sz="1015" kern="0" dirty="0">
                <a:latin typeface="+mn-lt"/>
              </a:rPr>
              <a:t>, and M. Wang. Linking named entities in tweets with knowledge base via user interest </a:t>
            </a:r>
            <a:r>
              <a:rPr lang="en-AU" sz="1015" kern="0" dirty="0" err="1">
                <a:latin typeface="+mn-lt"/>
              </a:rPr>
              <a:t>modeling</a:t>
            </a:r>
            <a:r>
              <a:rPr lang="en-AU" sz="1015" kern="0" dirty="0">
                <a:latin typeface="+mn-lt"/>
              </a:rPr>
              <a:t>. In KDD 2013.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基于社会交互的用户兴趣挖掘*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利用用户间的订阅关系来计算用户兴趣度</a:t>
            </a:r>
            <a:endParaRPr lang="en-US" altLang="zh-CN" dirty="0" smtClean="0"/>
          </a:p>
          <a:p>
            <a:pPr lvl="1"/>
            <a:r>
              <a:rPr lang="zh-CN" altLang="en-US" sz="2400" kern="0" dirty="0" smtClean="0"/>
              <a:t>用户对实体的兴趣度</a:t>
            </a:r>
            <a:r>
              <a:rPr lang="en-US" altLang="zh-CN" sz="2400" kern="0" dirty="0" smtClean="0"/>
              <a:t>=</a:t>
            </a:r>
            <a:r>
              <a:rPr lang="zh-CN" altLang="en-US" sz="2400" kern="0" dirty="0" smtClean="0"/>
              <a:t>用户对订阅经常提及该实体的</a:t>
            </a:r>
            <a:r>
              <a:rPr lang="zh-CN" altLang="en-US" sz="2400" kern="0" dirty="0" smtClean="0">
                <a:solidFill>
                  <a:srgbClr val="0070C0"/>
                </a:solidFill>
              </a:rPr>
              <a:t>用户社区</a:t>
            </a:r>
            <a:r>
              <a:rPr lang="zh-CN" altLang="en-US" dirty="0" smtClean="0"/>
              <a:t>的兴趣度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zh-CN" altLang="en-US" dirty="0" smtClean="0"/>
              <a:t>难点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小世界理论：</a:t>
            </a:r>
            <a:r>
              <a:rPr lang="en-US" altLang="zh-CN" dirty="0" smtClean="0"/>
              <a:t>4.12</a:t>
            </a:r>
            <a:r>
              <a:rPr lang="zh-CN" altLang="en-US" dirty="0" smtClean="0"/>
              <a:t>步之内可达 →</a:t>
            </a:r>
            <a:r>
              <a:rPr lang="en-US" altLang="zh-CN" dirty="0" smtClean="0"/>
              <a:t> </a:t>
            </a:r>
            <a:r>
              <a:rPr lang="zh-CN" altLang="en-US" dirty="0" smtClean="0"/>
              <a:t>可达不等于感兴趣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用户订阅网很大 →</a:t>
            </a:r>
            <a:r>
              <a:rPr lang="en-US" altLang="zh-CN" dirty="0" smtClean="0"/>
              <a:t> </a:t>
            </a:r>
            <a:r>
              <a:rPr lang="zh-CN" altLang="en-US" dirty="0" smtClean="0"/>
              <a:t>在线计算可达性效率低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与实体相关联的用户社区很大 →</a:t>
            </a:r>
            <a:r>
              <a:rPr lang="en-US" altLang="zh-CN" dirty="0" smtClean="0"/>
              <a:t> </a:t>
            </a:r>
            <a:r>
              <a:rPr lang="zh-CN" altLang="en-US" dirty="0" smtClean="0"/>
              <a:t>一一计算目标用户与社区中每个用户的可达性效率低</a:t>
            </a:r>
            <a:endParaRPr lang="en-AU" dirty="0"/>
          </a:p>
        </p:txBody>
      </p:sp>
      <p:sp>
        <p:nvSpPr>
          <p:cNvPr id="4" name="Smiley Face 3"/>
          <p:cNvSpPr/>
          <p:nvPr/>
        </p:nvSpPr>
        <p:spPr bwMode="auto">
          <a:xfrm>
            <a:off x="4267200" y="2133600"/>
            <a:ext cx="199407" cy="199407"/>
          </a:xfrm>
          <a:prstGeom prst="smileyFac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>
              <a:latin typeface="Arial" pitchFamily="34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4998359" y="2333007"/>
            <a:ext cx="1728192" cy="930565"/>
          </a:xfrm>
          <a:prstGeom prst="clou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890" y="2665351"/>
            <a:ext cx="1861130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9" b="1" dirty="0"/>
              <a:t>Michael Jordan (basketball)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2671946" y="2798289"/>
            <a:ext cx="1728192" cy="930565"/>
          </a:xfrm>
          <a:prstGeom prst="clou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62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477" y="3130634"/>
            <a:ext cx="1861130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9" b="1" dirty="0"/>
              <a:t>Michael Jordan (ml expert)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934856" y="2399475"/>
            <a:ext cx="265876" cy="26587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533076" y="2333007"/>
            <a:ext cx="531751" cy="13293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6019800"/>
            <a:ext cx="8175678" cy="281251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305147" indent="36808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610293" indent="73616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915439" indent="110422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220586" indent="147229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1709769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051723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2393676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2735631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015" kern="0" dirty="0" smtClean="0">
                <a:latin typeface="+mn-lt"/>
              </a:rPr>
              <a:t>* W</a:t>
            </a:r>
            <a:r>
              <a:rPr lang="en-AU" sz="1015" kern="0" dirty="0">
                <a:latin typeface="+mn-lt"/>
              </a:rPr>
              <a:t>. </a:t>
            </a:r>
            <a:r>
              <a:rPr lang="en-AU" sz="1015" kern="0" dirty="0" smtClean="0">
                <a:latin typeface="+mn-lt"/>
              </a:rPr>
              <a:t>Hua, K. Zheng, X. Zhou. </a:t>
            </a:r>
            <a:r>
              <a:rPr lang="en-AU" sz="1015" kern="0" dirty="0">
                <a:latin typeface="+mn-lt"/>
              </a:rPr>
              <a:t>Microblog Entity Linking with Social Temporal </a:t>
            </a:r>
            <a:r>
              <a:rPr lang="en-AU" sz="1015" kern="0" dirty="0" smtClean="0">
                <a:latin typeface="+mn-lt"/>
              </a:rPr>
              <a:t>Context. </a:t>
            </a:r>
            <a:r>
              <a:rPr lang="en-AU" sz="1015" kern="0" dirty="0">
                <a:latin typeface="+mn-lt"/>
              </a:rPr>
              <a:t>In </a:t>
            </a:r>
            <a:r>
              <a:rPr lang="en-AU" sz="1015" kern="0" dirty="0" smtClean="0">
                <a:latin typeface="+mn-lt"/>
              </a:rPr>
              <a:t>SIGMOD 2015</a:t>
            </a:r>
            <a:endParaRPr lang="en-AU" sz="1015" kern="0" dirty="0"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zh-CN" altLang="en-US" dirty="0" smtClean="0"/>
              <a:t>短文本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2880575" cy="37311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38600" y="1538017"/>
            <a:ext cx="2335017" cy="1985386"/>
            <a:chOff x="4038600" y="1538017"/>
            <a:chExt cx="2335017" cy="19853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3181" y="1698445"/>
              <a:ext cx="1600200" cy="166453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038600" y="1538017"/>
              <a:ext cx="2335017" cy="1985386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1200" y="3429000"/>
            <a:ext cx="2460235" cy="2060582"/>
            <a:chOff x="5927113" y="3484304"/>
            <a:chExt cx="2460235" cy="2060582"/>
          </a:xfrm>
        </p:grpSpPr>
        <p:grpSp>
          <p:nvGrpSpPr>
            <p:cNvPr id="18" name="Group 17"/>
            <p:cNvGrpSpPr/>
            <p:nvPr/>
          </p:nvGrpSpPr>
          <p:grpSpPr>
            <a:xfrm>
              <a:off x="6189292" y="3719233"/>
              <a:ext cx="1887909" cy="1671917"/>
              <a:chOff x="6189292" y="3719233"/>
              <a:chExt cx="1887909" cy="167191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9292" y="3719233"/>
                <a:ext cx="1475599" cy="12368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4891" y="4030474"/>
                <a:ext cx="412310" cy="41811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3800" y="4500771"/>
                <a:ext cx="432543" cy="45530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9400" y="5029200"/>
                <a:ext cx="369262" cy="36195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68109" y="5043487"/>
                <a:ext cx="341323" cy="347663"/>
              </a:xfrm>
              <a:prstGeom prst="rect">
                <a:avLst/>
              </a:prstGeom>
            </p:spPr>
          </p:pic>
        </p:grpSp>
        <p:sp>
          <p:nvSpPr>
            <p:cNvPr id="8" name="Oval 7"/>
            <p:cNvSpPr/>
            <p:nvPr/>
          </p:nvSpPr>
          <p:spPr>
            <a:xfrm>
              <a:off x="5927113" y="3484304"/>
              <a:ext cx="2460235" cy="206058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加权可达性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小世界理论：</a:t>
                </a:r>
                <a:r>
                  <a:rPr lang="en-US" altLang="zh-CN" dirty="0"/>
                  <a:t>4.12</a:t>
                </a:r>
                <a:r>
                  <a:rPr lang="zh-CN" altLang="en-US" dirty="0"/>
                  <a:t>步之</a:t>
                </a:r>
                <a:r>
                  <a:rPr lang="zh-CN" altLang="en-US" dirty="0" smtClean="0"/>
                  <a:t>内可</a:t>
                </a:r>
                <a:r>
                  <a:rPr lang="zh-CN" altLang="en-US" dirty="0"/>
                  <a:t>达 </a:t>
                </a:r>
                <a:r>
                  <a:rPr lang="zh-CN" altLang="en-US" dirty="0" smtClean="0"/>
                  <a:t>→</a:t>
                </a:r>
                <a:r>
                  <a:rPr lang="en-US" altLang="zh-CN" dirty="0" smtClean="0"/>
                  <a:t> </a:t>
                </a:r>
                <a:r>
                  <a:rPr lang="zh-CN" altLang="en-US" dirty="0"/>
                  <a:t>可达不等于感兴</a:t>
                </a:r>
                <a:r>
                  <a:rPr lang="zh-CN" altLang="en-US" dirty="0" smtClean="0"/>
                  <a:t>趣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加权可达性</a:t>
                </a:r>
                <a:endParaRPr lang="en-US" altLang="zh-CN" dirty="0" smtClean="0"/>
              </a:p>
              <a:p>
                <a:pPr lvl="2"/>
                <a:r>
                  <a:rPr lang="zh-CN" altLang="en-US" dirty="0" smtClean="0"/>
                  <a:t>启发式规则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：在订阅网中，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zh-CN" altLang="en-US" dirty="0" smtClean="0"/>
                  <a:t>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zh-CN" altLang="en-US" dirty="0" smtClean="0"/>
                  <a:t>的距离越近，则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u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可能</m:t>
                    </m:r>
                  </m:oMath>
                </a14:m>
                <a:r>
                  <a:rPr lang="zh-CN" altLang="en-US" dirty="0" smtClean="0"/>
                  <a:t>订阅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zh-CN" altLang="en-US" dirty="0" smtClean="0"/>
                  <a:t>的概率越大</a:t>
                </a:r>
                <a:endParaRPr lang="en-US" altLang="zh-CN" dirty="0" smtClean="0"/>
              </a:p>
              <a:p>
                <a:pPr lvl="2"/>
                <a:r>
                  <a:rPr lang="zh-CN" altLang="en-US" dirty="0"/>
                  <a:t>启发式规</a:t>
                </a:r>
                <a:r>
                  <a:rPr lang="zh-CN" altLang="en-US" dirty="0" smtClean="0"/>
                  <a:t>则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zh-CN" altLang="en-US" dirty="0" smtClean="0"/>
                  <a:t>所订阅的用户中参与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zh-CN" altLang="en-US" dirty="0"/>
                  <a:t>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zh-CN" altLang="en-US" dirty="0" smtClean="0"/>
                  <a:t>的最短路径的用户越多，则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zh-CN" altLang="en-US" dirty="0"/>
                  <a:t>订阅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zh-CN" altLang="en-US" dirty="0"/>
                  <a:t>的概率越</a:t>
                </a:r>
                <a:r>
                  <a:rPr lang="zh-CN" altLang="en-US" dirty="0" smtClean="0"/>
                  <a:t>大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→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考虑用</a:t>
                </a:r>
                <a:r>
                  <a:rPr lang="zh-CN" altLang="en-US" dirty="0"/>
                  <a:t>户在订阅网中的连通强</a:t>
                </a:r>
                <a:r>
                  <a:rPr lang="zh-CN" altLang="en-US" dirty="0" smtClean="0"/>
                  <a:t>度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235" r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2971800" y="3942108"/>
            <a:ext cx="4794006" cy="1563227"/>
            <a:chOff x="3283194" y="3795958"/>
            <a:chExt cx="4794006" cy="15632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3795958"/>
              <a:ext cx="1728192" cy="625091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 bwMode="auto">
            <a:xfrm flipH="1">
              <a:off x="4087913" y="4413881"/>
              <a:ext cx="325486" cy="2661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>
              <a:off x="3283194" y="4732877"/>
              <a:ext cx="1351977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最短路径距离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4979161" y="4406093"/>
              <a:ext cx="431039" cy="4866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5105400" y="5039546"/>
              <a:ext cx="2971800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参与最短路径的朋友圈用户比例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加权可达性索引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r>
                  <a:rPr lang="zh-CN" altLang="en-US" dirty="0"/>
                  <a:t>用户订阅网很大 </a:t>
                </a:r>
                <a:r>
                  <a:rPr lang="zh-CN" altLang="en-US" dirty="0" smtClean="0"/>
                  <a:t>→</a:t>
                </a:r>
                <a:r>
                  <a:rPr lang="en-US" altLang="zh-CN" dirty="0" smtClean="0"/>
                  <a:t> </a:t>
                </a:r>
                <a:r>
                  <a:rPr lang="zh-CN" altLang="en-US" dirty="0"/>
                  <a:t>在线计算可达性效率</a:t>
                </a:r>
                <a:r>
                  <a:rPr lang="zh-CN" altLang="en-US" dirty="0" smtClean="0"/>
                  <a:t>低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扩展传递闭包索引算法</a:t>
                </a:r>
                <a:endParaRPr lang="en-US" altLang="zh-CN" dirty="0" smtClean="0"/>
              </a:p>
              <a:p>
                <a:pPr lvl="2"/>
                <a:r>
                  <a:rPr lang="zh-CN" altLang="en-US" dirty="0" smtClean="0"/>
                  <a:t>预计算加权可达性并存储在加权可达性矩阵中</a:t>
                </a:r>
                <a:endParaRPr lang="en-US" altLang="zh-CN" dirty="0" smtClean="0"/>
              </a:p>
              <a:p>
                <a:pPr lvl="2"/>
                <a:r>
                  <a:rPr lang="zh-CN" altLang="en-US" dirty="0" smtClean="0"/>
                  <a:t>存储开销大，查询效率高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扩展两跳标记索引算法</a:t>
                </a:r>
                <a:endParaRPr lang="en-US" altLang="zh-CN" dirty="0" smtClean="0"/>
              </a:p>
              <a:p>
                <a:pPr lvl="2"/>
                <a:r>
                  <a:rPr lang="zh-CN" altLang="en-US" dirty="0" smtClean="0"/>
                  <a:t>每个节点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zh-CN" altLang="en-US" dirty="0" smtClean="0"/>
                  <a:t>关联一个入标记集和出标记集</a:t>
                </a:r>
                <a:endParaRPr lang="en-US" altLang="zh-CN" dirty="0" smtClean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 smtClean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 smtClean="0"/>
              </a:p>
              <a:p>
                <a:pPr lvl="2"/>
                <a:r>
                  <a:rPr lang="zh-CN" altLang="en-US" dirty="0" smtClean="0"/>
                  <a:t>减小存储开销，同时保证线性的查询效率</a:t>
                </a:r>
                <a:endParaRPr lang="en-US" altLang="zh-CN" dirty="0"/>
              </a:p>
              <a:p>
                <a:pPr lvl="1"/>
                <a:r>
                  <a:rPr lang="zh-CN" altLang="en-US" dirty="0" smtClean="0"/>
                  <a:t>关键技术点</a:t>
                </a:r>
                <a:endParaRPr lang="en-US" altLang="zh-CN" dirty="0" smtClean="0"/>
              </a:p>
              <a:p>
                <a:pPr lvl="2"/>
                <a:r>
                  <a:rPr lang="zh-CN" altLang="en-US" dirty="0" smtClean="0"/>
                  <a:t>设计</a:t>
                </a:r>
                <a:r>
                  <a:rPr lang="zh-CN" altLang="en-US" b="1" dirty="0" smtClean="0">
                    <a:solidFill>
                      <a:srgbClr val="C00000"/>
                    </a:solidFill>
                  </a:rPr>
                  <a:t>增量算法</a:t>
                </a:r>
                <a:r>
                  <a:rPr lang="zh-CN" altLang="en-US" dirty="0" smtClean="0"/>
                  <a:t>减小索引构建的计算开销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05400"/>
              </a:xfrm>
              <a:blipFill rotWithShape="0">
                <a:blip r:embed="rId3"/>
                <a:stretch>
                  <a:fillRect l="-667" t="-955" b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620884" y="2894716"/>
            <a:ext cx="2133600" cy="762884"/>
            <a:chOff x="6791746" y="2892336"/>
            <a:chExt cx="2133600" cy="7628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1746" y="2892336"/>
              <a:ext cx="1895054" cy="3875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1746" y="3279864"/>
              <a:ext cx="2133600" cy="37535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3813908"/>
            <a:ext cx="7134197" cy="104503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943600" y="3240880"/>
            <a:ext cx="533400" cy="152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增量算法计算扩展传递闭包索引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19400" y="1752600"/>
            <a:ext cx="2894400" cy="32581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67000" y="3429000"/>
            <a:ext cx="5257800" cy="1462639"/>
            <a:chOff x="2667000" y="3429000"/>
            <a:chExt cx="5257800" cy="1462639"/>
          </a:xfrm>
        </p:grpSpPr>
        <p:sp>
          <p:nvSpPr>
            <p:cNvPr id="5" name="Rectangle 4"/>
            <p:cNvSpPr/>
            <p:nvPr/>
          </p:nvSpPr>
          <p:spPr>
            <a:xfrm>
              <a:off x="2667000" y="3429000"/>
              <a:ext cx="3200400" cy="381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4521961" y="3938547"/>
              <a:ext cx="431039" cy="4866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648200" y="4572000"/>
              <a:ext cx="3276600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增量计算参与最短路径的朋友圈用户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/>
              <a:t>增量算法计算扩</a:t>
            </a:r>
            <a:r>
              <a:rPr lang="zh-CN" altLang="en-US" dirty="0" smtClean="0"/>
              <a:t>展两跳标记索</a:t>
            </a:r>
            <a:r>
              <a:rPr lang="zh-CN" altLang="en-US" dirty="0"/>
              <a:t>引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19400" y="1371600"/>
            <a:ext cx="2895600" cy="487775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67000" y="3885247"/>
            <a:ext cx="5715000" cy="1753553"/>
            <a:chOff x="2667000" y="3885247"/>
            <a:chExt cx="5715000" cy="1753553"/>
          </a:xfrm>
        </p:grpSpPr>
        <p:sp>
          <p:nvSpPr>
            <p:cNvPr id="8" name="Rectangle 7"/>
            <p:cNvSpPr/>
            <p:nvPr/>
          </p:nvSpPr>
          <p:spPr>
            <a:xfrm>
              <a:off x="2667000" y="4648200"/>
              <a:ext cx="3200400" cy="990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4876800" y="4229011"/>
              <a:ext cx="354839" cy="33589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5105400" y="3885247"/>
              <a:ext cx="3276600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增量计算参与最短路径的朋友圈用户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用户社区影响力估算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1"/>
                <a:ext cx="8229600" cy="2514599"/>
              </a:xfrm>
            </p:spPr>
            <p:txBody>
              <a:bodyPr>
                <a:normAutofit/>
              </a:bodyPr>
              <a:lstStyle/>
              <a:p>
                <a:pPr marL="274320" lvl="1">
                  <a:spcBef>
                    <a:spcPts val="600"/>
                  </a:spcBef>
                  <a:buClr>
                    <a:schemeClr val="accent1"/>
                  </a:buClr>
                  <a:defRPr/>
                </a:pPr>
                <a:r>
                  <a:rPr lang="zh-CN" altLang="en-US" sz="2600" dirty="0"/>
                  <a:t>与实体相关联的用户社区很大 </a:t>
                </a:r>
                <a:r>
                  <a:rPr lang="zh-CN" altLang="en-US" sz="2600" dirty="0" smtClean="0"/>
                  <a:t>→</a:t>
                </a:r>
                <a:r>
                  <a:rPr lang="en-US" altLang="zh-CN" sz="2600" dirty="0" smtClean="0"/>
                  <a:t> </a:t>
                </a:r>
                <a:r>
                  <a:rPr lang="zh-CN" altLang="en-US" sz="2600" dirty="0"/>
                  <a:t>一一计算目标用户与社区中每个用户的可达性效率</a:t>
                </a:r>
                <a:r>
                  <a:rPr lang="zh-CN" altLang="en-US" sz="2600" dirty="0" smtClean="0"/>
                  <a:t>低</a:t>
                </a:r>
                <a:endParaRPr lang="en-US" altLang="zh-CN" dirty="0" smtClean="0"/>
              </a:p>
              <a:p>
                <a:pPr lvl="1">
                  <a:defRPr/>
                </a:pPr>
                <a:r>
                  <a:rPr lang="zh-CN" altLang="en-US" dirty="0" smtClean="0"/>
                  <a:t>找到社区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915" i="1" ker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1915" i="1" ker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1915" i="1" ker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 sz="1915" kern="0" dirty="0" smtClean="0"/>
                  <a:t>中最有影响力的用户集合</a:t>
                </a:r>
                <a:endParaRPr lang="en-AU" sz="1915" kern="0" dirty="0"/>
              </a:p>
              <a:p>
                <a:pPr lvl="2">
                  <a:defRPr/>
                </a:pPr>
                <a:r>
                  <a:rPr lang="zh-CN" altLang="en-US" kern="0" dirty="0" smtClean="0"/>
                  <a:t>发表了关于实体</a:t>
                </a:r>
                <a14:m>
                  <m:oMath xmlns:m="http://schemas.openxmlformats.org/officeDocument/2006/math">
                    <m:r>
                      <a:rPr lang="en-AU" i="1" ker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zh-CN" altLang="en-US" kern="0" dirty="0" smtClean="0"/>
                  <a:t>的大量短文本</a:t>
                </a:r>
                <a:endParaRPr lang="en-AU" kern="0" dirty="0"/>
              </a:p>
              <a:p>
                <a:pPr lvl="2">
                  <a:defRPr/>
                </a:pPr>
                <a:r>
                  <a:rPr lang="zh-CN" altLang="en-US" kern="0" dirty="0" smtClean="0"/>
                  <a:t>在候选实体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ker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i="1" ker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AU" i="1" ker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kern="0" dirty="0"/>
                  <a:t>间具有区分</a:t>
                </a:r>
                <a:r>
                  <a:rPr lang="zh-CN" altLang="en-US" kern="0" dirty="0" smtClean="0"/>
                  <a:t>度</a:t>
                </a:r>
                <a:endParaRPr lang="en-US" altLang="zh-CN" kern="0" dirty="0" smtClean="0"/>
              </a:p>
              <a:p>
                <a:pPr lvl="1">
                  <a:defRPr/>
                </a:pPr>
                <a:r>
                  <a:rPr lang="zh-CN" altLang="en-US" kern="0" dirty="0" smtClean="0"/>
                  <a:t>只在目标用户和有影响力的用户间进行加权可达性计算</a:t>
                </a:r>
                <a:endParaRPr lang="en-AU" kern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1"/>
                <a:ext cx="8229600" cy="2514599"/>
              </a:xfrm>
              <a:blipFill rotWithShape="0">
                <a:blip r:embed="rId3"/>
                <a:stretch>
                  <a:fillRect l="-667" t="-1937" r="-889" b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88288" y="3749228"/>
            <a:ext cx="3766016" cy="2226708"/>
            <a:chOff x="288288" y="3749228"/>
            <a:chExt cx="3766016" cy="22267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489" y="4300593"/>
              <a:ext cx="2326412" cy="625348"/>
            </a:xfrm>
            <a:prstGeom prst="rect">
              <a:avLst/>
            </a:prstGeom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57200" y="3749228"/>
              <a:ext cx="3357282" cy="444052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defRPr/>
              </a:pPr>
              <a:r>
                <a:rPr lang="zh-CN" altLang="en-US" kern="0" dirty="0" smtClean="0"/>
                <a:t>基于</a:t>
              </a:r>
              <a:r>
                <a:rPr lang="en-US" altLang="zh-CN" kern="0" dirty="0" err="1" smtClean="0"/>
                <a:t>tf-idf</a:t>
              </a:r>
              <a:r>
                <a:rPr lang="zh-CN" altLang="en-US" kern="0" dirty="0" smtClean="0"/>
                <a:t>的方式</a:t>
              </a:r>
              <a:endParaRPr lang="en-AU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1583689" y="4916209"/>
              <a:ext cx="304800" cy="2340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288288" y="5196817"/>
              <a:ext cx="2470615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用户对社区的短文本贡献率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715816" y="4923636"/>
              <a:ext cx="43088" cy="6417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463504" y="5656297"/>
              <a:ext cx="2590800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用户在候选实体间的区分度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31489" y="3749228"/>
            <a:ext cx="5098536" cy="2504963"/>
            <a:chOff x="3731489" y="3749228"/>
            <a:chExt cx="5098536" cy="2504963"/>
          </a:xfrm>
        </p:grpSpPr>
        <p:grpSp>
          <p:nvGrpSpPr>
            <p:cNvPr id="4" name="Group 3"/>
            <p:cNvGrpSpPr/>
            <p:nvPr/>
          </p:nvGrpSpPr>
          <p:grpSpPr>
            <a:xfrm>
              <a:off x="3960089" y="4340086"/>
              <a:ext cx="3591779" cy="1914105"/>
              <a:chOff x="4662306" y="3999844"/>
              <a:chExt cx="3891094" cy="207361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7645" y="3999844"/>
                <a:ext cx="3110511" cy="59189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2306" y="4581128"/>
                <a:ext cx="3891094" cy="1492330"/>
              </a:xfrm>
              <a:prstGeom prst="rect">
                <a:avLst/>
              </a:prstGeom>
            </p:spPr>
          </p:pic>
        </p:grp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731489" y="3749228"/>
              <a:ext cx="3200400" cy="444052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defRPr/>
              </a:pPr>
              <a:r>
                <a:rPr lang="zh-CN" altLang="en-US" kern="0" dirty="0" smtClean="0"/>
                <a:t>基于信息熵的方式</a:t>
              </a:r>
              <a:endParaRPr lang="en-AU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7050446" y="4495800"/>
              <a:ext cx="340954" cy="2571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6925025" y="3898138"/>
              <a:ext cx="1905000" cy="546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用户短文本在候选实体上是否为有偏分布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7391400" y="4523431"/>
              <a:ext cx="78331" cy="555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新的评分指标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40389"/>
              </p:ext>
            </p:extLst>
          </p:nvPr>
        </p:nvGraphicFramePr>
        <p:xfrm>
          <a:off x="1600200" y="2057400"/>
          <a:ext cx="6400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实体流行度：实体长期的被感兴趣程度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实体热门度</a:t>
            </a:r>
            <a:r>
              <a:rPr lang="zh-CN" altLang="en-US" dirty="0"/>
              <a:t>：</a:t>
            </a:r>
            <a:r>
              <a:rPr lang="zh-CN" altLang="en-US" dirty="0" smtClean="0"/>
              <a:t>用户兴趣随最近热门事件的变化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NBA</a:t>
            </a:r>
            <a:r>
              <a:rPr lang="zh-CN" altLang="en-US" dirty="0" smtClean="0"/>
              <a:t>赛季：“</a:t>
            </a:r>
            <a:r>
              <a:rPr lang="en-US" altLang="zh-CN" dirty="0"/>
              <a:t>Michael Jordan</a:t>
            </a:r>
            <a:r>
              <a:rPr lang="zh-CN" altLang="en-US" dirty="0" smtClean="0"/>
              <a:t>”→</a:t>
            </a:r>
            <a:r>
              <a:rPr lang="en-US" altLang="zh-CN" dirty="0" smtClean="0"/>
              <a:t> </a:t>
            </a:r>
            <a:r>
              <a:rPr lang="en-US" altLang="zh-CN" i="1" dirty="0"/>
              <a:t>Michael Jordan (basketball</a:t>
            </a:r>
            <a:r>
              <a:rPr lang="en-US" altLang="zh-CN" i="1" dirty="0" smtClean="0"/>
              <a:t>)</a:t>
            </a:r>
          </a:p>
          <a:p>
            <a:pPr lvl="1"/>
            <a:r>
              <a:rPr lang="en-US" altLang="zh-CN" dirty="0" smtClean="0"/>
              <a:t>ICML</a:t>
            </a:r>
            <a:r>
              <a:rPr lang="zh-CN" altLang="en-US" dirty="0" smtClean="0"/>
              <a:t>召开：“</a:t>
            </a:r>
            <a:r>
              <a:rPr lang="en-US" altLang="zh-CN" dirty="0"/>
              <a:t>Michael Jordan</a:t>
            </a:r>
            <a:r>
              <a:rPr lang="zh-CN" altLang="en-US" dirty="0" smtClean="0"/>
              <a:t>”→</a:t>
            </a:r>
            <a:r>
              <a:rPr lang="en-US" altLang="zh-CN" dirty="0" smtClean="0"/>
              <a:t> </a:t>
            </a:r>
            <a:r>
              <a:rPr lang="en-US" altLang="zh-CN" i="1" dirty="0"/>
              <a:t>Michael Jordan </a:t>
            </a:r>
            <a:r>
              <a:rPr lang="en-US" altLang="zh-CN" i="1" dirty="0" smtClean="0"/>
              <a:t>(ML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expert)</a:t>
            </a: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用户兴趣的动态变化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/>
              <a:t>实体热门度挖掘*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CN" altLang="en-US" dirty="0" smtClean="0"/>
                  <a:t>实体热门度</a:t>
                </a:r>
                <a:endParaRPr lang="en-US" altLang="zh-CN" dirty="0" smtClean="0"/>
              </a:p>
              <a:p>
                <a:pPr lvl="1"/>
                <a:r>
                  <a:rPr lang="zh-CN" altLang="en-US" dirty="0"/>
                  <a:t>实体的</a:t>
                </a:r>
                <a:r>
                  <a:rPr lang="zh-CN" altLang="en-US" dirty="0" smtClean="0"/>
                  <a:t>最近流行度，即最</a:t>
                </a:r>
                <a:r>
                  <a:rPr lang="zh-CN" altLang="en-US" dirty="0"/>
                  <a:t>近有大</a:t>
                </a:r>
                <a:r>
                  <a:rPr lang="zh-CN" altLang="en-US" dirty="0" smtClean="0"/>
                  <a:t>量短文本提及该实体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采用滑动窗口模型，时间窗口为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zh-CN" altLang="en-US" dirty="0" smtClean="0"/>
                  <a:t>难点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热门度可以在相关实体间相互传播</a:t>
                </a:r>
                <a:endParaRPr lang="en-US" altLang="zh-CN" dirty="0" smtClean="0"/>
              </a:p>
              <a:p>
                <a:pPr lvl="2">
                  <a:defRPr/>
                </a:pPr>
                <a:r>
                  <a:rPr lang="en-AU" i="1" kern="0" dirty="0" smtClean="0"/>
                  <a:t>NB</a:t>
                </a:r>
                <a:r>
                  <a:rPr lang="en-US" altLang="zh-CN" i="1" kern="0" dirty="0" smtClean="0"/>
                  <a:t>A</a:t>
                </a:r>
                <a:r>
                  <a:rPr lang="zh-CN" altLang="en-US" kern="0" dirty="0" smtClean="0"/>
                  <a:t>热门度提高</a:t>
                </a:r>
                <a:r>
                  <a:rPr lang="en-AU" kern="0" dirty="0" smtClean="0"/>
                  <a:t> </a:t>
                </a:r>
                <a:r>
                  <a:rPr lang="zh-CN" altLang="en-US" kern="0" dirty="0" smtClean="0"/>
                  <a:t>→</a:t>
                </a:r>
                <a:r>
                  <a:rPr lang="en-AU" kern="0" dirty="0" smtClean="0"/>
                  <a:t> </a:t>
                </a:r>
                <a:r>
                  <a:rPr lang="en-AU" i="1" kern="0" dirty="0" smtClean="0"/>
                  <a:t>Michael </a:t>
                </a:r>
                <a:r>
                  <a:rPr lang="en-AU" i="1" kern="0" dirty="0"/>
                  <a:t>Jordan (basketball</a:t>
                </a:r>
                <a:r>
                  <a:rPr lang="en-AU" i="1" kern="0" dirty="0" smtClean="0"/>
                  <a:t>)</a:t>
                </a:r>
                <a:r>
                  <a:rPr lang="zh-CN" altLang="en-US" kern="0" dirty="0" smtClean="0"/>
                  <a:t>热门度提高</a:t>
                </a:r>
                <a:endParaRPr lang="en-AU" kern="0" dirty="0"/>
              </a:p>
              <a:p>
                <a:pPr lvl="2">
                  <a:defRPr/>
                </a:pPr>
                <a:r>
                  <a:rPr lang="en-AU" i="1" kern="0" dirty="0" smtClean="0"/>
                  <a:t>ICML</a:t>
                </a:r>
                <a:r>
                  <a:rPr lang="zh-CN" altLang="en-US" kern="0" dirty="0" smtClean="0"/>
                  <a:t>热门度提高</a:t>
                </a:r>
                <a:r>
                  <a:rPr lang="en-AU" kern="0" dirty="0" smtClean="0"/>
                  <a:t> </a:t>
                </a:r>
                <a:r>
                  <a:rPr lang="zh-CN" altLang="en-US" kern="0" dirty="0" smtClean="0"/>
                  <a:t>→</a:t>
                </a:r>
                <a:r>
                  <a:rPr lang="en-AU" kern="0" dirty="0" smtClean="0"/>
                  <a:t> </a:t>
                </a:r>
                <a:r>
                  <a:rPr lang="en-AU" i="1" kern="0" dirty="0" smtClean="0"/>
                  <a:t>Michael </a:t>
                </a:r>
                <a:r>
                  <a:rPr lang="en-AU" i="1" kern="0" dirty="0"/>
                  <a:t>Jordan </a:t>
                </a:r>
                <a:r>
                  <a:rPr lang="en-AU" i="1" kern="0" dirty="0" smtClean="0"/>
                  <a:t>(</a:t>
                </a:r>
                <a:r>
                  <a:rPr lang="en-US" altLang="zh-CN" i="1" kern="0" dirty="0" smtClean="0"/>
                  <a:t>ML</a:t>
                </a:r>
                <a:r>
                  <a:rPr lang="zh-CN" altLang="en-US" i="1" kern="0" dirty="0" smtClean="0"/>
                  <a:t> </a:t>
                </a:r>
                <a:r>
                  <a:rPr lang="en-AU" i="1" kern="0" dirty="0" smtClean="0"/>
                  <a:t>expert)</a:t>
                </a:r>
                <a:r>
                  <a:rPr lang="zh-CN" altLang="en-US" kern="0" dirty="0" smtClean="0"/>
                  <a:t>热门度提高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流行度高的实体与很多其他实体相关，大规模的热门度传播非常耗时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724400"/>
              </a:xfrm>
              <a:blipFill rotWithShape="0">
                <a:blip r:embed="rId3"/>
                <a:stretch>
                  <a:fillRect l="-667" t="-1935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667000"/>
            <a:ext cx="3086100" cy="7403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19800"/>
            <a:ext cx="8175678" cy="281251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305147" indent="36808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610293" indent="73616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915439" indent="110422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220586" indent="147229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1709769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051723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2393676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2735631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015" kern="0" dirty="0" smtClean="0">
                <a:latin typeface="+mn-lt"/>
              </a:rPr>
              <a:t>* W</a:t>
            </a:r>
            <a:r>
              <a:rPr lang="en-AU" sz="1015" kern="0" dirty="0">
                <a:latin typeface="+mn-lt"/>
              </a:rPr>
              <a:t>. </a:t>
            </a:r>
            <a:r>
              <a:rPr lang="en-AU" sz="1015" kern="0" dirty="0" smtClean="0">
                <a:latin typeface="+mn-lt"/>
              </a:rPr>
              <a:t>Hua, K. Zheng, X. Zhou. </a:t>
            </a:r>
            <a:r>
              <a:rPr lang="en-AU" sz="1015" kern="0" dirty="0">
                <a:latin typeface="+mn-lt"/>
              </a:rPr>
              <a:t>Microblog Entity Linking with Social Temporal </a:t>
            </a:r>
            <a:r>
              <a:rPr lang="en-AU" sz="1015" kern="0" dirty="0" smtClean="0">
                <a:latin typeface="+mn-lt"/>
              </a:rPr>
              <a:t>Context. </a:t>
            </a:r>
            <a:r>
              <a:rPr lang="en-AU" sz="1015" kern="0" dirty="0">
                <a:latin typeface="+mn-lt"/>
              </a:rPr>
              <a:t>In </a:t>
            </a:r>
            <a:r>
              <a:rPr lang="en-AU" sz="1015" kern="0" dirty="0" smtClean="0">
                <a:latin typeface="+mn-lt"/>
              </a:rPr>
              <a:t>SIGMOD 2015</a:t>
            </a:r>
            <a:endParaRPr lang="en-AU" sz="1015" kern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实体热门度传播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根据启发式规则构建实体热门度传播网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同一个名词词组的候选实体间不应该相互传播热门度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实体越相关，传播热门度的比率越大</a:t>
            </a:r>
            <a:endParaRPr lang="en-US" altLang="zh-CN" dirty="0" smtClean="0"/>
          </a:p>
          <a:p>
            <a:pPr lvl="1"/>
            <a:r>
              <a:rPr lang="zh-CN" altLang="en-US" dirty="0"/>
              <a:t>只有高度相关的实体间才能相互增强热门</a:t>
            </a:r>
            <a:r>
              <a:rPr lang="zh-CN" altLang="en-US" dirty="0" smtClean="0"/>
              <a:t>度，减少时间开销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3544706" y="3200400"/>
            <a:ext cx="5142094" cy="3004558"/>
            <a:chOff x="5052594" y="3242463"/>
            <a:chExt cx="4629250" cy="28231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594" y="3717032"/>
              <a:ext cx="4629250" cy="23486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9996" y="3242463"/>
              <a:ext cx="3224209" cy="47456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24767" y="3721249"/>
            <a:ext cx="3521711" cy="1894186"/>
            <a:chOff x="324767" y="3721249"/>
            <a:chExt cx="3521711" cy="1894186"/>
          </a:xfrm>
        </p:grpSpPr>
        <p:grpSp>
          <p:nvGrpSpPr>
            <p:cNvPr id="7" name="Group 6"/>
            <p:cNvGrpSpPr/>
            <p:nvPr/>
          </p:nvGrpSpPr>
          <p:grpSpPr>
            <a:xfrm>
              <a:off x="685800" y="3721249"/>
              <a:ext cx="2799647" cy="1092040"/>
              <a:chOff x="24070206" y="29357262"/>
              <a:chExt cx="4619381" cy="192145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94938" y="29357262"/>
                <a:ext cx="3656491" cy="105661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70206" y="30580996"/>
                <a:ext cx="4619381" cy="697720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 flipH="1">
              <a:off x="1802124" y="4870352"/>
              <a:ext cx="397659" cy="3557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324767" y="5295796"/>
              <a:ext cx="3521711" cy="31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77" b="1" dirty="0" smtClean="0">
                  <a:solidFill>
                    <a:srgbClr val="C00000"/>
                  </a:solidFill>
                </a:rPr>
                <a:t>类似于</a:t>
              </a:r>
              <a:r>
                <a:rPr lang="en-US" altLang="zh-CN" sz="1477" b="1" dirty="0" smtClean="0">
                  <a:solidFill>
                    <a:srgbClr val="C00000"/>
                  </a:solidFill>
                </a:rPr>
                <a:t>PageRank</a:t>
              </a:r>
              <a:r>
                <a:rPr lang="zh-CN" altLang="en-US" sz="1477" b="1" dirty="0" smtClean="0">
                  <a:solidFill>
                    <a:srgbClr val="C00000"/>
                  </a:solidFill>
                </a:rPr>
                <a:t>的实体热门度传播算法</a:t>
              </a:r>
              <a:endParaRPr lang="en-AU" sz="1477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实验设置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实验数据集</a:t>
                </a:r>
                <a:endParaRPr lang="en-US" dirty="0"/>
              </a:p>
              <a:p>
                <a:pPr lvl="1"/>
                <a:r>
                  <a:rPr lang="en-US" altLang="zh-CN" dirty="0" smtClean="0"/>
                  <a:t>Bing</a:t>
                </a:r>
                <a:r>
                  <a:rPr lang="zh-CN" altLang="en-US" dirty="0" smtClean="0"/>
                  <a:t>：随</a:t>
                </a:r>
                <a:r>
                  <a:rPr lang="zh-CN" altLang="en-US" dirty="0"/>
                  <a:t>机采样</a:t>
                </a:r>
                <a:r>
                  <a:rPr lang="en-US" altLang="zh-CN" dirty="0"/>
                  <a:t>1500</a:t>
                </a:r>
                <a:r>
                  <a:rPr lang="zh-CN" altLang="en-US" dirty="0"/>
                  <a:t>条查询</a:t>
                </a:r>
                <a:endParaRPr lang="en-US" altLang="zh-CN" dirty="0"/>
              </a:p>
              <a:p>
                <a:pPr lvl="1">
                  <a:defRPr/>
                </a:pPr>
                <a:r>
                  <a:rPr lang="en-AU" kern="0" dirty="0" smtClean="0"/>
                  <a:t>Twitter</a:t>
                </a:r>
                <a:r>
                  <a:rPr lang="en-AU" kern="0" dirty="0"/>
                  <a:t>: </a:t>
                </a:r>
                <a:r>
                  <a:rPr lang="en-AU" kern="0" dirty="0" smtClean="0"/>
                  <a:t>5M</a:t>
                </a:r>
                <a:r>
                  <a:rPr lang="zh-CN" altLang="en-US" kern="0" dirty="0" smtClean="0"/>
                  <a:t>用户发布的</a:t>
                </a:r>
                <a:r>
                  <a:rPr lang="en-AU" kern="0" dirty="0" smtClean="0"/>
                  <a:t>29.3M</a:t>
                </a:r>
                <a:r>
                  <a:rPr lang="zh-CN" altLang="en-US" kern="0" dirty="0" smtClean="0"/>
                  <a:t>微博</a:t>
                </a:r>
                <a:endParaRPr lang="en-US" altLang="zh-CN" kern="0" dirty="0" smtClean="0"/>
              </a:p>
              <a:p>
                <a:pPr lvl="2">
                  <a:defRPr/>
                </a:pPr>
                <a:r>
                  <a:rPr lang="zh-CN" altLang="en-US" kern="0" dirty="0" smtClean="0"/>
                  <a:t>用其中一部分微博作为历史数据来预计算与实体相关联的用户社区，用另一部分微博来进行测试</a:t>
                </a:r>
                <a:endParaRPr lang="en-US" altLang="zh-CN" kern="0" dirty="0" smtClean="0"/>
              </a:p>
              <a:p>
                <a:r>
                  <a:rPr lang="zh-CN" altLang="en-US" dirty="0"/>
                  <a:t>评</a:t>
                </a:r>
                <a:r>
                  <a:rPr lang="zh-CN" altLang="en-US" dirty="0" smtClean="0"/>
                  <a:t>估指标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只有包含的所</a:t>
                </a:r>
                <a:r>
                  <a:rPr lang="zh-CN" altLang="en-US" dirty="0" smtClean="0"/>
                  <a:t>有名词词</a:t>
                </a:r>
                <a:r>
                  <a:rPr lang="zh-CN" altLang="en-US" dirty="0"/>
                  <a:t>组都被正确标注，</a:t>
                </a:r>
                <a:r>
                  <a:rPr lang="zh-CN" altLang="en-US" dirty="0" smtClean="0"/>
                  <a:t>该短文本才</a:t>
                </a:r>
                <a:r>
                  <a:rPr lang="zh-CN" altLang="en-US" dirty="0"/>
                  <a:t>算被正确标注</a:t>
                </a:r>
                <a:endParaRPr lang="en-US" altLang="zh-CN" dirty="0"/>
              </a:p>
              <a:p>
                <a:pPr lvl="1"/>
                <a:endParaRPr lang="en-US" sz="1700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00">
                          <a:latin typeface="Cambria Math" panose="02040503050406030204" pitchFamily="18" charset="0"/>
                        </a:rPr>
                        <m:t>term</m:t>
                      </m:r>
                      <m:r>
                        <a:rPr lang="en-US" sz="1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700"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a:rPr lang="en-US" sz="17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7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170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altLang="zh-CN" sz="1700">
                              <a:latin typeface="Cambria Math" panose="02040503050406030204" pitchFamily="18" charset="0"/>
                            </a:rPr>
                            <m:t>correctly</m:t>
                          </m:r>
                          <m:r>
                            <a:rPr lang="en-US" altLang="zh-CN" sz="17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700">
                              <a:latin typeface="Cambria Math" panose="02040503050406030204" pitchFamily="18" charset="0"/>
                            </a:rPr>
                            <m:t>labeled</m:t>
                          </m:r>
                          <m:r>
                            <a:rPr lang="en-US" altLang="zh-CN" sz="17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700">
                              <a:latin typeface="Cambria Math" panose="02040503050406030204" pitchFamily="18" charset="0"/>
                            </a:rPr>
                            <m:t>terms</m:t>
                          </m:r>
                        </m:num>
                        <m:den>
                          <m:r>
                            <a:rPr lang="en-US" altLang="zh-CN" sz="170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altLang="zh-CN" sz="1700">
                              <a:latin typeface="Cambria Math" panose="02040503050406030204" pitchFamily="18" charset="0"/>
                            </a:rPr>
                            <m:t>detected</m:t>
                          </m:r>
                          <m:r>
                            <a:rPr lang="en-US" altLang="zh-CN" sz="17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700">
                              <a:latin typeface="Cambria Math" panose="02040503050406030204" pitchFamily="18" charset="0"/>
                            </a:rPr>
                            <m:t>terms</m:t>
                          </m:r>
                        </m:den>
                      </m:f>
                    </m:oMath>
                  </m:oMathPara>
                </a14:m>
                <a:endParaRPr lang="en-US" altLang="zh-CN" sz="1700" dirty="0" smtClean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700" i="1" dirty="0" smtClean="0">
                          <a:latin typeface="Cambria Math" panose="02040503050406030204" pitchFamily="18" charset="0"/>
                        </a:rPr>
                        <m:t>text</m:t>
                      </m:r>
                      <m:r>
                        <a:rPr lang="en-US" altLang="zh-CN" sz="1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700">
                          <a:latin typeface="Cambria Math" panose="02040503050406030204" pitchFamily="18" charset="0"/>
                        </a:rPr>
                        <m:t>accuracy</m:t>
                      </m:r>
                      <m:r>
                        <a:rPr lang="en-US" altLang="zh-CN" sz="17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7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170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altLang="zh-CN" sz="1700">
                              <a:latin typeface="Cambria Math" panose="02040503050406030204" pitchFamily="18" charset="0"/>
                            </a:rPr>
                            <m:t>correctly</m:t>
                          </m:r>
                          <m:r>
                            <a:rPr lang="en-US" altLang="zh-CN" sz="17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700">
                              <a:latin typeface="Cambria Math" panose="02040503050406030204" pitchFamily="18" charset="0"/>
                            </a:rPr>
                            <m:t>labeled</m:t>
                          </m:r>
                          <m:r>
                            <a:rPr lang="en-US" altLang="zh-CN" sz="17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700" i="1">
                              <a:latin typeface="Cambria Math" panose="02040503050406030204" pitchFamily="18" charset="0"/>
                            </a:rPr>
                            <m:t>texts</m:t>
                          </m:r>
                        </m:num>
                        <m:den>
                          <m:r>
                            <a:rPr lang="en-US" altLang="zh-CN" sz="170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altLang="zh-CN" sz="1700" i="1">
                              <a:latin typeface="Cambria Math" panose="02040503050406030204" pitchFamily="18" charset="0"/>
                            </a:rPr>
                            <m:t>texts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05400"/>
              </a:xfrm>
              <a:blipFill rotWithShape="0">
                <a:blip r:embed="rId3"/>
                <a:stretch>
                  <a:fillRect l="-667" t="-13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8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212470" y="2514600"/>
            <a:ext cx="1944216" cy="28803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Air Jordan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12470" y="4412183"/>
            <a:ext cx="1944216" cy="28803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Michael Jordan</a:t>
            </a:r>
            <a:r>
              <a:rPr kumimoji="0" lang="en-US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(basketball)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598" y="2074720"/>
            <a:ext cx="4891286" cy="53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598" y="2751129"/>
            <a:ext cx="4908472" cy="53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/>
          <p:cNvCxnSpPr>
            <a:stCxn id="11" idx="3"/>
            <a:endCxn id="6" idx="1"/>
          </p:cNvCxnSpPr>
          <p:nvPr/>
        </p:nvCxnSpPr>
        <p:spPr bwMode="auto">
          <a:xfrm flipV="1">
            <a:off x="3156686" y="2342445"/>
            <a:ext cx="614912" cy="316171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  <a:endCxn id="7" idx="1"/>
          </p:cNvCxnSpPr>
          <p:nvPr/>
        </p:nvCxnSpPr>
        <p:spPr bwMode="auto">
          <a:xfrm>
            <a:off x="3156686" y="2658616"/>
            <a:ext cx="614912" cy="357893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785" y="3522427"/>
            <a:ext cx="4891285" cy="63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783" y="4918132"/>
            <a:ext cx="4891287" cy="66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257" y="4296025"/>
            <a:ext cx="4908472" cy="52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Connector 15"/>
          <p:cNvCxnSpPr>
            <a:stCxn id="12" idx="3"/>
            <a:endCxn id="8" idx="1"/>
          </p:cNvCxnSpPr>
          <p:nvPr/>
        </p:nvCxnSpPr>
        <p:spPr bwMode="auto">
          <a:xfrm flipV="1">
            <a:off x="3156686" y="3839297"/>
            <a:ext cx="632099" cy="71690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10" idx="1"/>
          </p:cNvCxnSpPr>
          <p:nvPr/>
        </p:nvCxnSpPr>
        <p:spPr bwMode="auto">
          <a:xfrm>
            <a:off x="3156686" y="4556199"/>
            <a:ext cx="639571" cy="376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3"/>
            <a:endCxn id="9" idx="1"/>
          </p:cNvCxnSpPr>
          <p:nvPr/>
        </p:nvCxnSpPr>
        <p:spPr bwMode="auto">
          <a:xfrm>
            <a:off x="3156686" y="4556199"/>
            <a:ext cx="632097" cy="692137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 bwMode="auto">
          <a:xfrm>
            <a:off x="381000" y="3416202"/>
            <a:ext cx="1447800" cy="288032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jordan</a:t>
            </a:r>
            <a:r>
              <a:rPr kumimoji="0" lang="en-US" altLang="zh-CN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bulls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364870" y="3839297"/>
            <a:ext cx="410651" cy="329046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965317" y="5144508"/>
            <a:ext cx="2118368" cy="338554"/>
            <a:chOff x="1018596" y="5529913"/>
            <a:chExt cx="2118368" cy="338554"/>
          </a:xfrm>
        </p:grpSpPr>
        <p:sp>
          <p:nvSpPr>
            <p:cNvPr id="22" name="TextBox 21"/>
            <p:cNvSpPr txBox="1"/>
            <p:nvPr/>
          </p:nvSpPr>
          <p:spPr>
            <a:xfrm>
              <a:off x="1018596" y="5529913"/>
              <a:ext cx="10356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检索结果</a:t>
              </a:r>
              <a:endParaRPr lang="en-US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2298764" y="5701356"/>
              <a:ext cx="838200" cy="3586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短文本理解应用举例：语义检索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准确性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基于内容特征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Song[1]</a:t>
            </a:r>
            <a:r>
              <a:rPr lang="zh-CN" altLang="en-US" dirty="0" smtClean="0"/>
              <a:t>：基于名词词组间的语义相似性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Kim[2]</a:t>
            </a:r>
            <a:r>
              <a:rPr lang="zh-CN" altLang="en-US" dirty="0" smtClean="0"/>
              <a:t>：基于名词词组间的语义相关性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Our Approach</a:t>
            </a:r>
            <a:r>
              <a:rPr lang="zh-CN" altLang="en-US" dirty="0" smtClean="0"/>
              <a:t>：基于任意词组间的语义相关性</a:t>
            </a:r>
            <a:endParaRPr lang="en-US" altLang="zh-CN" dirty="0" smtClean="0"/>
          </a:p>
          <a:p>
            <a:endParaRPr lang="en-US" dirty="0" smtClean="0"/>
          </a:p>
        </p:txBody>
      </p:sp>
      <p:graphicFrame>
        <p:nvGraphicFramePr>
          <p:cNvPr id="5" name="表格 7"/>
          <p:cNvGraphicFramePr>
            <a:graphicFrameLocks noGrp="1"/>
          </p:cNvGraphicFramePr>
          <p:nvPr>
            <p:extLst/>
          </p:nvPr>
        </p:nvGraphicFramePr>
        <p:xfrm>
          <a:off x="1524000" y="3200400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752600"/>
                <a:gridCol w="1600200"/>
                <a:gridCol w="1600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Song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Kim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Our Approach</a:t>
                      </a:r>
                      <a:endParaRPr lang="zh-CN" altLang="en-US" sz="1600" dirty="0"/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term-level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0.694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0.701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0.943</a:t>
                      </a:r>
                      <a:endParaRPr lang="zh-CN" alt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text-level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0.525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0.526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0.890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1000" y="5894178"/>
            <a:ext cx="8175678" cy="41010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305147" indent="36808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610293" indent="73616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915439" indent="110422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220586" indent="147229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1709769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051723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2393676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2735631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015" kern="0" dirty="0" smtClean="0">
                <a:latin typeface="+mn-lt"/>
              </a:rPr>
              <a:t>[1] Y. </a:t>
            </a:r>
            <a:r>
              <a:rPr lang="en-AU" sz="1015" kern="0" dirty="0">
                <a:latin typeface="+mn-lt"/>
              </a:rPr>
              <a:t>Song, </a:t>
            </a:r>
            <a:r>
              <a:rPr lang="en-AU" sz="1015" kern="0" dirty="0" smtClean="0">
                <a:latin typeface="+mn-lt"/>
              </a:rPr>
              <a:t>H. </a:t>
            </a:r>
            <a:r>
              <a:rPr lang="en-AU" sz="1015" kern="0" dirty="0">
                <a:latin typeface="+mn-lt"/>
              </a:rPr>
              <a:t>Wang, </a:t>
            </a:r>
            <a:r>
              <a:rPr lang="en-AU" sz="1015" kern="0" dirty="0" smtClean="0">
                <a:latin typeface="+mn-lt"/>
              </a:rPr>
              <a:t>Z. </a:t>
            </a:r>
            <a:r>
              <a:rPr lang="en-AU" sz="1015" kern="0" dirty="0">
                <a:latin typeface="+mn-lt"/>
              </a:rPr>
              <a:t>Wang, </a:t>
            </a:r>
            <a:r>
              <a:rPr lang="en-AU" sz="1015" kern="0" dirty="0" smtClean="0">
                <a:latin typeface="+mn-lt"/>
              </a:rPr>
              <a:t>H. </a:t>
            </a:r>
            <a:r>
              <a:rPr lang="en-AU" sz="1015" kern="0" dirty="0">
                <a:latin typeface="+mn-lt"/>
              </a:rPr>
              <a:t>Li, and </a:t>
            </a:r>
            <a:r>
              <a:rPr lang="en-AU" sz="1015" kern="0" dirty="0" smtClean="0">
                <a:latin typeface="+mn-lt"/>
              </a:rPr>
              <a:t>W. </a:t>
            </a:r>
            <a:r>
              <a:rPr lang="en-AU" sz="1015" kern="0" dirty="0">
                <a:latin typeface="+mn-lt"/>
              </a:rPr>
              <a:t>Chen. Short text conceptualization using a probabilistic knowledgebase. In </a:t>
            </a:r>
            <a:r>
              <a:rPr lang="en-AU" sz="1015" kern="0" dirty="0" smtClean="0">
                <a:latin typeface="+mn-lt"/>
              </a:rPr>
              <a:t>IJCAI 2011.</a:t>
            </a:r>
            <a:endParaRPr lang="en-AU" sz="1015" kern="0" dirty="0">
              <a:latin typeface="+mn-lt"/>
            </a:endParaRPr>
          </a:p>
          <a:p>
            <a:pPr>
              <a:defRPr/>
            </a:pPr>
            <a:r>
              <a:rPr lang="en-AU" sz="1015" kern="0" dirty="0" smtClean="0">
                <a:latin typeface="+mn-lt"/>
              </a:rPr>
              <a:t>[2</a:t>
            </a:r>
            <a:r>
              <a:rPr lang="en-AU" sz="1015" kern="0" dirty="0">
                <a:latin typeface="+mn-lt"/>
              </a:rPr>
              <a:t>] </a:t>
            </a:r>
            <a:r>
              <a:rPr lang="en-AU" sz="1015" kern="0" dirty="0" smtClean="0">
                <a:latin typeface="+mn-lt"/>
              </a:rPr>
              <a:t>D. </a:t>
            </a:r>
            <a:r>
              <a:rPr lang="en-AU" sz="1015" kern="0" dirty="0">
                <a:latin typeface="+mn-lt"/>
              </a:rPr>
              <a:t>Kim, </a:t>
            </a:r>
            <a:r>
              <a:rPr lang="en-AU" sz="1015" kern="0" dirty="0" smtClean="0">
                <a:latin typeface="+mn-lt"/>
              </a:rPr>
              <a:t>H. </a:t>
            </a:r>
            <a:r>
              <a:rPr lang="en-AU" sz="1015" kern="0" dirty="0">
                <a:latin typeface="+mn-lt"/>
              </a:rPr>
              <a:t>Wang, and </a:t>
            </a:r>
            <a:r>
              <a:rPr lang="en-AU" sz="1015" kern="0" dirty="0" smtClean="0">
                <a:latin typeface="+mn-lt"/>
              </a:rPr>
              <a:t>A. </a:t>
            </a:r>
            <a:r>
              <a:rPr lang="en-AU" sz="1015" kern="0" dirty="0">
                <a:latin typeface="+mn-lt"/>
              </a:rPr>
              <a:t>Oh: Context-dependent </a:t>
            </a:r>
            <a:r>
              <a:rPr lang="en-AU" sz="1015" kern="0" dirty="0" smtClean="0">
                <a:latin typeface="+mn-lt"/>
              </a:rPr>
              <a:t>conceptualization. In IJCAI 2013.</a:t>
            </a:r>
            <a:endParaRPr lang="en-AU" sz="1015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9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准确性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r>
              <a:rPr lang="zh-CN" altLang="en-US" dirty="0"/>
              <a:t>基于社会特征</a:t>
            </a:r>
            <a:endParaRPr lang="en-US" altLang="zh-CN" dirty="0"/>
          </a:p>
          <a:p>
            <a:pPr lvl="1"/>
            <a:r>
              <a:rPr lang="en-US" altLang="zh-CN" dirty="0" smtClean="0"/>
              <a:t>Shen</a:t>
            </a:r>
            <a:r>
              <a:rPr lang="zh-CN" altLang="en-US" dirty="0"/>
              <a:t>*</a:t>
            </a:r>
            <a:r>
              <a:rPr lang="zh-CN" altLang="en-US" dirty="0" smtClean="0"/>
              <a:t>：</a:t>
            </a:r>
            <a:r>
              <a:rPr lang="zh-CN" altLang="en-US" dirty="0"/>
              <a:t>基于历史微博推断用户兴趣</a:t>
            </a:r>
            <a:endParaRPr lang="en-US" altLang="zh-CN" dirty="0"/>
          </a:p>
          <a:p>
            <a:pPr lvl="1"/>
            <a:r>
              <a:rPr lang="en-US" altLang="zh-CN" dirty="0"/>
              <a:t>Our Approach</a:t>
            </a:r>
            <a:r>
              <a:rPr lang="zh-CN" altLang="en-US" dirty="0"/>
              <a:t>：基于用户订阅关系推断用户兴趣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/>
              <a:t>于时态特征</a:t>
            </a:r>
            <a:endParaRPr lang="en-US" dirty="0"/>
          </a:p>
          <a:p>
            <a:endParaRPr lang="en-US" altLang="zh-CN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019800"/>
            <a:ext cx="8175678" cy="25770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305147" indent="36808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610293" indent="73616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915439" indent="110422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220586" indent="147229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1709769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051723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2393676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2735631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015" kern="0" dirty="0" smtClean="0">
                <a:latin typeface="+mn-lt"/>
              </a:rPr>
              <a:t>* </a:t>
            </a:r>
            <a:r>
              <a:rPr lang="en-AU" sz="1015" kern="0" dirty="0" smtClean="0">
                <a:latin typeface="+mn-lt"/>
              </a:rPr>
              <a:t>W</a:t>
            </a:r>
            <a:r>
              <a:rPr lang="en-AU" sz="1015" kern="0" dirty="0">
                <a:latin typeface="+mn-lt"/>
              </a:rPr>
              <a:t>. Shen, J. Wang, P. Luo, and M. Wang. Linking named entities in tweets with knowledge base via user interest </a:t>
            </a:r>
            <a:r>
              <a:rPr lang="en-AU" sz="1015" kern="0" dirty="0" err="1">
                <a:latin typeface="+mn-lt"/>
              </a:rPr>
              <a:t>modeling</a:t>
            </a:r>
            <a:r>
              <a:rPr lang="en-AU" sz="1015" kern="0" dirty="0">
                <a:latin typeface="+mn-lt"/>
              </a:rPr>
              <a:t>. In KDD 2013. </a:t>
            </a:r>
          </a:p>
        </p:txBody>
      </p:sp>
      <p:graphicFrame>
        <p:nvGraphicFramePr>
          <p:cNvPr id="9" name="表格 7"/>
          <p:cNvGraphicFramePr>
            <a:graphicFrameLocks noGrp="1"/>
          </p:cNvGraphicFramePr>
          <p:nvPr>
            <p:extLst/>
          </p:nvPr>
        </p:nvGraphicFramePr>
        <p:xfrm>
          <a:off x="2209800" y="2667000"/>
          <a:ext cx="44958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752600"/>
                <a:gridCol w="1600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Shen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Our Approach</a:t>
                      </a:r>
                      <a:endParaRPr lang="zh-CN" altLang="en-US" sz="1600" dirty="0"/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term-level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0.671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0.719</a:t>
                      </a:r>
                      <a:endParaRPr lang="zh-CN" alt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text-level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0.593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0.628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7"/>
          <p:cNvGraphicFramePr>
            <a:graphicFrameLocks noGrp="1"/>
          </p:cNvGraphicFramePr>
          <p:nvPr>
            <p:extLst/>
          </p:nvPr>
        </p:nvGraphicFramePr>
        <p:xfrm>
          <a:off x="2209800" y="4495800"/>
          <a:ext cx="44958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752600"/>
                <a:gridCol w="1600200"/>
              </a:tblGrid>
              <a:tr h="14224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Popularity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Recency</a:t>
                      </a:r>
                      <a:endParaRPr lang="zh-CN" alt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term-level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0.678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0.686</a:t>
                      </a:r>
                      <a:endParaRPr lang="zh-CN" alt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text-level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0.600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9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效率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短文本长度变化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只有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条查询包含多余</a:t>
            </a:r>
            <a:r>
              <a:rPr lang="en-US" altLang="zh-CN" dirty="0" smtClean="0"/>
              <a:t>11</a:t>
            </a:r>
            <a:r>
              <a:rPr lang="zh-CN" altLang="en-US" dirty="0" smtClean="0"/>
              <a:t>个单词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大部分查询包含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个以内的单词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981200" y="2819400"/>
          <a:ext cx="5181600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56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总结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493776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理解短文本</a:t>
            </a:r>
            <a:r>
              <a:rPr lang="en-US" altLang="zh-CN" dirty="0" smtClean="0"/>
              <a:t>= </a:t>
            </a:r>
            <a:r>
              <a:rPr lang="zh-CN" altLang="en-US" dirty="0" smtClean="0"/>
              <a:t>得到短文本中提及的概念</a:t>
            </a:r>
            <a:r>
              <a:rPr lang="en-US" altLang="zh-CN" dirty="0" smtClean="0"/>
              <a:t>/</a:t>
            </a:r>
            <a:r>
              <a:rPr lang="zh-CN" altLang="en-US" dirty="0" smtClean="0"/>
              <a:t>实体，可以支持各种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应用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查询推荐、实例浏览、语义检索</a:t>
            </a:r>
            <a:r>
              <a:rPr lang="en-US" altLang="zh-CN" dirty="0" smtClean="0"/>
              <a:t>…</a:t>
            </a:r>
            <a:endParaRPr lang="en-US" dirty="0"/>
          </a:p>
          <a:p>
            <a:r>
              <a:rPr lang="zh-CN" altLang="en-US" dirty="0" smtClean="0"/>
              <a:t>创新点及贡献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使用新的知识（评分方式）帮助进行短文本理解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词组间的语义相关性、用户兴趣度、实体热门度 →</a:t>
            </a:r>
            <a:r>
              <a:rPr lang="en-US" altLang="zh-CN" dirty="0" smtClean="0"/>
              <a:t> </a:t>
            </a:r>
            <a:r>
              <a:rPr lang="zh-CN" altLang="en-US" dirty="0" smtClean="0"/>
              <a:t>短文本理解的准确性可达</a:t>
            </a:r>
            <a:r>
              <a:rPr lang="en-US" altLang="zh-CN" dirty="0" smtClean="0">
                <a:solidFill>
                  <a:srgbClr val="FF0000"/>
                </a:solidFill>
              </a:rPr>
              <a:t>89%</a:t>
            </a:r>
            <a:r>
              <a:rPr lang="zh-CN" altLang="en-US" dirty="0" smtClean="0"/>
              <a:t>，比传统的基于内容的方法提高</a:t>
            </a:r>
            <a:r>
              <a:rPr lang="en-US" altLang="zh-CN" dirty="0" smtClean="0">
                <a:solidFill>
                  <a:srgbClr val="FF0000"/>
                </a:solidFill>
              </a:rPr>
              <a:t>36.5%</a:t>
            </a:r>
          </a:p>
          <a:p>
            <a:pPr lvl="1"/>
            <a:r>
              <a:rPr lang="zh-CN" altLang="en-US" dirty="0" smtClean="0"/>
              <a:t>设计有效的索引结构、增量算法、近似算法、启发式规则来提高短文本理解的效率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在几十毫秒甚至几毫秒内理解大部分短文本</a:t>
            </a:r>
            <a:endParaRPr lang="en-US" altLang="zh-CN" dirty="0" smtClean="0"/>
          </a:p>
          <a:p>
            <a:r>
              <a:rPr lang="zh-CN" altLang="en-US" dirty="0" smtClean="0"/>
              <a:t>下一步工作</a:t>
            </a:r>
          </a:p>
          <a:p>
            <a:pPr lvl="1"/>
            <a:r>
              <a:rPr lang="zh-CN" altLang="en-US" dirty="0" smtClean="0"/>
              <a:t>多特征结合消歧，知识库更新以及用户内容和关系动态维护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2839504" cy="36052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模型的准确性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648200"/>
              </a:xfrm>
            </p:spPr>
            <p:txBody>
              <a:bodyPr/>
              <a:lstStyle/>
              <a:p>
                <a:r>
                  <a:rPr lang="zh-CN" altLang="en-US" dirty="0" smtClean="0"/>
                  <a:t>增加了准确性</a:t>
                </a:r>
                <a:r>
                  <a:rPr lang="en-US" altLang="zh-CN" dirty="0" smtClean="0"/>
                  <a:t>5%-8%</a:t>
                </a:r>
              </a:p>
              <a:p>
                <a:pPr lvl="1">
                  <a:defRPr/>
                </a:pPr>
                <a:r>
                  <a:rPr lang="zh-CN" altLang="en-US" sz="2400" kern="0" dirty="0"/>
                  <a:t>在线实体链接算</a:t>
                </a:r>
                <a:r>
                  <a:rPr lang="zh-CN" altLang="en-US" sz="2400" kern="0" dirty="0" smtClean="0"/>
                  <a:t>法</a:t>
                </a:r>
                <a:r>
                  <a:rPr lang="en-US" altLang="zh-CN" sz="2400" kern="0" dirty="0" smtClean="0"/>
                  <a:t>On-the-fly</a:t>
                </a:r>
                <a:r>
                  <a:rPr lang="en-AU" sz="2400" kern="0" dirty="0" smtClean="0"/>
                  <a:t>[1</a:t>
                </a:r>
                <a:r>
                  <a:rPr lang="en-AU" sz="2400" kern="0" dirty="0"/>
                  <a:t>]</a:t>
                </a:r>
              </a:p>
              <a:p>
                <a:pPr lvl="1">
                  <a:defRPr/>
                </a:pPr>
                <a:r>
                  <a:rPr lang="zh-CN" altLang="en-US" sz="2400" kern="0" dirty="0"/>
                  <a:t>联合实体链接算</a:t>
                </a:r>
                <a:r>
                  <a:rPr lang="zh-CN" altLang="en-US" sz="2400" kern="0" dirty="0" smtClean="0"/>
                  <a:t>法</a:t>
                </a:r>
                <a:r>
                  <a:rPr lang="en-US" altLang="zh-CN" sz="2400" kern="0" dirty="0" smtClean="0"/>
                  <a:t>Collective</a:t>
                </a:r>
                <a:r>
                  <a:rPr lang="en-AU" sz="2400" kern="0" dirty="0" smtClean="0"/>
                  <a:t>[2</a:t>
                </a:r>
                <a:r>
                  <a:rPr lang="en-AU" sz="2400" kern="0" dirty="0"/>
                  <a:t>]</a:t>
                </a:r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zh-CN" altLang="en-US" dirty="0" smtClean="0">
                    <a:ea typeface="Cambria Math" panose="02040503050406030204" pitchFamily="18" charset="0"/>
                  </a:rPr>
                  <a:t>参数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 smtClean="0"/>
                  <a:t>、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dirty="0" smtClean="0"/>
                  <a:t>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dirty="0" smtClean="0"/>
                  <a:t>分别</a:t>
                </a:r>
                <a:r>
                  <a:rPr lang="zh-CN" altLang="en-US" dirty="0"/>
                  <a:t>表示用户兴趣度、实体热门度、</a:t>
                </a:r>
                <a:r>
                  <a:rPr lang="zh-CN" altLang="en-US" dirty="0" smtClean="0"/>
                  <a:t>实体流行度在评分函数中的比重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648200"/>
              </a:xfrm>
              <a:blipFill rotWithShape="0">
                <a:blip r:embed="rId3"/>
                <a:stretch>
                  <a:fillRect l="-667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219200"/>
            <a:ext cx="3057570" cy="223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572000"/>
            <a:ext cx="4652825" cy="7631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67400"/>
            <a:ext cx="8175678" cy="41010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305147" indent="36808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610293" indent="73616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915439" indent="110422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220586" indent="147229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1709769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051723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2393676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2735631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015" kern="0" dirty="0" smtClean="0">
                <a:latin typeface="+mn-lt"/>
              </a:rPr>
              <a:t>[</a:t>
            </a:r>
            <a:r>
              <a:rPr lang="en-AU" sz="1015" kern="0" dirty="0">
                <a:latin typeface="+mn-lt"/>
              </a:rPr>
              <a:t>1] P. </a:t>
            </a:r>
            <a:r>
              <a:rPr lang="en-AU" sz="1015" kern="0" dirty="0" err="1">
                <a:latin typeface="+mn-lt"/>
              </a:rPr>
              <a:t>Ferragina</a:t>
            </a:r>
            <a:r>
              <a:rPr lang="en-AU" sz="1015" kern="0" dirty="0">
                <a:latin typeface="+mn-lt"/>
              </a:rPr>
              <a:t> and U. </a:t>
            </a:r>
            <a:r>
              <a:rPr lang="en-AU" sz="1015" kern="0" dirty="0" err="1">
                <a:latin typeface="+mn-lt"/>
              </a:rPr>
              <a:t>Scaiella</a:t>
            </a:r>
            <a:r>
              <a:rPr lang="en-AU" sz="1015" kern="0" dirty="0">
                <a:latin typeface="+mn-lt"/>
              </a:rPr>
              <a:t>. </a:t>
            </a:r>
            <a:r>
              <a:rPr lang="en-AU" sz="1015" kern="0" dirty="0" err="1">
                <a:latin typeface="+mn-lt"/>
              </a:rPr>
              <a:t>Tagme</a:t>
            </a:r>
            <a:r>
              <a:rPr lang="en-AU" sz="1015" kern="0" dirty="0">
                <a:latin typeface="+mn-lt"/>
              </a:rPr>
              <a:t>: On-the-fly annotation of short text fragments (by Wikipedia entities). In CIKM 2010</a:t>
            </a:r>
            <a:r>
              <a:rPr lang="en-AU" sz="1015" kern="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en-AU" sz="1015" kern="0" dirty="0">
                <a:latin typeface="+mn-lt"/>
              </a:rPr>
              <a:t>[2] W. Shen, J. Wang, P. Luo, and M. Wang. Linking named entities in tweets with knowledge base via user interest </a:t>
            </a:r>
            <a:r>
              <a:rPr lang="en-AU" sz="1015" kern="0" dirty="0" err="1">
                <a:latin typeface="+mn-lt"/>
              </a:rPr>
              <a:t>modeling</a:t>
            </a:r>
            <a:r>
              <a:rPr lang="en-AU" sz="1015" kern="0" dirty="0">
                <a:latin typeface="+mn-lt"/>
              </a:rPr>
              <a:t>. In KDD 2013.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6400800"/>
            <a:ext cx="1143000" cy="3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 smtClean="0"/>
              <a:t>模型的效率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能在</a:t>
            </a:r>
            <a:r>
              <a:rPr lang="en-US" altLang="zh-CN" dirty="0" smtClean="0"/>
              <a:t>0.5</a:t>
            </a:r>
            <a:r>
              <a:rPr lang="zh-CN" altLang="en-US" dirty="0" smtClean="0"/>
              <a:t>毫秒内完成一条微博的实体链接</a:t>
            </a:r>
            <a:endParaRPr lang="en-US" altLang="zh-CN" dirty="0" smtClean="0"/>
          </a:p>
          <a:p>
            <a:pPr lvl="1"/>
            <a:r>
              <a:rPr lang="zh-CN" altLang="en-US" dirty="0"/>
              <a:t>在线实体链接算法</a:t>
            </a:r>
            <a:r>
              <a:rPr lang="en-AU" dirty="0"/>
              <a:t>On-the-fly[1]</a:t>
            </a:r>
          </a:p>
          <a:p>
            <a:pPr lvl="1"/>
            <a:r>
              <a:rPr lang="zh-CN" altLang="en-US" dirty="0"/>
              <a:t>联合实体链接算法</a:t>
            </a:r>
            <a:r>
              <a:rPr lang="en-AU" dirty="0"/>
              <a:t>Collective[2]</a:t>
            </a:r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971800"/>
            <a:ext cx="3284579" cy="2259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6400800"/>
            <a:ext cx="1143000" cy="3213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867400"/>
            <a:ext cx="8175678" cy="410102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305147" indent="36808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610293" indent="73616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915439" indent="110422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220586" indent="147229"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1709769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051723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2393676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2735631" algn="l" defTabSz="683907" rtl="0" eaLnBrk="1" latinLnBrk="0" hangingPunct="1">
              <a:defRPr sz="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015" kern="0" dirty="0" smtClean="0">
                <a:latin typeface="+mn-lt"/>
              </a:rPr>
              <a:t>[</a:t>
            </a:r>
            <a:r>
              <a:rPr lang="en-AU" sz="1015" kern="0" dirty="0">
                <a:latin typeface="+mn-lt"/>
              </a:rPr>
              <a:t>1] P. </a:t>
            </a:r>
            <a:r>
              <a:rPr lang="en-AU" sz="1015" kern="0" dirty="0" err="1">
                <a:latin typeface="+mn-lt"/>
              </a:rPr>
              <a:t>Ferragina</a:t>
            </a:r>
            <a:r>
              <a:rPr lang="en-AU" sz="1015" kern="0" dirty="0">
                <a:latin typeface="+mn-lt"/>
              </a:rPr>
              <a:t> and U. </a:t>
            </a:r>
            <a:r>
              <a:rPr lang="en-AU" sz="1015" kern="0" dirty="0" err="1">
                <a:latin typeface="+mn-lt"/>
              </a:rPr>
              <a:t>Scaiella</a:t>
            </a:r>
            <a:r>
              <a:rPr lang="en-AU" sz="1015" kern="0" dirty="0">
                <a:latin typeface="+mn-lt"/>
              </a:rPr>
              <a:t>. </a:t>
            </a:r>
            <a:r>
              <a:rPr lang="en-AU" sz="1015" kern="0" dirty="0" err="1">
                <a:latin typeface="+mn-lt"/>
              </a:rPr>
              <a:t>Tagme</a:t>
            </a:r>
            <a:r>
              <a:rPr lang="en-AU" sz="1015" kern="0" dirty="0">
                <a:latin typeface="+mn-lt"/>
              </a:rPr>
              <a:t>: On-the-fly annotation of short text fragments (by Wikipedia entities). In CIKM 2010</a:t>
            </a:r>
            <a:r>
              <a:rPr lang="en-AU" sz="1015" kern="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en-AU" sz="1015" kern="0" dirty="0">
                <a:latin typeface="+mn-lt"/>
              </a:rPr>
              <a:t>[2] W. Shen, J. Wang, P. Luo, and M. Wang. Linking named entities in tweets with knowledge base via user interest </a:t>
            </a:r>
            <a:r>
              <a:rPr lang="en-AU" sz="1015" kern="0" dirty="0" err="1">
                <a:latin typeface="+mn-lt"/>
              </a:rPr>
              <a:t>modeling</a:t>
            </a:r>
            <a:r>
              <a:rPr lang="en-AU" sz="1015" kern="0" dirty="0">
                <a:latin typeface="+mn-lt"/>
              </a:rPr>
              <a:t>. In KDD 2013. </a:t>
            </a:r>
          </a:p>
        </p:txBody>
      </p:sp>
    </p:spTree>
    <p:extLst>
      <p:ext uri="{BB962C8B-B14F-4D97-AF65-F5344CB8AC3E}">
        <p14:creationId xmlns:p14="http://schemas.microsoft.com/office/powerpoint/2010/main" val="9474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zh-CN" altLang="en-US" dirty="0"/>
              <a:t>短文本理解应用举例：</a:t>
            </a:r>
            <a:r>
              <a:rPr lang="zh-CN" altLang="en-US" dirty="0" smtClean="0"/>
              <a:t>查询推荐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351602" cy="1313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4200"/>
            <a:ext cx="4495800" cy="2962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3962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altLang="zh-CN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hotel in la</a:t>
            </a:r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”？</a:t>
            </a:r>
            <a:endParaRPr lang="en-US" sz="1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648200"/>
            <a:ext cx="2246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altLang="zh-CN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restaurant in la</a:t>
            </a:r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”？</a:t>
            </a:r>
            <a:endParaRPr lang="en-US" sz="1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57400"/>
            <a:ext cx="5763524" cy="61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688186" y="2257440"/>
            <a:ext cx="3047999" cy="3131985"/>
            <a:chOff x="764386" y="2714640"/>
            <a:chExt cx="3047999" cy="3131985"/>
          </a:xfrm>
        </p:grpSpPr>
        <p:grpSp>
          <p:nvGrpSpPr>
            <p:cNvPr id="11" name="Group 10"/>
            <p:cNvGrpSpPr/>
            <p:nvPr/>
          </p:nvGrpSpPr>
          <p:grpSpPr>
            <a:xfrm>
              <a:off x="764386" y="3997728"/>
              <a:ext cx="3047999" cy="1848897"/>
              <a:chOff x="85723" y="2686051"/>
              <a:chExt cx="2786763" cy="1566328"/>
            </a:xfrm>
          </p:grpSpPr>
          <p:sp>
            <p:nvSpPr>
              <p:cNvPr id="12" name="Text Box 9"/>
              <p:cNvSpPr txBox="1"/>
              <p:nvPr/>
            </p:nvSpPr>
            <p:spPr>
              <a:xfrm>
                <a:off x="85723" y="3899955"/>
                <a:ext cx="2786763" cy="35242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000"/>
                  </a:lnSpc>
                  <a:spcAft>
                    <a:spcPts val="800"/>
                  </a:spcAft>
                </a:pPr>
                <a:r>
                  <a:rPr lang="en-AU" sz="90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https://en.wikipedia.org/wiki/Allen_Iverson</a:t>
                </a:r>
                <a:endParaRPr lang="en-AU" sz="1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613" y="2686051"/>
                <a:ext cx="1023937" cy="1271664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2360103" y="2714640"/>
              <a:ext cx="842683" cy="198933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019480" y="3040657"/>
              <a:ext cx="340623" cy="7237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443027" y="2259566"/>
            <a:ext cx="2938650" cy="3085055"/>
            <a:chOff x="5519227" y="2716766"/>
            <a:chExt cx="2938650" cy="3085055"/>
          </a:xfrm>
        </p:grpSpPr>
        <p:grpSp>
          <p:nvGrpSpPr>
            <p:cNvPr id="8" name="Group 7"/>
            <p:cNvGrpSpPr/>
            <p:nvPr/>
          </p:nvGrpSpPr>
          <p:grpSpPr>
            <a:xfrm>
              <a:off x="5519227" y="4012968"/>
              <a:ext cx="2938650" cy="1788853"/>
              <a:chOff x="2137386" y="2671763"/>
              <a:chExt cx="2706075" cy="1589065"/>
            </a:xfrm>
          </p:grpSpPr>
          <p:sp>
            <p:nvSpPr>
              <p:cNvPr id="9" name="Text Box 24"/>
              <p:cNvSpPr txBox="1"/>
              <p:nvPr/>
            </p:nvSpPr>
            <p:spPr>
              <a:xfrm>
                <a:off x="2137386" y="3909038"/>
                <a:ext cx="2706075" cy="35179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000"/>
                  </a:lnSpc>
                  <a:spcAft>
                    <a:spcPts val="800"/>
                  </a:spcAft>
                </a:pPr>
                <a:r>
                  <a:rPr lang="en-AU" sz="9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https://en.wikipedia.org/wiki/Michael_Jordan</a:t>
                </a:r>
                <a:endParaRPr lang="en-AU" sz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5011" y="2671763"/>
                <a:ext cx="935465" cy="1290609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5564986" y="2716766"/>
              <a:ext cx="1063855" cy="205293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172380" y="2995697"/>
              <a:ext cx="535606" cy="7395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440786" y="2490909"/>
            <a:ext cx="3845894" cy="3070438"/>
            <a:chOff x="2516986" y="2948109"/>
            <a:chExt cx="3845894" cy="3070438"/>
          </a:xfrm>
        </p:grpSpPr>
        <p:grpSp>
          <p:nvGrpSpPr>
            <p:cNvPr id="5" name="Group 4"/>
            <p:cNvGrpSpPr/>
            <p:nvPr/>
          </p:nvGrpSpPr>
          <p:grpSpPr>
            <a:xfrm>
              <a:off x="3050386" y="4094415"/>
              <a:ext cx="3312494" cy="1924132"/>
              <a:chOff x="1437301" y="1546838"/>
              <a:chExt cx="2948962" cy="1691344"/>
            </a:xfrm>
          </p:grpSpPr>
          <p:sp>
            <p:nvSpPr>
              <p:cNvPr id="6" name="Text Box 24"/>
              <p:cNvSpPr txBox="1"/>
              <p:nvPr/>
            </p:nvSpPr>
            <p:spPr>
              <a:xfrm>
                <a:off x="1437301" y="1546838"/>
                <a:ext cx="2948962" cy="35179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000"/>
                  </a:lnSpc>
                  <a:spcAft>
                    <a:spcPts val="800"/>
                  </a:spcAft>
                </a:pPr>
                <a:r>
                  <a:rPr lang="en-AU" sz="9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https://en.wikipedia.org/wiki/Shaquille_O%27Neal</a:t>
                </a:r>
                <a:endParaRPr lang="en-AU" sz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1142" y="1942118"/>
                <a:ext cx="928686" cy="1296064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2516986" y="2948109"/>
              <a:ext cx="914400" cy="186332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400288" y="3247487"/>
              <a:ext cx="676592" cy="7099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/>
              <a:t>短文本理解应用举例：实</a:t>
            </a:r>
            <a:r>
              <a:rPr lang="zh-CN" altLang="en-US" dirty="0" smtClean="0"/>
              <a:t>体浏览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文本理解的层次</a:t>
            </a:r>
            <a:endParaRPr lang="en-AU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9535029"/>
              </p:ext>
            </p:extLst>
          </p:nvPr>
        </p:nvGraphicFramePr>
        <p:xfrm>
          <a:off x="1143000" y="1524000"/>
          <a:ext cx="6858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0666" y="48006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传统的</a:t>
            </a:r>
            <a:r>
              <a:rPr lang="en-US" altLang="zh-CN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NLP</a:t>
            </a:r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技术</a:t>
            </a:r>
            <a:endParaRPr lang="en-US" sz="1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82466" y="4969877"/>
            <a:ext cx="76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3810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主题建模，主题表示为单词上的分布</a:t>
            </a:r>
            <a:endParaRPr lang="en-US" sz="1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4114800"/>
            <a:ext cx="76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22633" y="1828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我们的研究方向</a:t>
            </a:r>
            <a:endParaRPr lang="en-US" sz="1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84433" y="1998077"/>
            <a:ext cx="76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400" y="271837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预定义的几个类别</a:t>
            </a:r>
            <a:endParaRPr lang="en-US" sz="1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19400" y="2895600"/>
            <a:ext cx="76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4495800"/>
            <a:ext cx="81534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572256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理解字面信息</a:t>
            </a:r>
            <a:endParaRPr lang="en-US" sz="1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1524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理解语义信息</a:t>
            </a:r>
            <a:endParaRPr lang="en-US" sz="1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文本理解工作的研究方向</a:t>
            </a:r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6655909"/>
              </p:ext>
            </p:extLst>
          </p:nvPr>
        </p:nvGraphicFramePr>
        <p:xfrm>
          <a:off x="2819400" y="2209800"/>
          <a:ext cx="5334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177677893"/>
              </p:ext>
            </p:extLst>
          </p:nvPr>
        </p:nvGraphicFramePr>
        <p:xfrm>
          <a:off x="533400" y="3886200"/>
          <a:ext cx="4191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867400" y="51816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我们的研究方向</a:t>
            </a:r>
            <a:endParaRPr lang="en-US" sz="1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29200" y="5350877"/>
            <a:ext cx="76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zh-CN" altLang="en-US" dirty="0" smtClean="0"/>
              <a:t>文本理解：找到文本中提及的概念／实体</a:t>
            </a:r>
            <a:endParaRPr lang="zh-CN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960"/>
          </a:xfrm>
        </p:spPr>
        <p:txBody>
          <a:bodyPr/>
          <a:lstStyle/>
          <a:p>
            <a:r>
              <a:rPr lang="zh-CN" altLang="en-US" dirty="0" smtClean="0"/>
              <a:t>短文本理解的难点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208"/>
          </a:xfrm>
        </p:spPr>
        <p:txBody>
          <a:bodyPr/>
          <a:lstStyle/>
          <a:p>
            <a:r>
              <a:rPr lang="zh-CN" altLang="en-US" dirty="0" smtClean="0"/>
              <a:t>信息量有限</a:t>
            </a:r>
            <a:endParaRPr lang="en-US" altLang="zh-CN" dirty="0" smtClean="0"/>
          </a:p>
          <a:p>
            <a:r>
              <a:rPr lang="zh-CN" altLang="en-US" dirty="0" smtClean="0"/>
              <a:t>包含大量的缩略词、拼写错误、语法错误</a:t>
            </a:r>
            <a:endParaRPr lang="en-US" altLang="zh-CN" dirty="0" smtClean="0"/>
          </a:p>
          <a:p>
            <a:r>
              <a:rPr lang="zh-CN" altLang="en-US" dirty="0" smtClean="0"/>
              <a:t>歧义性 </a:t>
            </a:r>
            <a:r>
              <a:rPr lang="en-US" altLang="zh-CN" dirty="0" smtClean="0"/>
              <a:t>- </a:t>
            </a:r>
            <a:r>
              <a:rPr lang="zh-CN" altLang="en-US" dirty="0" smtClean="0"/>
              <a:t>短文本理解的重点</a:t>
            </a:r>
            <a:endParaRPr lang="en-US" altLang="zh-CN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63975" y="5516278"/>
            <a:ext cx="145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0"/>
                <a:solidFill>
                  <a:srgbClr val="C00000"/>
                </a:solidFill>
              </a:rPr>
              <a:t>Harry Potter</a:t>
            </a:r>
            <a:endParaRPr lang="en-US" sz="1600" b="1" dirty="0">
              <a:ln w="0"/>
              <a:solidFill>
                <a:srgbClr val="C00000"/>
              </a:solidFill>
            </a:endParaRPr>
          </a:p>
        </p:txBody>
      </p: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3048000"/>
            <a:ext cx="1148775" cy="1493407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048000"/>
            <a:ext cx="1838039" cy="1493407"/>
          </a:xfrm>
          <a:prstGeom prst="rect">
            <a:avLst/>
          </a:prstGeom>
        </p:spPr>
      </p:pic>
      <p:pic>
        <p:nvPicPr>
          <p:cNvPr id="23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536" y="3120008"/>
            <a:ext cx="1007172" cy="143596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 flipH="1" flipV="1">
            <a:off x="2425080" y="4920208"/>
            <a:ext cx="720080" cy="504056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V="1">
            <a:off x="4343400" y="4724400"/>
            <a:ext cx="0" cy="576064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5377408" y="4992216"/>
            <a:ext cx="864096" cy="504056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12492</TotalTime>
  <Words>2743</Words>
  <Application>Microsoft Macintosh PowerPoint</Application>
  <PresentationFormat>On-screen Show (4:3)</PresentationFormat>
  <Paragraphs>570</Paragraphs>
  <Slides>46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Bookman Old Style</vt:lpstr>
      <vt:lpstr>Calibri</vt:lpstr>
      <vt:lpstr>Cambria Math</vt:lpstr>
      <vt:lpstr>Gill Sans MT</vt:lpstr>
      <vt:lpstr>KaiTi</vt:lpstr>
      <vt:lpstr>Times New Roman</vt:lpstr>
      <vt:lpstr>Wingdings</vt:lpstr>
      <vt:lpstr>Wingdings 3</vt:lpstr>
      <vt:lpstr>华文新魏</vt:lpstr>
      <vt:lpstr>宋体</vt:lpstr>
      <vt:lpstr>Arial</vt:lpstr>
      <vt:lpstr>Origin</vt:lpstr>
      <vt:lpstr>PowerPoint Presentation</vt:lpstr>
      <vt:lpstr>内容提要</vt:lpstr>
      <vt:lpstr>短文本</vt:lpstr>
      <vt:lpstr>短文本理解应用举例：语义检索</vt:lpstr>
      <vt:lpstr>短文本理解应用举例：查询推荐</vt:lpstr>
      <vt:lpstr>短文本理解应用举例：实体浏览</vt:lpstr>
      <vt:lpstr>文本理解的层次</vt:lpstr>
      <vt:lpstr>文本理解工作的研究方向</vt:lpstr>
      <vt:lpstr>短文本理解的难点</vt:lpstr>
      <vt:lpstr>短文本理解的难点</vt:lpstr>
      <vt:lpstr>短文本理解的难点</vt:lpstr>
      <vt:lpstr>解决方案</vt:lpstr>
      <vt:lpstr>Probase知识库</vt:lpstr>
      <vt:lpstr>Wikipedia知识库</vt:lpstr>
      <vt:lpstr>新的评分指标</vt:lpstr>
      <vt:lpstr>新的评分指标</vt:lpstr>
      <vt:lpstr>现有基于内容的评分方式的不足</vt:lpstr>
      <vt:lpstr>基于上下文语义相关度的评分方式*</vt:lpstr>
      <vt:lpstr>离线获取语义相关性</vt:lpstr>
      <vt:lpstr>构建共现网</vt:lpstr>
      <vt:lpstr>构建共现网</vt:lpstr>
      <vt:lpstr>压缩共现网</vt:lpstr>
      <vt:lpstr>PowerPoint Presentation</vt:lpstr>
      <vt:lpstr>概念消歧</vt:lpstr>
      <vt:lpstr>概念消歧举例</vt:lpstr>
      <vt:lpstr>概念消歧举例</vt:lpstr>
      <vt:lpstr>新的评分指标</vt:lpstr>
      <vt:lpstr>基于用户兴趣的评分方式</vt:lpstr>
      <vt:lpstr>基于社会交互的用户兴趣挖掘*</vt:lpstr>
      <vt:lpstr>加权可达性</vt:lpstr>
      <vt:lpstr>加权可达性索引</vt:lpstr>
      <vt:lpstr>增量算法计算扩展传递闭包索引</vt:lpstr>
      <vt:lpstr>增量算法计算扩展两跳标记索引</vt:lpstr>
      <vt:lpstr>用户社区影响力估算</vt:lpstr>
      <vt:lpstr>新的评分指标</vt:lpstr>
      <vt:lpstr>用户兴趣的动态变化</vt:lpstr>
      <vt:lpstr>实体热门度挖掘*</vt:lpstr>
      <vt:lpstr>实体热门度传播</vt:lpstr>
      <vt:lpstr>实验设置</vt:lpstr>
      <vt:lpstr>准确性</vt:lpstr>
      <vt:lpstr>准确性</vt:lpstr>
      <vt:lpstr>效率</vt:lpstr>
      <vt:lpstr>总结</vt:lpstr>
      <vt:lpstr>PowerPoint Presentation</vt:lpstr>
      <vt:lpstr>模型的准确性</vt:lpstr>
      <vt:lpstr>模型的效率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Knowledge-Intensive Approach to Short Text Understanding</dc:title>
  <dc:creator>小H</dc:creator>
  <cp:lastModifiedBy>Microsoft Office User</cp:lastModifiedBy>
  <cp:revision>328</cp:revision>
  <dcterms:created xsi:type="dcterms:W3CDTF">2006-08-16T00:00:00Z</dcterms:created>
  <dcterms:modified xsi:type="dcterms:W3CDTF">2015-11-13T16:39:50Z</dcterms:modified>
</cp:coreProperties>
</file>