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58"/>
  </p:notesMasterIdLst>
  <p:handoutMasterIdLst>
    <p:handoutMasterId r:id="rId159"/>
  </p:handoutMasterIdLst>
  <p:sldIdLst>
    <p:sldId id="256" r:id="rId2"/>
    <p:sldId id="1336" r:id="rId3"/>
    <p:sldId id="1529" r:id="rId4"/>
    <p:sldId id="1444" r:id="rId5"/>
    <p:sldId id="1422" r:id="rId6"/>
    <p:sldId id="1423" r:id="rId7"/>
    <p:sldId id="1386" r:id="rId8"/>
    <p:sldId id="1381" r:id="rId9"/>
    <p:sldId id="1383" r:id="rId10"/>
    <p:sldId id="1385" r:id="rId11"/>
    <p:sldId id="1384" r:id="rId12"/>
    <p:sldId id="1393" r:id="rId13"/>
    <p:sldId id="1394" r:id="rId14"/>
    <p:sldId id="1395" r:id="rId15"/>
    <p:sldId id="1441" r:id="rId16"/>
    <p:sldId id="1442" r:id="rId17"/>
    <p:sldId id="1445" r:id="rId18"/>
    <p:sldId id="1437" r:id="rId19"/>
    <p:sldId id="1446" r:id="rId20"/>
    <p:sldId id="1387" r:id="rId21"/>
    <p:sldId id="1389" r:id="rId22"/>
    <p:sldId id="1390" r:id="rId23"/>
    <p:sldId id="1391" r:id="rId24"/>
    <p:sldId id="1530" r:id="rId25"/>
    <p:sldId id="1531" r:id="rId26"/>
    <p:sldId id="1407" r:id="rId27"/>
    <p:sldId id="1408" r:id="rId28"/>
    <p:sldId id="1436" r:id="rId29"/>
    <p:sldId id="1409" r:id="rId30"/>
    <p:sldId id="1410" r:id="rId31"/>
    <p:sldId id="1411" r:id="rId32"/>
    <p:sldId id="1414" r:id="rId33"/>
    <p:sldId id="1415" r:id="rId34"/>
    <p:sldId id="1416" r:id="rId35"/>
    <p:sldId id="1417" r:id="rId36"/>
    <p:sldId id="1418" r:id="rId37"/>
    <p:sldId id="1419" r:id="rId38"/>
    <p:sldId id="1420" r:id="rId39"/>
    <p:sldId id="1421" r:id="rId40"/>
    <p:sldId id="1397" r:id="rId41"/>
    <p:sldId id="1396" r:id="rId42"/>
    <p:sldId id="1399" r:id="rId43"/>
    <p:sldId id="1400" r:id="rId44"/>
    <p:sldId id="1401" r:id="rId45"/>
    <p:sldId id="1403" r:id="rId46"/>
    <p:sldId id="1404" r:id="rId47"/>
    <p:sldId id="1406" r:id="rId48"/>
    <p:sldId id="1402" r:id="rId49"/>
    <p:sldId id="1438" r:id="rId50"/>
    <p:sldId id="1447" r:id="rId51"/>
    <p:sldId id="1448" r:id="rId52"/>
    <p:sldId id="1291" r:id="rId53"/>
    <p:sldId id="1511" r:id="rId54"/>
    <p:sldId id="1431" r:id="rId55"/>
    <p:sldId id="1432" r:id="rId56"/>
    <p:sldId id="1355" r:id="rId57"/>
    <p:sldId id="1449" r:id="rId58"/>
    <p:sldId id="1450" r:id="rId59"/>
    <p:sldId id="1451" r:id="rId60"/>
    <p:sldId id="1452" r:id="rId61"/>
    <p:sldId id="1453" r:id="rId62"/>
    <p:sldId id="1454" r:id="rId63"/>
    <p:sldId id="1455" r:id="rId64"/>
    <p:sldId id="1456" r:id="rId65"/>
    <p:sldId id="1457" r:id="rId66"/>
    <p:sldId id="1458" r:id="rId67"/>
    <p:sldId id="1459" r:id="rId68"/>
    <p:sldId id="1460" r:id="rId69"/>
    <p:sldId id="1461" r:id="rId70"/>
    <p:sldId id="1462" r:id="rId71"/>
    <p:sldId id="1463" r:id="rId72"/>
    <p:sldId id="1464" r:id="rId73"/>
    <p:sldId id="1465" r:id="rId74"/>
    <p:sldId id="1466" r:id="rId75"/>
    <p:sldId id="1505" r:id="rId76"/>
    <p:sldId id="1506" r:id="rId77"/>
    <p:sldId id="1507" r:id="rId78"/>
    <p:sldId id="1508" r:id="rId79"/>
    <p:sldId id="1509" r:id="rId80"/>
    <p:sldId id="1510" r:id="rId81"/>
    <p:sldId id="1467" r:id="rId82"/>
    <p:sldId id="1468" r:id="rId83"/>
    <p:sldId id="1469" r:id="rId84"/>
    <p:sldId id="1470" r:id="rId85"/>
    <p:sldId id="1471" r:id="rId86"/>
    <p:sldId id="1472" r:id="rId87"/>
    <p:sldId id="1473" r:id="rId88"/>
    <p:sldId id="1474" r:id="rId89"/>
    <p:sldId id="1515" r:id="rId90"/>
    <p:sldId id="1516" r:id="rId91"/>
    <p:sldId id="1517" r:id="rId92"/>
    <p:sldId id="1518" r:id="rId93"/>
    <p:sldId id="1519" r:id="rId94"/>
    <p:sldId id="1520" r:id="rId95"/>
    <p:sldId id="1521" r:id="rId96"/>
    <p:sldId id="1522" r:id="rId97"/>
    <p:sldId id="1523" r:id="rId98"/>
    <p:sldId id="1524" r:id="rId99"/>
    <p:sldId id="1475" r:id="rId100"/>
    <p:sldId id="1478" r:id="rId101"/>
    <p:sldId id="1476" r:id="rId102"/>
    <p:sldId id="1477" r:id="rId103"/>
    <p:sldId id="1479" r:id="rId104"/>
    <p:sldId id="1480" r:id="rId105"/>
    <p:sldId id="1481" r:id="rId106"/>
    <p:sldId id="1482" r:id="rId107"/>
    <p:sldId id="1483" r:id="rId108"/>
    <p:sldId id="1484" r:id="rId109"/>
    <p:sldId id="1485" r:id="rId110"/>
    <p:sldId id="1486" r:id="rId111"/>
    <p:sldId id="1487" r:id="rId112"/>
    <p:sldId id="1488" r:id="rId113"/>
    <p:sldId id="1489" r:id="rId114"/>
    <p:sldId id="1490" r:id="rId115"/>
    <p:sldId id="1491" r:id="rId116"/>
    <p:sldId id="1492" r:id="rId117"/>
    <p:sldId id="1493" r:id="rId118"/>
    <p:sldId id="1494" r:id="rId119"/>
    <p:sldId id="1495" r:id="rId120"/>
    <p:sldId id="1496" r:id="rId121"/>
    <p:sldId id="1497" r:id="rId122"/>
    <p:sldId id="1498" r:id="rId123"/>
    <p:sldId id="1499" r:id="rId124"/>
    <p:sldId id="1500" r:id="rId125"/>
    <p:sldId id="1501" r:id="rId126"/>
    <p:sldId id="1502" r:id="rId127"/>
    <p:sldId id="1503" r:id="rId128"/>
    <p:sldId id="1504" r:id="rId129"/>
    <p:sldId id="1364" r:id="rId130"/>
    <p:sldId id="1425" r:id="rId131"/>
    <p:sldId id="1365" r:id="rId132"/>
    <p:sldId id="1440" r:id="rId133"/>
    <p:sldId id="1366" r:id="rId134"/>
    <p:sldId id="1367" r:id="rId135"/>
    <p:sldId id="1368" r:id="rId136"/>
    <p:sldId id="1369" r:id="rId137"/>
    <p:sldId id="1370" r:id="rId138"/>
    <p:sldId id="1371" r:id="rId139"/>
    <p:sldId id="1372" r:id="rId140"/>
    <p:sldId id="1433" r:id="rId141"/>
    <p:sldId id="1434" r:id="rId142"/>
    <p:sldId id="1373" r:id="rId143"/>
    <p:sldId id="1378" r:id="rId144"/>
    <p:sldId id="1379" r:id="rId145"/>
    <p:sldId id="1380" r:id="rId146"/>
    <p:sldId id="1439" r:id="rId147"/>
    <p:sldId id="1512" r:id="rId148"/>
    <p:sldId id="1514" r:id="rId149"/>
    <p:sldId id="1435" r:id="rId150"/>
    <p:sldId id="1525" r:id="rId151"/>
    <p:sldId id="1526" r:id="rId152"/>
    <p:sldId id="1426" r:id="rId153"/>
    <p:sldId id="1427" r:id="rId154"/>
    <p:sldId id="1428" r:id="rId155"/>
    <p:sldId id="1429" r:id="rId156"/>
    <p:sldId id="1430" r:id="rId1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6F260"/>
    <a:srgbClr val="80FF80"/>
    <a:srgbClr val="D8AFA0"/>
    <a:srgbClr val="9999FF"/>
    <a:srgbClr val="5418DB"/>
    <a:srgbClr val="5F18D2"/>
    <a:srgbClr val="5514D6"/>
    <a:srgbClr val="2B11EF"/>
    <a:srgbClr val="EFF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0" autoAdjust="0"/>
    <p:restoredTop sz="90266" autoAdjust="0"/>
  </p:normalViewPr>
  <p:slideViewPr>
    <p:cSldViewPr snapToGrid="0">
      <p:cViewPr varScale="1">
        <p:scale>
          <a:sx n="59" d="100"/>
          <a:sy n="59" d="100"/>
        </p:scale>
        <p:origin x="1438" y="38"/>
      </p:cViewPr>
      <p:guideLst>
        <p:guide orient="horz" pos="2160"/>
        <p:guide pos="2880"/>
      </p:guideLst>
    </p:cSldViewPr>
  </p:slideViewPr>
  <p:notesTextViewPr>
    <p:cViewPr>
      <p:scale>
        <a:sx n="100" d="100"/>
        <a:sy n="100" d="100"/>
      </p:scale>
      <p:origin x="0" y="0"/>
    </p:cViewPr>
  </p:notesTextViewPr>
  <p:notesViewPr>
    <p:cSldViewPr snapToGrid="0">
      <p:cViewPr varScale="1">
        <p:scale>
          <a:sx n="54" d="100"/>
          <a:sy n="54" d="100"/>
        </p:scale>
        <p:origin x="1764" y="19"/>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sz="1800" b="0" dirty="0"/>
              <a:t>Error </a:t>
            </a:r>
            <a:r>
              <a:rPr lang="en-US" altLang="zh-CN" sz="1800" b="0" dirty="0" smtClean="0"/>
              <a:t>Rate (%)</a:t>
            </a:r>
            <a:endParaRPr lang="en-US" altLang="zh-CN" sz="1800" b="0" dirty="0"/>
          </a:p>
        </c:rich>
      </c:tx>
      <c:layout>
        <c:manualLayout>
          <c:xMode val="edge"/>
          <c:yMode val="edge"/>
          <c:x val="1.8096244483917535E-2"/>
          <c:y val="1.376807194955898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Error Rate</c:v>
                </c:pt>
              </c:strCache>
            </c:strRef>
          </c:tx>
          <c:spPr>
            <a:solidFill>
              <a:schemeClr val="accent4"/>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1-54B1-4DDA-BDB7-AFFCC9CFCF53}"/>
              </c:ext>
            </c:extLst>
          </c:dPt>
          <c:cat>
            <c:strRef>
              <c:f>Sheet1!$A$2:$A$6</c:f>
              <c:strCache>
                <c:ptCount val="5"/>
                <c:pt idx="0">
                  <c:v>Ladder</c:v>
                </c:pt>
                <c:pt idx="1">
                  <c:v>Cat-GAN</c:v>
                </c:pt>
                <c:pt idx="2">
                  <c:v>Improved-GAN</c:v>
                </c:pt>
                <c:pt idx="3">
                  <c:v>ALI</c:v>
                </c:pt>
                <c:pt idx="4">
                  <c:v>Triple-GAN</c:v>
                </c:pt>
              </c:strCache>
            </c:strRef>
          </c:cat>
          <c:val>
            <c:numRef>
              <c:f>Sheet1!$B$2:$B$6</c:f>
              <c:numCache>
                <c:formatCode>General</c:formatCode>
                <c:ptCount val="5"/>
                <c:pt idx="0">
                  <c:v>20.399999999999999</c:v>
                </c:pt>
                <c:pt idx="1">
                  <c:v>19.579999999999998</c:v>
                </c:pt>
                <c:pt idx="2">
                  <c:v>18.63</c:v>
                </c:pt>
                <c:pt idx="3">
                  <c:v>18.3</c:v>
                </c:pt>
                <c:pt idx="4">
                  <c:v>16.989999999999998</c:v>
                </c:pt>
              </c:numCache>
            </c:numRef>
          </c:val>
          <c:extLst>
            <c:ext xmlns:c16="http://schemas.microsoft.com/office/drawing/2014/chart" uri="{C3380CC4-5D6E-409C-BE32-E72D297353CC}">
              <c16:uniqueId val="{00000002-54B1-4DDA-BDB7-AFFCC9CFCF53}"/>
            </c:ext>
          </c:extLst>
        </c:ser>
        <c:dLbls>
          <c:showLegendKey val="0"/>
          <c:showVal val="0"/>
          <c:showCatName val="0"/>
          <c:showSerName val="0"/>
          <c:showPercent val="0"/>
          <c:showBubbleSize val="0"/>
        </c:dLbls>
        <c:gapWidth val="219"/>
        <c:overlap val="-27"/>
        <c:axId val="2013916976"/>
        <c:axId val="2013920240"/>
      </c:barChart>
      <c:catAx>
        <c:axId val="201391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crossAx val="2013920240"/>
        <c:crosses val="autoZero"/>
        <c:auto val="1"/>
        <c:lblAlgn val="ctr"/>
        <c:lblOffset val="100"/>
        <c:noMultiLvlLbl val="0"/>
      </c:catAx>
      <c:valAx>
        <c:axId val="2013920240"/>
        <c:scaling>
          <c:orientation val="minMax"/>
          <c:min val="1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crossAx val="201391697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33.wmf"/><Relationship Id="rId5" Type="http://schemas.openxmlformats.org/officeDocument/2006/relationships/image" Target="../media/image44.wmf"/><Relationship Id="rId4"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5" Type="http://schemas.openxmlformats.org/officeDocument/2006/relationships/image" Target="../media/image35.wmf"/><Relationship Id="rId4"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5A66E1-596A-496E-B96E-FE454130F19C}" type="datetimeFigureOut">
              <a:rPr lang="zh-CN" altLang="en-US" smtClean="0"/>
              <a:pPr/>
              <a:t>2017/10/12</a:t>
            </a:fld>
            <a:endParaRPr lang="zh-CN"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53B57A-208D-4E21-8008-BCE8E94FCB4F}" type="slidenum">
              <a:rPr lang="zh-CN" altLang="en-US" smtClean="0"/>
              <a:pPr/>
              <a:t>‹#›</a:t>
            </a:fld>
            <a:endParaRPr lang="zh-CN" altLang="en-US"/>
          </a:p>
        </p:txBody>
      </p:sp>
    </p:spTree>
    <p:extLst>
      <p:ext uri="{BB962C8B-B14F-4D97-AF65-F5344CB8AC3E}">
        <p14:creationId xmlns:p14="http://schemas.microsoft.com/office/powerpoint/2010/main" val="2356486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02705F-8347-41A8-82E6-B2920132BF3D}" type="datetimeFigureOut">
              <a:rPr lang="en-US" smtClean="0"/>
              <a:pPr/>
              <a:t>10/12/2017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0AF6DD-051E-413B-8808-23D5AB3BD9E4}" type="slidenum">
              <a:rPr lang="en-US" smtClean="0"/>
              <a:pPr/>
              <a:t>‹#›</a:t>
            </a:fld>
            <a:endParaRPr lang="en-US"/>
          </a:p>
        </p:txBody>
      </p:sp>
    </p:spTree>
    <p:extLst>
      <p:ext uri="{BB962C8B-B14F-4D97-AF65-F5344CB8AC3E}">
        <p14:creationId xmlns:p14="http://schemas.microsoft.com/office/powerpoint/2010/main" val="4179078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zh-CN" baseline="0" dirty="0" smtClean="0"/>
          </a:p>
        </p:txBody>
      </p:sp>
      <p:sp>
        <p:nvSpPr>
          <p:cNvPr id="4" name="Slide Number Placeholder 3"/>
          <p:cNvSpPr>
            <a:spLocks noGrp="1"/>
          </p:cNvSpPr>
          <p:nvPr>
            <p:ph type="sldNum" sz="quarter" idx="10"/>
          </p:nvPr>
        </p:nvSpPr>
        <p:spPr/>
        <p:txBody>
          <a:bodyPr/>
          <a:lstStyle/>
          <a:p>
            <a:fld id="{D50AF6DD-051E-413B-8808-23D5AB3BD9E4}" type="slidenum">
              <a:rPr lang="en-US" smtClean="0"/>
              <a:pPr/>
              <a:t>1</a:t>
            </a:fld>
            <a:endParaRPr lang="en-US"/>
          </a:p>
        </p:txBody>
      </p:sp>
    </p:spTree>
    <p:extLst>
      <p:ext uri="{BB962C8B-B14F-4D97-AF65-F5344CB8AC3E}">
        <p14:creationId xmlns:p14="http://schemas.microsoft.com/office/powerpoint/2010/main" val="712275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More general form</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71</a:t>
            </a:fld>
            <a:endParaRPr lang="en-US"/>
          </a:p>
        </p:txBody>
      </p:sp>
    </p:spTree>
    <p:extLst>
      <p:ext uri="{BB962C8B-B14F-4D97-AF65-F5344CB8AC3E}">
        <p14:creationId xmlns:p14="http://schemas.microsoft.com/office/powerpoint/2010/main" val="4266869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Memory and learning are so closely connected that people often confuse them with each other. But the specialists who study them consider them two distinct phenomena.</a:t>
            </a:r>
          </a:p>
          <a:p>
            <a:endParaRPr lang="en-US" altLang="zh-CN" dirty="0" smtClean="0"/>
          </a:p>
          <a:p>
            <a:r>
              <a:rPr lang="en-US" altLang="zh-CN" dirty="0" smtClean="0"/>
              <a:t>These specialists define </a:t>
            </a:r>
            <a:r>
              <a:rPr lang="en-US" altLang="zh-CN" b="1" dirty="0" smtClean="0"/>
              <a:t>learning </a:t>
            </a:r>
            <a:r>
              <a:rPr lang="en-US" altLang="zh-CN" dirty="0" smtClean="0"/>
              <a:t>as a process that will modify a subsequent </a:t>
            </a:r>
            <a:r>
              <a:rPr lang="en-US" altLang="zh-CN" dirty="0" err="1" smtClean="0"/>
              <a:t>behaviour</a:t>
            </a:r>
            <a:r>
              <a:rPr lang="en-US" altLang="zh-CN" dirty="0" smtClean="0"/>
              <a:t>. </a:t>
            </a:r>
            <a:r>
              <a:rPr lang="en-US" altLang="zh-CN" b="1" dirty="0" smtClean="0"/>
              <a:t>Memory</a:t>
            </a:r>
            <a:r>
              <a:rPr lang="en-US" altLang="zh-CN" dirty="0" smtClean="0"/>
              <a:t>, on the other hand, is the ability to remember past </a:t>
            </a:r>
            <a:r>
              <a:rPr lang="en-US" altLang="zh-CN" dirty="0" err="1" smtClean="0"/>
              <a:t>experiences.</a:t>
            </a:r>
            <a:r>
              <a:rPr lang="en-US" altLang="zh-CN" sz="1200" b="0" i="0" kern="1200" dirty="0" err="1" smtClean="0">
                <a:solidFill>
                  <a:schemeClr val="tx1"/>
                </a:solidFill>
                <a:effectLst/>
                <a:latin typeface="+mn-lt"/>
                <a:ea typeface="+mn-ea"/>
                <a:cs typeface="+mn-cs"/>
              </a:rPr>
              <a:t>You</a:t>
            </a:r>
            <a:r>
              <a:rPr lang="en-US" altLang="zh-CN" sz="1200" b="0" i="0" kern="1200" dirty="0" smtClean="0">
                <a:solidFill>
                  <a:schemeClr val="tx1"/>
                </a:solidFill>
                <a:effectLst/>
                <a:latin typeface="+mn-lt"/>
                <a:ea typeface="+mn-ea"/>
                <a:cs typeface="+mn-cs"/>
              </a:rPr>
              <a:t> learn a new language by studying it, but you then speak it by using your memory to retrieve the words that you have learned.</a:t>
            </a:r>
          </a:p>
          <a:p>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Memory is essential to all learning, because it lets you store and retrieve the information that you learn. Memory is basically nothing more than the record left by a learning process.</a:t>
            </a:r>
          </a:p>
          <a:p>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Thus, memory depends on learning. But learning also depends on memory, because the knowledge stored in your memory provides the framework to which you link new knowledge, by association. And the more extensive your framework of existing knowledge, the more easily you can link new knowledge to it.</a:t>
            </a:r>
          </a:p>
          <a:p>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76</a:t>
            </a:fld>
            <a:endParaRPr lang="en-US"/>
          </a:p>
        </p:txBody>
      </p:sp>
    </p:spTree>
    <p:extLst>
      <p:ext uri="{BB962C8B-B14F-4D97-AF65-F5344CB8AC3E}">
        <p14:creationId xmlns:p14="http://schemas.microsoft.com/office/powerpoint/2010/main" val="1452569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High-level</a:t>
            </a:r>
            <a:r>
              <a:rPr lang="en-US" altLang="zh-CN" baseline="0" dirty="0" smtClean="0"/>
              <a:t> abstract form of generative models</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89</a:t>
            </a:fld>
            <a:endParaRPr lang="en-US"/>
          </a:p>
        </p:txBody>
      </p:sp>
    </p:spTree>
    <p:extLst>
      <p:ext uri="{BB962C8B-B14F-4D97-AF65-F5344CB8AC3E}">
        <p14:creationId xmlns:p14="http://schemas.microsoft.com/office/powerpoint/2010/main" val="1813624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Update the list!</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97</a:t>
            </a:fld>
            <a:endParaRPr lang="en-US"/>
          </a:p>
        </p:txBody>
      </p:sp>
    </p:spTree>
    <p:extLst>
      <p:ext uri="{BB962C8B-B14F-4D97-AF65-F5344CB8AC3E}">
        <p14:creationId xmlns:p14="http://schemas.microsoft.com/office/powerpoint/2010/main" val="2481884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Update the list!</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98</a:t>
            </a:fld>
            <a:endParaRPr lang="en-US"/>
          </a:p>
        </p:txBody>
      </p:sp>
    </p:spTree>
    <p:extLst>
      <p:ext uri="{BB962C8B-B14F-4D97-AF65-F5344CB8AC3E}">
        <p14:creationId xmlns:p14="http://schemas.microsoft.com/office/powerpoint/2010/main" val="1419751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SVHN: street-view</a:t>
            </a:r>
            <a:r>
              <a:rPr lang="en-US" altLang="zh-CN" baseline="0" dirty="0" smtClean="0"/>
              <a:t> house numbers</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120</a:t>
            </a:fld>
            <a:endParaRPr lang="en-US"/>
          </a:p>
        </p:txBody>
      </p:sp>
    </p:spTree>
    <p:extLst>
      <p:ext uri="{BB962C8B-B14F-4D97-AF65-F5344CB8AC3E}">
        <p14:creationId xmlns:p14="http://schemas.microsoft.com/office/powerpoint/2010/main" val="329338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版面做了调整，来适应变窄了的版面。</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129</a:t>
            </a:fld>
            <a:endParaRPr lang="en-US"/>
          </a:p>
        </p:txBody>
      </p:sp>
    </p:spTree>
    <p:extLst>
      <p:ext uri="{BB962C8B-B14F-4D97-AF65-F5344CB8AC3E}">
        <p14:creationId xmlns:p14="http://schemas.microsoft.com/office/powerpoint/2010/main" val="149983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概率图从左端</a:t>
            </a:r>
            <a:r>
              <a:rPr lang="zh-CN" altLang="en-US" smtClean="0"/>
              <a:t>移到，</a:t>
            </a:r>
            <a:r>
              <a:rPr lang="zh-CN" altLang="en-US" dirty="0" smtClean="0"/>
              <a:t>来适应变窄了的版面。</a:t>
            </a:r>
          </a:p>
        </p:txBody>
      </p:sp>
      <p:sp>
        <p:nvSpPr>
          <p:cNvPr id="4" name="灯片编号占位符 3"/>
          <p:cNvSpPr>
            <a:spLocks noGrp="1"/>
          </p:cNvSpPr>
          <p:nvPr>
            <p:ph type="sldNum" sz="quarter" idx="10"/>
          </p:nvPr>
        </p:nvSpPr>
        <p:spPr/>
        <p:txBody>
          <a:bodyPr/>
          <a:lstStyle/>
          <a:p>
            <a:fld id="{D50AF6DD-051E-413B-8808-23D5AB3BD9E4}" type="slidenum">
              <a:rPr lang="en-US" smtClean="0"/>
              <a:pPr/>
              <a:t>135</a:t>
            </a:fld>
            <a:endParaRPr lang="en-US"/>
          </a:p>
        </p:txBody>
      </p:sp>
    </p:spTree>
    <p:extLst>
      <p:ext uri="{BB962C8B-B14F-4D97-AF65-F5344CB8AC3E}">
        <p14:creationId xmlns:p14="http://schemas.microsoft.com/office/powerpoint/2010/main" val="1998076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版面作了调整，来适应变窄了的版面。</a:t>
            </a:r>
          </a:p>
        </p:txBody>
      </p:sp>
      <p:sp>
        <p:nvSpPr>
          <p:cNvPr id="4" name="灯片编号占位符 3"/>
          <p:cNvSpPr>
            <a:spLocks noGrp="1"/>
          </p:cNvSpPr>
          <p:nvPr>
            <p:ph type="sldNum" sz="quarter" idx="10"/>
          </p:nvPr>
        </p:nvSpPr>
        <p:spPr/>
        <p:txBody>
          <a:bodyPr/>
          <a:lstStyle/>
          <a:p>
            <a:fld id="{D50AF6DD-051E-413B-8808-23D5AB3BD9E4}" type="slidenum">
              <a:rPr lang="en-US" smtClean="0"/>
              <a:pPr/>
              <a:t>136</a:t>
            </a:fld>
            <a:endParaRPr lang="en-US"/>
          </a:p>
        </p:txBody>
      </p:sp>
    </p:spTree>
    <p:extLst>
      <p:ext uri="{BB962C8B-B14F-4D97-AF65-F5344CB8AC3E}">
        <p14:creationId xmlns:p14="http://schemas.microsoft.com/office/powerpoint/2010/main" val="58688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版面作了调整</a:t>
            </a:r>
            <a:r>
              <a:rPr lang="en-US" altLang="zh-CN" dirty="0" smtClean="0"/>
              <a:t>——</a:t>
            </a:r>
            <a:r>
              <a:rPr lang="zh-CN" altLang="en-US" dirty="0" smtClean="0"/>
              <a:t>把概率图挪到了上方，</a:t>
            </a:r>
            <a:r>
              <a:rPr lang="en-US" altLang="zh-CN" dirty="0" smtClean="0"/>
              <a:t>Too</a:t>
            </a:r>
            <a:r>
              <a:rPr lang="en-US" altLang="zh-CN" baseline="0" dirty="0" smtClean="0"/>
              <a:t> much </a:t>
            </a:r>
            <a:r>
              <a:rPr lang="en-US" altLang="zh-CN" baseline="0" dirty="0" err="1" smtClean="0"/>
              <a:t>maths</a:t>
            </a:r>
            <a:r>
              <a:rPr lang="zh-CN" altLang="en-US" baseline="0" dirty="0" smtClean="0"/>
              <a:t>和</a:t>
            </a:r>
            <a:r>
              <a:rPr lang="en-US" altLang="zh-CN" baseline="0" dirty="0" smtClean="0"/>
              <a:t>Many </a:t>
            </a:r>
            <a:r>
              <a:rPr lang="en-US" altLang="zh-CN" baseline="0" dirty="0" err="1" smtClean="0"/>
              <a:t>dyanmics</a:t>
            </a:r>
            <a:r>
              <a:rPr lang="zh-CN" altLang="en-US" baseline="0" dirty="0" smtClean="0"/>
              <a:t>新开了一行</a:t>
            </a:r>
            <a:r>
              <a:rPr lang="en-US" altLang="zh-CN" baseline="0" dirty="0" smtClean="0"/>
              <a:t>——</a:t>
            </a:r>
            <a:r>
              <a:rPr lang="zh-CN" altLang="en-US" dirty="0" smtClean="0"/>
              <a:t>来适应变窄了的版面。</a:t>
            </a:r>
          </a:p>
          <a:p>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137</a:t>
            </a:fld>
            <a:endParaRPr lang="en-US"/>
          </a:p>
        </p:txBody>
      </p:sp>
    </p:spTree>
    <p:extLst>
      <p:ext uri="{BB962C8B-B14F-4D97-AF65-F5344CB8AC3E}">
        <p14:creationId xmlns:p14="http://schemas.microsoft.com/office/powerpoint/2010/main" val="30304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D50AF6DD-051E-413B-8808-23D5AB3BD9E4}" type="slidenum">
              <a:rPr lang="en-US" smtClean="0"/>
              <a:pPr/>
              <a:t>3</a:t>
            </a:fld>
            <a:endParaRPr lang="en-US"/>
          </a:p>
        </p:txBody>
      </p:sp>
    </p:spTree>
    <p:extLst>
      <p:ext uri="{BB962C8B-B14F-4D97-AF65-F5344CB8AC3E}">
        <p14:creationId xmlns:p14="http://schemas.microsoft.com/office/powerpoint/2010/main" val="4127652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139</a:t>
            </a:fld>
            <a:endParaRPr lang="en-US"/>
          </a:p>
        </p:txBody>
      </p:sp>
    </p:spTree>
    <p:extLst>
      <p:ext uri="{BB962C8B-B14F-4D97-AF65-F5344CB8AC3E}">
        <p14:creationId xmlns:p14="http://schemas.microsoft.com/office/powerpoint/2010/main" val="689000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代码的注释，从绿色字体改成土黄色。</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142</a:t>
            </a:fld>
            <a:endParaRPr lang="en-US"/>
          </a:p>
        </p:txBody>
      </p:sp>
    </p:spTree>
    <p:extLst>
      <p:ext uri="{BB962C8B-B14F-4D97-AF65-F5344CB8AC3E}">
        <p14:creationId xmlns:p14="http://schemas.microsoft.com/office/powerpoint/2010/main" val="2932830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两张网页截图加了阴影，为了和白色背景区分。版面做了调整，二维码和</a:t>
            </a:r>
            <a:r>
              <a:rPr lang="en-US" altLang="zh-CN" dirty="0" smtClean="0"/>
              <a:t>welcome</a:t>
            </a:r>
            <a:r>
              <a:rPr lang="zh-CN" altLang="en-US" dirty="0" smtClean="0"/>
              <a:t>字样移到了下端。</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144</a:t>
            </a:fld>
            <a:endParaRPr lang="en-US"/>
          </a:p>
        </p:txBody>
      </p:sp>
    </p:spTree>
    <p:extLst>
      <p:ext uri="{BB962C8B-B14F-4D97-AF65-F5344CB8AC3E}">
        <p14:creationId xmlns:p14="http://schemas.microsoft.com/office/powerpoint/2010/main" val="2264619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同前一页。</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145</a:t>
            </a:fld>
            <a:endParaRPr lang="en-US"/>
          </a:p>
        </p:txBody>
      </p:sp>
    </p:spTree>
    <p:extLst>
      <p:ext uri="{BB962C8B-B14F-4D97-AF65-F5344CB8AC3E}">
        <p14:creationId xmlns:p14="http://schemas.microsoft.com/office/powerpoint/2010/main" val="1280387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柱状图的颜色换了。</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151</a:t>
            </a:fld>
            <a:endParaRPr lang="en-US"/>
          </a:p>
        </p:txBody>
      </p:sp>
    </p:spTree>
    <p:extLst>
      <p:ext uri="{BB962C8B-B14F-4D97-AF65-F5344CB8AC3E}">
        <p14:creationId xmlns:p14="http://schemas.microsoft.com/office/powerpoint/2010/main" val="185047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In fact, each document may exhibit</a:t>
            </a:r>
            <a:r>
              <a:rPr lang="en-US" baseline="0" dirty="0" smtClean="0"/>
              <a:t> multiple topics to different degrees.</a:t>
            </a:r>
            <a:endParaRPr 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20</a:t>
            </a:fld>
            <a:endParaRPr lang="en-US"/>
          </a:p>
        </p:txBody>
      </p:sp>
    </p:spTree>
    <p:extLst>
      <p:ext uri="{BB962C8B-B14F-4D97-AF65-F5344CB8AC3E}">
        <p14:creationId xmlns:p14="http://schemas.microsoft.com/office/powerpoint/2010/main" val="133525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D50AF6DD-051E-413B-8808-23D5AB3BD9E4}" type="slidenum">
              <a:rPr lang="en-US" smtClean="0"/>
              <a:pPr/>
              <a:t>25</a:t>
            </a:fld>
            <a:endParaRPr lang="en-US"/>
          </a:p>
        </p:txBody>
      </p:sp>
    </p:spTree>
    <p:extLst>
      <p:ext uri="{BB962C8B-B14F-4D97-AF65-F5344CB8AC3E}">
        <p14:creationId xmlns:p14="http://schemas.microsoft.com/office/powerpoint/2010/main" val="865584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Single machine results</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36</a:t>
            </a:fld>
            <a:endParaRPr lang="en-US"/>
          </a:p>
        </p:txBody>
      </p:sp>
    </p:spTree>
    <p:extLst>
      <p:ext uri="{BB962C8B-B14F-4D97-AF65-F5344CB8AC3E}">
        <p14:creationId xmlns:p14="http://schemas.microsoft.com/office/powerpoint/2010/main" val="52185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71BAA4-B46D-40F9-ABAC-F33DAD13BD98}" type="slidenum">
              <a:rPr lang="zh-CN" altLang="en-US" smtClean="0"/>
              <a:pPr/>
              <a:t>48</a:t>
            </a:fld>
            <a:endParaRPr lang="zh-CN" altLang="en-US"/>
          </a:p>
        </p:txBody>
      </p:sp>
    </p:spTree>
    <p:extLst>
      <p:ext uri="{BB962C8B-B14F-4D97-AF65-F5344CB8AC3E}">
        <p14:creationId xmlns:p14="http://schemas.microsoft.com/office/powerpoint/2010/main" val="36418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Reference</a:t>
            </a:r>
            <a:r>
              <a:rPr lang="zh-CN" altLang="en-US" dirty="0" smtClean="0"/>
              <a:t>的位置从左边移到了左下角，来适应变窄了的版面。</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55</a:t>
            </a:fld>
            <a:endParaRPr lang="en-US"/>
          </a:p>
        </p:txBody>
      </p:sp>
    </p:spTree>
    <p:extLst>
      <p:ext uri="{BB962C8B-B14F-4D97-AF65-F5344CB8AC3E}">
        <p14:creationId xmlns:p14="http://schemas.microsoft.com/office/powerpoint/2010/main" val="209765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High-level</a:t>
            </a:r>
            <a:r>
              <a:rPr lang="en-US" altLang="zh-CN" baseline="0" dirty="0" smtClean="0"/>
              <a:t> abstract form of generative models</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56</a:t>
            </a:fld>
            <a:endParaRPr lang="en-US"/>
          </a:p>
        </p:txBody>
      </p:sp>
    </p:spTree>
    <p:extLst>
      <p:ext uri="{BB962C8B-B14F-4D97-AF65-F5344CB8AC3E}">
        <p14:creationId xmlns:p14="http://schemas.microsoft.com/office/powerpoint/2010/main" val="1515620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High-level</a:t>
            </a:r>
            <a:r>
              <a:rPr lang="en-US" altLang="zh-CN" baseline="0" dirty="0" smtClean="0"/>
              <a:t> abstract form of generative models</a:t>
            </a:r>
            <a:endParaRPr lang="zh-CN" altLang="en-US" dirty="0"/>
          </a:p>
        </p:txBody>
      </p:sp>
      <p:sp>
        <p:nvSpPr>
          <p:cNvPr id="4" name="灯片编号占位符 3"/>
          <p:cNvSpPr>
            <a:spLocks noGrp="1"/>
          </p:cNvSpPr>
          <p:nvPr>
            <p:ph type="sldNum" sz="quarter" idx="10"/>
          </p:nvPr>
        </p:nvSpPr>
        <p:spPr/>
        <p:txBody>
          <a:bodyPr/>
          <a:lstStyle/>
          <a:p>
            <a:fld id="{D50AF6DD-051E-413B-8808-23D5AB3BD9E4}" type="slidenum">
              <a:rPr lang="en-US" smtClean="0"/>
              <a:pPr/>
              <a:t>57</a:t>
            </a:fld>
            <a:endParaRPr lang="en-US"/>
          </a:p>
        </p:txBody>
      </p:sp>
    </p:spTree>
    <p:extLst>
      <p:ext uri="{BB962C8B-B14F-4D97-AF65-F5344CB8AC3E}">
        <p14:creationId xmlns:p14="http://schemas.microsoft.com/office/powerpoint/2010/main" val="620117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35101B3-0010-49BE-8236-66B90211FF04}" type="datetime1">
              <a:rPr lang="en-US" altLang="zh-CN" smtClean="0"/>
              <a:pPr/>
              <a:t>10/12/2017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501D8D0-7646-4D22-887C-459A4F2FEB61}"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97D574-52BE-4187-8AF7-E201A70CB6DC}" type="datetime1">
              <a:rPr lang="en-US" altLang="zh-CN" smtClean="0"/>
              <a:pPr/>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1D8D0-7646-4D22-887C-459A4F2FEB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6CC6442-F0BB-4DBA-B030-4A0192701801}" type="datetime1">
              <a:rPr lang="en-US" altLang="zh-CN" smtClean="0"/>
              <a:pPr/>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1D8D0-7646-4D22-887C-459A4F2FEB6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rgbClr val="C00000"/>
                </a:solidFill>
                <a:latin typeface="Times New Roman" pitchFamily="18" charset="0"/>
                <a:cs typeface="Times New Roman" pitchFamily="18" charset="0"/>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79694328-A6FB-477A-B9C5-7FEFDBDE1042}" type="datetime1">
              <a:rPr lang="en-US" altLang="zh-CN" smtClean="0"/>
              <a:pPr/>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1D8D0-7646-4D22-887C-459A4F2FEB61}"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lvl1pPr>
              <a:buFontTx/>
              <a:buBlip>
                <a:blip r:embed="rId2"/>
              </a:buBlip>
              <a:defRPr/>
            </a:lvl1pPr>
            <a:lvl2pPr>
              <a:buClr>
                <a:srgbClr val="503DDB"/>
              </a:buClr>
              <a:buSzPct val="45000"/>
              <a:buFont typeface="Wingdings" pitchFamily="2" charset="2"/>
              <a:buChar char="q"/>
              <a:defRPr/>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5629C65-C267-4342-9116-A00B6E7C55AD}" type="datetime1">
              <a:rPr lang="en-US" altLang="zh-CN" smtClean="0"/>
              <a:pPr/>
              <a:t>10/12/2017</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5501D8D0-7646-4D22-887C-459A4F2FEB6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C48BA6D-2268-450C-9E6F-6553A2809D14}" type="datetime1">
              <a:rPr lang="en-US" altLang="zh-CN" smtClean="0"/>
              <a:pPr/>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1D8D0-7646-4D22-887C-459A4F2FEB61}"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1976173-FFAF-40B2-BD71-0C474124F5CA}" type="datetime1">
              <a:rPr lang="en-US" altLang="zh-CN" smtClean="0"/>
              <a:pPr/>
              <a:t>10/12/2017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01D8D0-7646-4D22-887C-459A4F2FEB61}"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2EAAC5F-3C7D-47E2-8137-0D0E13270C17}" type="datetime1">
              <a:rPr lang="en-US" altLang="zh-CN" smtClean="0"/>
              <a:pPr/>
              <a:t>10/12/2017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01D8D0-7646-4D22-887C-459A4F2FEB6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44C75-2845-4A49-8407-B10E57DDCB66}" type="datetime1">
              <a:rPr lang="en-US" altLang="zh-CN" smtClean="0"/>
              <a:pPr/>
              <a:t>10/12/2017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01D8D0-7646-4D22-887C-459A4F2FEB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49D93C6-C0E5-4C94-83B0-EBE524181AA9}" type="datetime1">
              <a:rPr lang="en-US" altLang="zh-CN" smtClean="0"/>
              <a:pPr/>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1D8D0-7646-4D22-887C-459A4F2FEB61}"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5A46CFF-7119-486E-A242-14937EB72380}" type="datetime1">
              <a:rPr lang="en-US" altLang="zh-CN" smtClean="0"/>
              <a:pPr/>
              <a:t>10/12/2017</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5501D8D0-7646-4D22-887C-459A4F2FEB61}"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917F057F-A64E-4BDF-9C5A-7B9C1755BBD0}" type="datetime1">
              <a:rPr lang="en-US" altLang="zh-CN" smtClean="0"/>
              <a:pPr/>
              <a:t>10/12/2017</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501D8D0-7646-4D22-887C-459A4F2FEB6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0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68.png"/><Relationship Id="rId7"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73.png"/><Relationship Id="rId5" Type="http://schemas.openxmlformats.org/officeDocument/2006/relationships/image" Target="../media/image171.png"/><Relationship Id="rId10" Type="http://schemas.openxmlformats.org/officeDocument/2006/relationships/image" Target="../media/image175.png"/><Relationship Id="rId4" Type="http://schemas.openxmlformats.org/officeDocument/2006/relationships/image" Target="../media/image170.png"/><Relationship Id="rId9" Type="http://schemas.openxmlformats.org/officeDocument/2006/relationships/image" Target="../media/image167.wmf"/></Relationships>
</file>

<file path=ppt/slides/_rels/slide11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78.png"/><Relationship Id="rId5" Type="http://schemas.openxmlformats.org/officeDocument/2006/relationships/image" Target="../media/image176.wmf"/><Relationship Id="rId10" Type="http://schemas.openxmlformats.org/officeDocument/2006/relationships/image" Target="../media/image184.png"/><Relationship Id="rId4" Type="http://schemas.openxmlformats.org/officeDocument/2006/relationships/oleObject" Target="../embeddings/oleObject29.bin"/><Relationship Id="rId9" Type="http://schemas.openxmlformats.org/officeDocument/2006/relationships/image" Target="../media/image183.png"/></Relationships>
</file>

<file path=ppt/slides/_rels/slide116.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5.png"/><Relationship Id="rId7" Type="http://schemas.openxmlformats.org/officeDocument/2006/relationships/image" Target="../media/image167.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0.bin"/><Relationship Id="rId5" Type="http://schemas.openxmlformats.org/officeDocument/2006/relationships/image" Target="../media/image187.png"/><Relationship Id="rId4" Type="http://schemas.openxmlformats.org/officeDocument/2006/relationships/image" Target="../media/image186.png"/><Relationship Id="rId9" Type="http://schemas.openxmlformats.org/officeDocument/2006/relationships/image" Target="../media/image189.png"/></Relationships>
</file>

<file path=ppt/slides/_rels/slide11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2.gif"/></Relationships>
</file>

<file path=ppt/slides/_rels/slide12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2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9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1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2" Type="http://schemas.openxmlformats.org/officeDocument/2006/relationships/hyperlink" Target="http://zhusuan.readthedocs.io/"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eg"/><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13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png"/><Relationship Id="rId1" Type="http://schemas.openxmlformats.org/officeDocument/2006/relationships/slideLayout" Target="../slideLayouts/slideLayout2.xml"/><Relationship Id="rId5" Type="http://schemas.openxmlformats.org/officeDocument/2006/relationships/image" Target="../media/image218.jpeg"/><Relationship Id="rId4" Type="http://schemas.openxmlformats.org/officeDocument/2006/relationships/image" Target="../media/image21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91.png"/><Relationship Id="rId4" Type="http://schemas.openxmlformats.org/officeDocument/2006/relationships/image" Target="../media/image70.png"/></Relationships>
</file>

<file path=ppt/slides/_rels/slide137.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300.png"/><Relationship Id="rId7" Type="http://schemas.openxmlformats.org/officeDocument/2006/relationships/image" Target="../media/image340.png"/><Relationship Id="rId2" Type="http://schemas.openxmlformats.org/officeDocument/2006/relationships/notesSlide" Target="../notesSlides/notesSlide19.xml"/><Relationship Id="rId1" Type="http://schemas.openxmlformats.org/officeDocument/2006/relationships/slideLayout" Target="../slideLayouts/slideLayout2.xml"/><Relationship Id="rId11" Type="http://schemas.openxmlformats.org/officeDocument/2006/relationships/image" Target="../media/image224.jpeg"/><Relationship Id="rId10" Type="http://schemas.openxmlformats.org/officeDocument/2006/relationships/image" Target="../media/image223.png"/><Relationship Id="rId4" Type="http://schemas.openxmlformats.org/officeDocument/2006/relationships/image" Target="../media/image721.png"/><Relationship Id="rId9" Type="http://schemas.openxmlformats.org/officeDocument/2006/relationships/image" Target="../media/image222.png"/></Relationships>
</file>

<file path=ppt/slides/_rels/slide13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0.jpg"/><Relationship Id="rId4" Type="http://schemas.openxmlformats.org/officeDocument/2006/relationships/image" Target="../media/image229.png"/></Relationships>
</file>

<file path=ppt/slides/_rels/slide14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0.jpg"/><Relationship Id="rId4" Type="http://schemas.openxmlformats.org/officeDocument/2006/relationships/image" Target="../media/image23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hyperlink" Target="https://arxiv.org/find/stat/1/au:+Gu_Y/0/1/0/all/0/1" TargetMode="External"/><Relationship Id="rId3" Type="http://schemas.openxmlformats.org/officeDocument/2006/relationships/hyperlink" Target="https://arxiv.org/find/stat/1/au:+Shi_J/0/1/0/all/0/1" TargetMode="External"/><Relationship Id="rId7" Type="http://schemas.openxmlformats.org/officeDocument/2006/relationships/hyperlink" Target="https://arxiv.org/find/stat/1/au:+Luo_Y/0/1/0/all/0/1" TargetMode="External"/><Relationship Id="rId2" Type="http://schemas.openxmlformats.org/officeDocument/2006/relationships/image" Target="../media/image230.jpg"/><Relationship Id="rId1" Type="http://schemas.openxmlformats.org/officeDocument/2006/relationships/slideLayout" Target="../slideLayouts/slideLayout2.xml"/><Relationship Id="rId6" Type="http://schemas.openxmlformats.org/officeDocument/2006/relationships/hyperlink" Target="https://arxiv.org/find/stat/1/au:+Sun_S/0/1/0/all/0/1" TargetMode="External"/><Relationship Id="rId5" Type="http://schemas.openxmlformats.org/officeDocument/2006/relationships/hyperlink" Target="https://arxiv.org/find/stat/1/au:+Zhu_J/0/1/0/all/0/1" TargetMode="External"/><Relationship Id="rId10" Type="http://schemas.openxmlformats.org/officeDocument/2006/relationships/hyperlink" Target="http://zhusuan.readthedocs.io/" TargetMode="External"/><Relationship Id="rId4" Type="http://schemas.openxmlformats.org/officeDocument/2006/relationships/hyperlink" Target="https://arxiv.org/find/stat/1/au:+Chen_J/0/1/0/all/0/1" TargetMode="External"/><Relationship Id="rId9" Type="http://schemas.openxmlformats.org/officeDocument/2006/relationships/hyperlink" Target="https://arxiv.org/find/stat/1/au:+Zhou_Y/0/1/0/all/0/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15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37.png"/></Relationships>
</file>

<file path=ppt/slides/_rels/slide152.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400.png"/><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0.png"/><Relationship Id="rId4" Type="http://schemas.openxmlformats.org/officeDocument/2006/relationships/image" Target="../media/image370.png"/></Relationships>
</file>

<file path=ppt/slides/_rels/slide153.xml.rels><?xml version="1.0" encoding="UTF-8" standalone="yes"?>
<Relationships xmlns="http://schemas.openxmlformats.org/package/2006/relationships"><Relationship Id="rId3" Type="http://schemas.openxmlformats.org/officeDocument/2006/relationships/image" Target="../media/image310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3200.png"/></Relationships>
</file>

<file path=ppt/slides/_rels/slide154.xml.rels><?xml version="1.0" encoding="UTF-8" standalone="yes"?>
<Relationships xmlns="http://schemas.openxmlformats.org/package/2006/relationships"><Relationship Id="rId3" Type="http://schemas.openxmlformats.org/officeDocument/2006/relationships/image" Target="../media/image4200.png"/><Relationship Id="rId2" Type="http://schemas.openxmlformats.org/officeDocument/2006/relationships/image" Target="../media/image41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40.png"/><Relationship Id="rId7" Type="http://schemas.openxmlformats.org/officeDocument/2006/relationships/image" Target="../media/image210.png"/><Relationship Id="rId2" Type="http://schemas.openxmlformats.org/officeDocument/2006/relationships/image" Target="../media/image431.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460.png"/><Relationship Id="rId4" Type="http://schemas.openxmlformats.org/officeDocument/2006/relationships/image" Target="../media/image450.png"/></Relationships>
</file>

<file path=ppt/slides/_rels/slide156.xml.rels><?xml version="1.0" encoding="UTF-8" standalone="yes"?>
<Relationships xmlns="http://schemas.openxmlformats.org/package/2006/relationships"><Relationship Id="rId8" Type="http://schemas.openxmlformats.org/officeDocument/2006/relationships/image" Target="../media/image530.png"/><Relationship Id="rId13" Type="http://schemas.openxmlformats.org/officeDocument/2006/relationships/image" Target="../media/image581.png"/><Relationship Id="rId3" Type="http://schemas.openxmlformats.org/officeDocument/2006/relationships/image" Target="../media/image480.png"/><Relationship Id="rId7" Type="http://schemas.openxmlformats.org/officeDocument/2006/relationships/image" Target="../media/image520.png"/><Relationship Id="rId12" Type="http://schemas.openxmlformats.org/officeDocument/2006/relationships/image" Target="../media/image570.png"/><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511.png"/><Relationship Id="rId11" Type="http://schemas.openxmlformats.org/officeDocument/2006/relationships/image" Target="../media/image560.png"/><Relationship Id="rId5" Type="http://schemas.openxmlformats.org/officeDocument/2006/relationships/image" Target="../media/image501.png"/><Relationship Id="rId10" Type="http://schemas.openxmlformats.org/officeDocument/2006/relationships/image" Target="../media/image550.png"/><Relationship Id="rId4" Type="http://schemas.openxmlformats.org/officeDocument/2006/relationships/image" Target="../media/image492.png"/><Relationship Id="rId9" Type="http://schemas.openxmlformats.org/officeDocument/2006/relationships/image" Target="../media/image540.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cs.princeton.edu/~blei/topicmodeling.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7.wmf"/><Relationship Id="rId18" Type="http://schemas.openxmlformats.org/officeDocument/2006/relationships/image" Target="../media/image39.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image" Target="../media/image34.wmf"/><Relationship Id="rId12" Type="http://schemas.openxmlformats.org/officeDocument/2006/relationships/oleObject" Target="../embeddings/oleObject5.bin"/><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image" Target="../media/image40.w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6.wmf"/><Relationship Id="rId5" Type="http://schemas.openxmlformats.org/officeDocument/2006/relationships/image" Target="../media/image2.gif"/><Relationship Id="rId15" Type="http://schemas.openxmlformats.org/officeDocument/2006/relationships/image" Target="../media/image38.wmf"/><Relationship Id="rId10" Type="http://schemas.openxmlformats.org/officeDocument/2006/relationships/oleObject" Target="../embeddings/oleObject4.bin"/><Relationship Id="rId19" Type="http://schemas.openxmlformats.org/officeDocument/2006/relationships/oleObject" Target="../embeddings/oleObject9.bin"/><Relationship Id="rId4" Type="http://schemas.openxmlformats.org/officeDocument/2006/relationships/image" Target="../media/image33.wmf"/><Relationship Id="rId9" Type="http://schemas.openxmlformats.org/officeDocument/2006/relationships/image" Target="../media/image35.wmf"/><Relationship Id="rId1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44.wmf"/><Relationship Id="rId3" Type="http://schemas.openxmlformats.org/officeDocument/2006/relationships/image" Target="../media/image2.gif"/><Relationship Id="rId7" Type="http://schemas.openxmlformats.org/officeDocument/2006/relationships/image" Target="../media/image41.wmf"/><Relationship Id="rId12"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2.bin"/><Relationship Id="rId11" Type="http://schemas.openxmlformats.org/officeDocument/2006/relationships/image" Target="../media/image43.wmf"/><Relationship Id="rId5" Type="http://schemas.openxmlformats.org/officeDocument/2006/relationships/image" Target="../media/image33.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42.w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312.png"/><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7.bin"/><Relationship Id="rId5" Type="http://schemas.openxmlformats.org/officeDocument/2006/relationships/image" Target="../media/image47.wmf"/><Relationship Id="rId4" Type="http://schemas.openxmlformats.org/officeDocument/2006/relationships/oleObject" Target="../embeddings/oleObject16.bin"/><Relationship Id="rId9" Type="http://schemas.openxmlformats.org/officeDocument/2006/relationships/image" Target="../media/image49.wmf"/></Relationships>
</file>

<file path=ppt/slides/_rels/slide33.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oleObject" Target="../embeddings/oleObject24.bin"/><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2.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22.bin"/></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510.png"/><Relationship Id="rId7" Type="http://schemas.openxmlformats.org/officeDocument/2006/relationships/image" Target="../media/image910.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10.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25.bin"/><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5.wmf"/><Relationship Id="rId5" Type="http://schemas.openxmlformats.org/officeDocument/2006/relationships/oleObject" Target="../embeddings/oleObject26.bin"/><Relationship Id="rId4" Type="http://schemas.openxmlformats.org/officeDocument/2006/relationships/image" Target="../media/image64.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181.png"/></Relationships>
</file>

<file path=ppt/slides/_rels/slide5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2.png"/><Relationship Id="rId7" Type="http://schemas.openxmlformats.org/officeDocument/2006/relationships/image" Target="../media/image210.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190.png"/><Relationship Id="rId10" Type="http://schemas.openxmlformats.org/officeDocument/2006/relationships/image" Target="../media/image290.png"/><Relationship Id="rId4" Type="http://schemas.openxmlformats.org/officeDocument/2006/relationships/image" Target="../media/image180.png"/><Relationship Id="rId9" Type="http://schemas.openxmlformats.org/officeDocument/2006/relationships/image" Target="../media/image281.png"/></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1810.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12.png"/><Relationship Id="rId5" Type="http://schemas.openxmlformats.org/officeDocument/2006/relationships/image" Target="../media/image120.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321.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3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11.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461.png"/><Relationship Id="rId4" Type="http://schemas.openxmlformats.org/officeDocument/2006/relationships/image" Target="../media/image451.png"/></Relationships>
</file>

<file path=ppt/slides/_rels/slide62.xml.rels><?xml version="1.0" encoding="UTF-8" standalone="yes"?>
<Relationships xmlns="http://schemas.openxmlformats.org/package/2006/relationships"><Relationship Id="rId8" Type="http://schemas.openxmlformats.org/officeDocument/2006/relationships/image" Target="../media/image531.png"/><Relationship Id="rId13" Type="http://schemas.openxmlformats.org/officeDocument/2006/relationships/image" Target="../media/image580.png"/><Relationship Id="rId3" Type="http://schemas.openxmlformats.org/officeDocument/2006/relationships/image" Target="../media/image481.png"/><Relationship Id="rId7" Type="http://schemas.openxmlformats.org/officeDocument/2006/relationships/image" Target="../media/image521.png"/><Relationship Id="rId12" Type="http://schemas.openxmlformats.org/officeDocument/2006/relationships/image" Target="../media/image571.png"/><Relationship Id="rId2" Type="http://schemas.openxmlformats.org/officeDocument/2006/relationships/image" Target="../media/image471.png"/><Relationship Id="rId1" Type="http://schemas.openxmlformats.org/officeDocument/2006/relationships/slideLayout" Target="../slideLayouts/slideLayout2.xml"/><Relationship Id="rId6" Type="http://schemas.openxmlformats.org/officeDocument/2006/relationships/image" Target="../media/image512.png"/><Relationship Id="rId11" Type="http://schemas.openxmlformats.org/officeDocument/2006/relationships/image" Target="../media/image561.png"/><Relationship Id="rId5" Type="http://schemas.openxmlformats.org/officeDocument/2006/relationships/image" Target="../media/image500.png"/><Relationship Id="rId10" Type="http://schemas.openxmlformats.org/officeDocument/2006/relationships/image" Target="../media/image552.png"/><Relationship Id="rId4" Type="http://schemas.openxmlformats.org/officeDocument/2006/relationships/image" Target="../media/image490.png"/><Relationship Id="rId9" Type="http://schemas.openxmlformats.org/officeDocument/2006/relationships/image" Target="../media/image542.png"/></Relationships>
</file>

<file path=ppt/slides/_rels/slide63.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image" Target="../media/image590.png"/><Relationship Id="rId1" Type="http://schemas.openxmlformats.org/officeDocument/2006/relationships/slideLayout" Target="../slideLayouts/slideLayout2.xml"/><Relationship Id="rId5" Type="http://schemas.openxmlformats.org/officeDocument/2006/relationships/image" Target="../media/image620.png"/><Relationship Id="rId4" Type="http://schemas.openxmlformats.org/officeDocument/2006/relationships/image" Target="../media/image612.png"/></Relationships>
</file>

<file path=ppt/slides/_rels/slide64.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640.png"/><Relationship Id="rId7" Type="http://schemas.openxmlformats.org/officeDocument/2006/relationships/image" Target="../media/image68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70.png"/><Relationship Id="rId5" Type="http://schemas.openxmlformats.org/officeDocument/2006/relationships/image" Target="../media/image660.png"/><Relationship Id="rId4" Type="http://schemas.openxmlformats.org/officeDocument/2006/relationships/image" Target="../media/image650.png"/><Relationship Id="rId9" Type="http://schemas.openxmlformats.org/officeDocument/2006/relationships/image" Target="../media/image700.png"/></Relationships>
</file>

<file path=ppt/slides/_rels/slide65.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720.png"/><Relationship Id="rId7" Type="http://schemas.openxmlformats.org/officeDocument/2006/relationships/image" Target="../media/image760.png"/><Relationship Id="rId2"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752.png"/><Relationship Id="rId5" Type="http://schemas.openxmlformats.org/officeDocument/2006/relationships/image" Target="../media/image740.png"/><Relationship Id="rId10" Type="http://schemas.openxmlformats.org/officeDocument/2006/relationships/image" Target="../media/image791.png"/><Relationship Id="rId4" Type="http://schemas.openxmlformats.org/officeDocument/2006/relationships/image" Target="../media/image730.png"/><Relationship Id="rId9" Type="http://schemas.openxmlformats.org/officeDocument/2006/relationships/image" Target="../media/image781.png"/></Relationships>
</file>

<file path=ppt/slides/_rels/slide66.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720.png"/><Relationship Id="rId7" Type="http://schemas.openxmlformats.org/officeDocument/2006/relationships/image" Target="../media/image65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640.png"/><Relationship Id="rId11" Type="http://schemas.openxmlformats.org/officeDocument/2006/relationships/image" Target="../media/image690.png"/><Relationship Id="rId5" Type="http://schemas.openxmlformats.org/officeDocument/2006/relationships/image" Target="../media/image741.png"/><Relationship Id="rId10" Type="http://schemas.openxmlformats.org/officeDocument/2006/relationships/image" Target="../media/image680.png"/><Relationship Id="rId4" Type="http://schemas.openxmlformats.org/officeDocument/2006/relationships/image" Target="../media/image96.png"/><Relationship Id="rId9" Type="http://schemas.openxmlformats.org/officeDocument/2006/relationships/image" Target="../media/image670.png"/></Relationships>
</file>

<file path=ppt/slides/_rels/slide67.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81.png"/><Relationship Id="rId7" Type="http://schemas.openxmlformats.org/officeDocument/2006/relationships/image" Target="../media/image650.png"/><Relationship Id="rId2" Type="http://schemas.openxmlformats.org/officeDocument/2006/relationships/image" Target="../media/image801.png"/><Relationship Id="rId1" Type="http://schemas.openxmlformats.org/officeDocument/2006/relationships/slideLayout" Target="../slideLayouts/slideLayout2.xml"/><Relationship Id="rId6" Type="http://schemas.openxmlformats.org/officeDocument/2006/relationships/image" Target="../media/image640.png"/><Relationship Id="rId11" Type="http://schemas.openxmlformats.org/officeDocument/2006/relationships/image" Target="../media/image690.png"/><Relationship Id="rId5" Type="http://schemas.openxmlformats.org/officeDocument/2006/relationships/image" Target="../media/image83.png"/><Relationship Id="rId10" Type="http://schemas.openxmlformats.org/officeDocument/2006/relationships/image" Target="../media/image680.png"/><Relationship Id="rId4" Type="http://schemas.openxmlformats.org/officeDocument/2006/relationships/image" Target="../media/image82.png"/><Relationship Id="rId9" Type="http://schemas.openxmlformats.org/officeDocument/2006/relationships/image" Target="../media/image670.png"/></Relationships>
</file>

<file path=ppt/slides/_rels/slide6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0.png"/><Relationship Id="rId4" Type="http://schemas.openxmlformats.org/officeDocument/2006/relationships/image" Target="../media/image103.png"/><Relationship Id="rId9" Type="http://schemas.openxmlformats.org/officeDocument/2006/relationships/image" Target="../media/image108.png"/></Relationships>
</file>

<file path=ppt/slides/_rels/slide69.xml.rels><?xml version="1.0" encoding="UTF-8" standalone="yes"?>
<Relationships xmlns="http://schemas.openxmlformats.org/package/2006/relationships"><Relationship Id="rId8" Type="http://schemas.openxmlformats.org/officeDocument/2006/relationships/image" Target="../media/image810.png"/><Relationship Id="rId13" Type="http://schemas.openxmlformats.org/officeDocument/2006/relationships/image" Target="../media/image860.png"/><Relationship Id="rId18" Type="http://schemas.openxmlformats.org/officeDocument/2006/relationships/image" Target="../media/image110.png"/><Relationship Id="rId3" Type="http://schemas.openxmlformats.org/officeDocument/2006/relationships/image" Target="../media/image930.png"/><Relationship Id="rId7" Type="http://schemas.openxmlformats.org/officeDocument/2006/relationships/image" Target="../media/image800.png"/><Relationship Id="rId12" Type="http://schemas.openxmlformats.org/officeDocument/2006/relationships/image" Target="../media/image850.png"/><Relationship Id="rId17" Type="http://schemas.openxmlformats.org/officeDocument/2006/relationships/image" Target="../media/image109.png"/><Relationship Id="rId2" Type="http://schemas.openxmlformats.org/officeDocument/2006/relationships/image" Target="../media/image920.png"/><Relationship Id="rId16"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790.png"/><Relationship Id="rId11" Type="http://schemas.openxmlformats.org/officeDocument/2006/relationships/image" Target="../media/image841.png"/><Relationship Id="rId5" Type="http://schemas.openxmlformats.org/officeDocument/2006/relationships/image" Target="../media/image780.png"/><Relationship Id="rId15" Type="http://schemas.openxmlformats.org/officeDocument/2006/relationships/image" Target="../media/image880.png"/><Relationship Id="rId10" Type="http://schemas.openxmlformats.org/officeDocument/2006/relationships/image" Target="../media/image830.png"/><Relationship Id="rId4" Type="http://schemas.openxmlformats.org/officeDocument/2006/relationships/image" Target="../media/image771.png"/><Relationship Id="rId9" Type="http://schemas.openxmlformats.org/officeDocument/2006/relationships/image" Target="../media/image820.png"/><Relationship Id="rId14" Type="http://schemas.openxmlformats.org/officeDocument/2006/relationships/image" Target="../media/image87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8" Type="http://schemas.openxmlformats.org/officeDocument/2006/relationships/image" Target="../media/image800.png"/><Relationship Id="rId13" Type="http://schemas.openxmlformats.org/officeDocument/2006/relationships/image" Target="../media/image850.png"/><Relationship Id="rId18" Type="http://schemas.openxmlformats.org/officeDocument/2006/relationships/image" Target="../media/image900.png"/><Relationship Id="rId3" Type="http://schemas.openxmlformats.org/officeDocument/2006/relationships/image" Target="../media/image751.png"/><Relationship Id="rId7" Type="http://schemas.openxmlformats.org/officeDocument/2006/relationships/image" Target="../media/image790.png"/><Relationship Id="rId12" Type="http://schemas.openxmlformats.org/officeDocument/2006/relationships/image" Target="../media/image841.png"/><Relationship Id="rId17" Type="http://schemas.openxmlformats.org/officeDocument/2006/relationships/image" Target="../media/image890.png"/><Relationship Id="rId2" Type="http://schemas.openxmlformats.org/officeDocument/2006/relationships/notesSlide" Target="../notesSlides/notesSlide10.xml"/><Relationship Id="rId16" Type="http://schemas.openxmlformats.org/officeDocument/2006/relationships/image" Target="../media/image880.png"/><Relationship Id="rId1" Type="http://schemas.openxmlformats.org/officeDocument/2006/relationships/slideLayout" Target="../slideLayouts/slideLayout2.xml"/><Relationship Id="rId6" Type="http://schemas.openxmlformats.org/officeDocument/2006/relationships/image" Target="../media/image780.png"/><Relationship Id="rId11" Type="http://schemas.openxmlformats.org/officeDocument/2006/relationships/image" Target="../media/image830.png"/><Relationship Id="rId5" Type="http://schemas.openxmlformats.org/officeDocument/2006/relationships/image" Target="../media/image771.png"/><Relationship Id="rId15" Type="http://schemas.openxmlformats.org/officeDocument/2006/relationships/image" Target="../media/image870.png"/><Relationship Id="rId10" Type="http://schemas.openxmlformats.org/officeDocument/2006/relationships/image" Target="../media/image820.png"/><Relationship Id="rId19" Type="http://schemas.openxmlformats.org/officeDocument/2006/relationships/image" Target="../media/image9100.png"/><Relationship Id="rId4" Type="http://schemas.openxmlformats.org/officeDocument/2006/relationships/image" Target="../media/image761.png"/><Relationship Id="rId9" Type="http://schemas.openxmlformats.org/officeDocument/2006/relationships/image" Target="../media/image810.png"/><Relationship Id="rId14" Type="http://schemas.openxmlformats.org/officeDocument/2006/relationships/image" Target="../media/image860.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3" Type="http://schemas.openxmlformats.org/officeDocument/2006/relationships/image" Target="../media/image1201.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12.png"/><Relationship Id="rId4" Type="http://schemas.openxmlformats.org/officeDocument/2006/relationships/image" Target="../media/image811.png"/></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882.png"/></Relationships>
</file>

<file path=ppt/slides/_rels/slide83.xml.rels><?xml version="1.0" encoding="UTF-8" standalone="yes"?>
<Relationships xmlns="http://schemas.openxmlformats.org/package/2006/relationships"><Relationship Id="rId2" Type="http://schemas.openxmlformats.org/officeDocument/2006/relationships/image" Target="../media/image89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0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1.png"/><Relationship Id="rId2" Type="http://schemas.openxmlformats.org/officeDocument/2006/relationships/image" Target="../media/image91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1.png"/><Relationship Id="rId2" Type="http://schemas.openxmlformats.org/officeDocument/2006/relationships/image" Target="../media/image871.png"/><Relationship Id="rId1" Type="http://schemas.openxmlformats.org/officeDocument/2006/relationships/slideLayout" Target="../slideLayouts/slideLayout2.xml"/><Relationship Id="rId4" Type="http://schemas.openxmlformats.org/officeDocument/2006/relationships/image" Target="../media/image891.png"/></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2.png"/><Relationship Id="rId5" Type="http://schemas.openxmlformats.org/officeDocument/2006/relationships/image" Target="../media/image99.pn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582.png"/><Relationship Id="rId7" Type="http://schemas.openxmlformats.org/officeDocument/2006/relationships/image" Target="../media/image122.pn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611.png"/><Relationship Id="rId5" Type="http://schemas.openxmlformats.org/officeDocument/2006/relationships/image" Target="../media/image600.png"/><Relationship Id="rId4" Type="http://schemas.openxmlformats.org/officeDocument/2006/relationships/image" Target="../media/image591.png"/></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9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9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269632" y="3364522"/>
            <a:ext cx="8587154" cy="2901793"/>
          </a:xfrm>
        </p:spPr>
        <p:txBody>
          <a:bodyPr>
            <a:normAutofit lnSpcReduction="10000"/>
          </a:bodyPr>
          <a:lstStyle/>
          <a:p>
            <a:endParaRPr lang="en-US" dirty="0" smtClean="0"/>
          </a:p>
          <a:p>
            <a:r>
              <a:rPr lang="en-US" sz="2200" b="1" dirty="0" smtClean="0">
                <a:solidFill>
                  <a:schemeClr val="bg2">
                    <a:lumMod val="10000"/>
                  </a:schemeClr>
                </a:solidFill>
                <a:latin typeface="Adobe Arabic" pitchFamily="18" charset="-78"/>
                <a:cs typeface="Adobe Arabic" pitchFamily="18" charset="-78"/>
              </a:rPr>
              <a:t>Jun Zhu</a:t>
            </a:r>
          </a:p>
          <a:p>
            <a:r>
              <a:rPr lang="en-US" sz="2200" dirty="0" smtClean="0">
                <a:solidFill>
                  <a:schemeClr val="bg2">
                    <a:lumMod val="10000"/>
                  </a:schemeClr>
                </a:solidFill>
                <a:latin typeface="Adobe Arabic" pitchFamily="18" charset="-78"/>
                <a:cs typeface="Adobe Arabic" pitchFamily="18" charset="-78"/>
              </a:rPr>
              <a:t>dcszj@mail.tsinghua.edu.cn </a:t>
            </a:r>
          </a:p>
          <a:p>
            <a:r>
              <a:rPr lang="en-US" sz="2200" dirty="0" smtClean="0">
                <a:solidFill>
                  <a:schemeClr val="bg2">
                    <a:lumMod val="10000"/>
                  </a:schemeClr>
                </a:solidFill>
                <a:latin typeface="Adobe Arabic" pitchFamily="18" charset="-78"/>
                <a:cs typeface="Adobe Arabic" pitchFamily="18" charset="-78"/>
              </a:rPr>
              <a:t>Department of Computer Science and Technology</a:t>
            </a:r>
          </a:p>
          <a:p>
            <a:r>
              <a:rPr lang="en-US" sz="2200" dirty="0" err="1" smtClean="0">
                <a:solidFill>
                  <a:schemeClr val="bg2">
                    <a:lumMod val="10000"/>
                  </a:schemeClr>
                </a:solidFill>
                <a:latin typeface="Adobe Arabic" pitchFamily="18" charset="-78"/>
                <a:cs typeface="Adobe Arabic" pitchFamily="18" charset="-78"/>
              </a:rPr>
              <a:t>Tsinghua</a:t>
            </a:r>
            <a:r>
              <a:rPr lang="en-US" sz="2200" dirty="0" smtClean="0">
                <a:solidFill>
                  <a:schemeClr val="bg2">
                    <a:lumMod val="10000"/>
                  </a:schemeClr>
                </a:solidFill>
                <a:latin typeface="Adobe Arabic" pitchFamily="18" charset="-78"/>
                <a:cs typeface="Adobe Arabic" pitchFamily="18" charset="-78"/>
              </a:rPr>
              <a:t> University</a:t>
            </a:r>
          </a:p>
          <a:p>
            <a:endParaRPr lang="en-US" dirty="0" smtClean="0">
              <a:solidFill>
                <a:schemeClr val="bg2">
                  <a:lumMod val="10000"/>
                </a:schemeClr>
              </a:solidFill>
              <a:latin typeface="Adobe Arabic" pitchFamily="18" charset="-78"/>
              <a:cs typeface="Adobe Arabic" pitchFamily="18" charset="-78"/>
            </a:endParaRPr>
          </a:p>
          <a:p>
            <a:r>
              <a:rPr lang="en-US" dirty="0" smtClean="0">
                <a:solidFill>
                  <a:schemeClr val="bg2">
                    <a:lumMod val="10000"/>
                  </a:schemeClr>
                </a:solidFill>
                <a:latin typeface="Adobe Arabic" pitchFamily="18" charset="-78"/>
                <a:cs typeface="Adobe Arabic" pitchFamily="18" charset="-78"/>
              </a:rPr>
              <a:t>CCL, Nanjing, 2017</a:t>
            </a:r>
          </a:p>
        </p:txBody>
      </p:sp>
      <p:sp>
        <p:nvSpPr>
          <p:cNvPr id="7" name="Title 1"/>
          <p:cNvSpPr>
            <a:spLocks noGrp="1"/>
          </p:cNvSpPr>
          <p:nvPr>
            <p:ph type="ctrTitle"/>
          </p:nvPr>
        </p:nvSpPr>
        <p:spPr>
          <a:xfrm>
            <a:off x="690113" y="1121433"/>
            <a:ext cx="7746522" cy="1986066"/>
          </a:xfrm>
        </p:spPr>
        <p:txBody>
          <a:bodyPr>
            <a:normAutofit/>
          </a:bodyPr>
          <a:lstStyle/>
          <a:p>
            <a:r>
              <a:rPr lang="en-US" altLang="zh-CN" sz="2800" dirty="0">
                <a:solidFill>
                  <a:schemeClr val="tx1"/>
                </a:solidFill>
              </a:rPr>
              <a:t/>
            </a:r>
            <a:br>
              <a:rPr lang="en-US" altLang="zh-CN" sz="2800" dirty="0">
                <a:solidFill>
                  <a:schemeClr val="tx1"/>
                </a:solidFill>
              </a:rPr>
            </a:br>
            <a:r>
              <a:rPr lang="en-US" altLang="zh-CN" sz="2800" b="1" dirty="0" smtClean="0">
                <a:solidFill>
                  <a:srgbClr val="C00000"/>
                </a:solidFill>
                <a:latin typeface="Malgun Gothic" panose="020B0503020000020004" pitchFamily="34" charset="-127"/>
                <a:ea typeface="Malgun Gothic" panose="020B0503020000020004" pitchFamily="34" charset="-127"/>
                <a:cs typeface="Aharoni" pitchFamily="2" charset="-79"/>
              </a:rPr>
              <a:t>Deep Generative Models, Algorithms and a Probabilistic Programming Library</a:t>
            </a:r>
            <a:endParaRPr lang="en-US" sz="2800" b="1" dirty="0">
              <a:solidFill>
                <a:srgbClr val="C00000"/>
              </a:solidFill>
              <a:latin typeface="Malgun Gothic" panose="020B0503020000020004" pitchFamily="34" charset="-127"/>
              <a:ea typeface="Malgun Gothic" panose="020B0503020000020004" pitchFamily="34" charset="-127"/>
              <a:cs typeface="Aharoni" pitchFamily="2" charset="-79"/>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Generative models are everywhere …</a:t>
            </a:r>
            <a:endParaRPr lang="zh-CN" altLang="en-US" dirty="0"/>
          </a:p>
        </p:txBody>
      </p:sp>
      <p:sp>
        <p:nvSpPr>
          <p:cNvPr id="3" name="Content Placeholder 2"/>
          <p:cNvSpPr>
            <a:spLocks noGrp="1"/>
          </p:cNvSpPr>
          <p:nvPr>
            <p:ph sz="quarter" idx="1"/>
          </p:nvPr>
        </p:nvSpPr>
        <p:spPr>
          <a:xfrm>
            <a:off x="914400" y="1447799"/>
            <a:ext cx="7772400" cy="5076218"/>
          </a:xfrm>
        </p:spPr>
        <p:txBody>
          <a:bodyPr/>
          <a:lstStyle/>
          <a:p>
            <a:r>
              <a:rPr lang="en-US" altLang="zh-CN" dirty="0" smtClean="0"/>
              <a:t>A fully-observed model is not sufficient </a:t>
            </a:r>
          </a:p>
          <a:p>
            <a:pPr lvl="1"/>
            <a:r>
              <a:rPr lang="en-US" altLang="zh-CN" dirty="0" smtClean="0"/>
              <a:t>Data has hidden structures </a:t>
            </a:r>
          </a:p>
          <a:p>
            <a:pPr lvl="2"/>
            <a:endParaRPr lang="en-US" altLang="zh-CN" dirty="0"/>
          </a:p>
          <a:p>
            <a:pPr lvl="2"/>
            <a:endParaRPr lang="en-US" altLang="zh-CN" dirty="0" smtClean="0"/>
          </a:p>
          <a:p>
            <a:pPr lvl="2"/>
            <a:endParaRPr lang="en-US" altLang="zh-CN" dirty="0"/>
          </a:p>
          <a:p>
            <a:pPr lvl="2"/>
            <a:endParaRPr lang="en-US" altLang="zh-CN" dirty="0" smtClean="0"/>
          </a:p>
          <a:p>
            <a:pPr lvl="2"/>
            <a:endParaRPr lang="en-US" altLang="zh-CN" dirty="0" smtClean="0"/>
          </a:p>
          <a:p>
            <a:pPr lvl="2"/>
            <a:endParaRPr lang="en-US" altLang="zh-CN" dirty="0" smtClean="0"/>
          </a:p>
          <a:p>
            <a:pPr lvl="2"/>
            <a:endParaRPr lang="en-US" altLang="zh-CN" dirty="0"/>
          </a:p>
          <a:p>
            <a:pPr lvl="2"/>
            <a:endParaRPr lang="en-US" altLang="zh-CN" dirty="0" smtClean="0"/>
          </a:p>
          <a:p>
            <a:pPr lvl="2"/>
            <a:endParaRPr lang="en-US" altLang="zh-CN" dirty="0" smtClean="0"/>
          </a:p>
          <a:p>
            <a:pPr lvl="2"/>
            <a:endParaRPr lang="en-US" altLang="zh-CN" dirty="0" smtClean="0"/>
          </a:p>
          <a:p>
            <a:pPr lvl="1"/>
            <a:r>
              <a:rPr lang="en-US" altLang="zh-CN" dirty="0" smtClean="0"/>
              <a:t>A simple distribution is not sufficient</a:t>
            </a:r>
          </a:p>
          <a:p>
            <a:pPr lvl="2"/>
            <a:endParaRPr lang="en-US" altLang="zh-CN" dirty="0"/>
          </a:p>
          <a:p>
            <a:pPr lvl="2"/>
            <a:endParaRPr lang="en-US" altLang="zh-CN" dirty="0" smtClean="0"/>
          </a:p>
          <a:p>
            <a:pPr lvl="2"/>
            <a:endParaRPr lang="en-US" altLang="zh-CN" dirty="0"/>
          </a:p>
        </p:txBody>
      </p:sp>
      <p:grpSp>
        <p:nvGrpSpPr>
          <p:cNvPr id="12" name="Group 11"/>
          <p:cNvGrpSpPr/>
          <p:nvPr/>
        </p:nvGrpSpPr>
        <p:grpSpPr>
          <a:xfrm>
            <a:off x="3240946" y="3121765"/>
            <a:ext cx="2674734" cy="2189534"/>
            <a:chOff x="3365770" y="2337069"/>
            <a:chExt cx="2295728" cy="2152246"/>
          </a:xfrm>
        </p:grpSpPr>
        <p:pic>
          <p:nvPicPr>
            <p:cNvPr id="10" name="Picture 2"/>
            <p:cNvPicPr>
              <a:picLocks noChangeAspect="1" noChangeArrowheads="1"/>
            </p:cNvPicPr>
            <p:nvPr/>
          </p:nvPicPr>
          <p:blipFill>
            <a:blip r:embed="rId2" cstate="print"/>
            <a:srcRect/>
            <a:stretch>
              <a:fillRect/>
            </a:stretch>
          </p:blipFill>
          <p:spPr bwMode="auto">
            <a:xfrm>
              <a:off x="3365770" y="2337069"/>
              <a:ext cx="2295728" cy="2152246"/>
            </a:xfrm>
            <a:prstGeom prst="rect">
              <a:avLst/>
            </a:prstGeom>
            <a:noFill/>
            <a:ln w="9525">
              <a:noFill/>
              <a:miter lim="800000"/>
              <a:headEnd/>
              <a:tailEnd/>
            </a:ln>
          </p:spPr>
        </p:pic>
        <p:sp>
          <p:nvSpPr>
            <p:cNvPr id="6" name="Rounded Rectangle 5"/>
            <p:cNvSpPr/>
            <p:nvPr/>
          </p:nvSpPr>
          <p:spPr>
            <a:xfrm>
              <a:off x="3715966" y="2548647"/>
              <a:ext cx="745787" cy="7522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ounded Rectangle 10"/>
            <p:cNvSpPr/>
            <p:nvPr/>
          </p:nvSpPr>
          <p:spPr>
            <a:xfrm>
              <a:off x="4863831" y="3403059"/>
              <a:ext cx="745787" cy="7522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5105124" y="2313789"/>
            <a:ext cx="3384988" cy="2920181"/>
            <a:chOff x="5105124" y="2313789"/>
            <a:chExt cx="3384988" cy="2920181"/>
          </a:xfrm>
        </p:grpSpPr>
        <p:pic>
          <p:nvPicPr>
            <p:cNvPr id="13" name="Picture 12"/>
            <p:cNvPicPr>
              <a:picLocks noChangeAspect="1"/>
            </p:cNvPicPr>
            <p:nvPr/>
          </p:nvPicPr>
          <p:blipFill>
            <a:blip r:embed="rId3"/>
            <a:stretch>
              <a:fillRect/>
            </a:stretch>
          </p:blipFill>
          <p:spPr>
            <a:xfrm>
              <a:off x="6171839" y="2313789"/>
              <a:ext cx="1830870" cy="1554804"/>
            </a:xfrm>
            <a:prstGeom prst="rect">
              <a:avLst/>
            </a:prstGeom>
          </p:spPr>
        </p:pic>
        <p:pic>
          <p:nvPicPr>
            <p:cNvPr id="14" name="Picture 13"/>
            <p:cNvPicPr>
              <a:picLocks noChangeAspect="1"/>
            </p:cNvPicPr>
            <p:nvPr/>
          </p:nvPicPr>
          <p:blipFill>
            <a:blip r:embed="rId4"/>
            <a:stretch>
              <a:fillRect/>
            </a:stretch>
          </p:blipFill>
          <p:spPr>
            <a:xfrm>
              <a:off x="6717473" y="3719661"/>
              <a:ext cx="1772639" cy="1514309"/>
            </a:xfrm>
            <a:prstGeom prst="rect">
              <a:avLst/>
            </a:prstGeom>
          </p:spPr>
        </p:pic>
        <p:cxnSp>
          <p:nvCxnSpPr>
            <p:cNvPr id="18" name="Straight Arrow Connector 17"/>
            <p:cNvCxnSpPr/>
            <p:nvPr/>
          </p:nvCxnSpPr>
          <p:spPr>
            <a:xfrm flipV="1">
              <a:off x="5272391" y="2723741"/>
              <a:ext cx="810638" cy="869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105124" y="4007212"/>
              <a:ext cx="1565080" cy="581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835474" y="2830016"/>
            <a:ext cx="3265323" cy="2603105"/>
            <a:chOff x="835474" y="2830016"/>
            <a:chExt cx="3265323" cy="2603105"/>
          </a:xfrm>
        </p:grpSpPr>
        <p:pic>
          <p:nvPicPr>
            <p:cNvPr id="15" name="Picture 14"/>
            <p:cNvPicPr>
              <a:picLocks noChangeAspect="1"/>
            </p:cNvPicPr>
            <p:nvPr/>
          </p:nvPicPr>
          <p:blipFill>
            <a:blip r:embed="rId5"/>
            <a:stretch>
              <a:fillRect/>
            </a:stretch>
          </p:blipFill>
          <p:spPr>
            <a:xfrm>
              <a:off x="835474" y="2830016"/>
              <a:ext cx="1591972" cy="1322590"/>
            </a:xfrm>
            <a:prstGeom prst="rect">
              <a:avLst/>
            </a:prstGeom>
          </p:spPr>
        </p:pic>
        <p:pic>
          <p:nvPicPr>
            <p:cNvPr id="16" name="Picture 15"/>
            <p:cNvPicPr>
              <a:picLocks noChangeAspect="1"/>
            </p:cNvPicPr>
            <p:nvPr/>
          </p:nvPicPr>
          <p:blipFill>
            <a:blip r:embed="rId6"/>
            <a:stretch>
              <a:fillRect/>
            </a:stretch>
          </p:blipFill>
          <p:spPr>
            <a:xfrm>
              <a:off x="1103912" y="3901195"/>
              <a:ext cx="1928595" cy="1531926"/>
            </a:xfrm>
            <a:prstGeom prst="rect">
              <a:avLst/>
            </a:prstGeom>
          </p:spPr>
        </p:pic>
        <p:cxnSp>
          <p:nvCxnSpPr>
            <p:cNvPr id="21" name="Straight Arrow Connector 20"/>
            <p:cNvCxnSpPr/>
            <p:nvPr/>
          </p:nvCxnSpPr>
          <p:spPr>
            <a:xfrm flipH="1" flipV="1">
              <a:off x="2486422" y="3091191"/>
              <a:ext cx="1614375" cy="1216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911812" y="4667158"/>
              <a:ext cx="11572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947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Semi-supervised Learning</a:t>
            </a:r>
            <a:endParaRPr lang="zh-CN" altLang="en-US" dirty="0"/>
          </a:p>
        </p:txBody>
      </p:sp>
      <p:sp>
        <p:nvSpPr>
          <p:cNvPr id="3" name="Content Placeholder 2"/>
          <p:cNvSpPr>
            <a:spLocks noGrp="1"/>
          </p:cNvSpPr>
          <p:nvPr>
            <p:ph sz="quarter" idx="1"/>
          </p:nvPr>
        </p:nvSpPr>
        <p:spPr/>
        <p:txBody>
          <a:bodyPr/>
          <a:lstStyle/>
          <a:p>
            <a:r>
              <a:rPr lang="en-US" altLang="zh-CN" dirty="0" smtClean="0"/>
              <a:t>A toy example</a:t>
            </a:r>
            <a:endParaRPr lang="zh-CN" altLang="en-US" dirty="0"/>
          </a:p>
        </p:txBody>
      </p:sp>
      <p:sp>
        <p:nvSpPr>
          <p:cNvPr id="4" name="Oval 3"/>
          <p:cNvSpPr/>
          <p:nvPr/>
        </p:nvSpPr>
        <p:spPr>
          <a:xfrm>
            <a:off x="3340594" y="3912519"/>
            <a:ext cx="221909" cy="2190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Oval 4"/>
          <p:cNvSpPr/>
          <p:nvPr/>
        </p:nvSpPr>
        <p:spPr>
          <a:xfrm>
            <a:off x="5021441" y="3847669"/>
            <a:ext cx="221909" cy="219053"/>
          </a:xfrm>
          <a:prstGeom prst="ellipse">
            <a:avLst/>
          </a:prstGeom>
          <a:solidFill>
            <a:srgbClr val="2B1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Straight Connector 5"/>
          <p:cNvCxnSpPr/>
          <p:nvPr/>
        </p:nvCxnSpPr>
        <p:spPr>
          <a:xfrm>
            <a:off x="4300542" y="2566610"/>
            <a:ext cx="0" cy="299828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515298" y="2444885"/>
            <a:ext cx="2846591" cy="3023762"/>
            <a:chOff x="8468298" y="3149751"/>
            <a:chExt cx="2119821" cy="2433196"/>
          </a:xfrm>
        </p:grpSpPr>
        <p:sp>
          <p:nvSpPr>
            <p:cNvPr id="8" name="Oval 7"/>
            <p:cNvSpPr/>
            <p:nvPr/>
          </p:nvSpPr>
          <p:spPr>
            <a:xfrm>
              <a:off x="8468298" y="4671915"/>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Oval 8"/>
            <p:cNvSpPr/>
            <p:nvPr/>
          </p:nvSpPr>
          <p:spPr>
            <a:xfrm>
              <a:off x="8762998" y="447284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Oval 9"/>
            <p:cNvSpPr/>
            <p:nvPr/>
          </p:nvSpPr>
          <p:spPr>
            <a:xfrm>
              <a:off x="8727195" y="4783921"/>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val 10"/>
            <p:cNvSpPr/>
            <p:nvPr/>
          </p:nvSpPr>
          <p:spPr>
            <a:xfrm>
              <a:off x="9373522" y="4965384"/>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val 11"/>
            <p:cNvSpPr/>
            <p:nvPr/>
          </p:nvSpPr>
          <p:spPr>
            <a:xfrm>
              <a:off x="8987928" y="4927141"/>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val 12"/>
            <p:cNvSpPr/>
            <p:nvPr/>
          </p:nvSpPr>
          <p:spPr>
            <a:xfrm>
              <a:off x="8880512" y="5190012"/>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Oval 13"/>
            <p:cNvSpPr/>
            <p:nvPr/>
          </p:nvSpPr>
          <p:spPr>
            <a:xfrm>
              <a:off x="9039334" y="543054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Oval 14"/>
            <p:cNvSpPr/>
            <p:nvPr/>
          </p:nvSpPr>
          <p:spPr>
            <a:xfrm>
              <a:off x="9217442" y="528732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Oval 15"/>
            <p:cNvSpPr/>
            <p:nvPr/>
          </p:nvSpPr>
          <p:spPr>
            <a:xfrm>
              <a:off x="9554372" y="5360774"/>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Oval 16"/>
            <p:cNvSpPr/>
            <p:nvPr/>
          </p:nvSpPr>
          <p:spPr>
            <a:xfrm>
              <a:off x="9671888" y="5199191"/>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Oval 17"/>
            <p:cNvSpPr/>
            <p:nvPr/>
          </p:nvSpPr>
          <p:spPr>
            <a:xfrm>
              <a:off x="9830710" y="543972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Oval 18"/>
            <p:cNvSpPr/>
            <p:nvPr/>
          </p:nvSpPr>
          <p:spPr>
            <a:xfrm>
              <a:off x="10008818" y="529650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val 19"/>
            <p:cNvSpPr/>
            <p:nvPr/>
          </p:nvSpPr>
          <p:spPr>
            <a:xfrm>
              <a:off x="10345748" y="5369953"/>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Oval 20"/>
            <p:cNvSpPr/>
            <p:nvPr/>
          </p:nvSpPr>
          <p:spPr>
            <a:xfrm>
              <a:off x="8543578" y="3149751"/>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val 21"/>
            <p:cNvSpPr/>
            <p:nvPr/>
          </p:nvSpPr>
          <p:spPr>
            <a:xfrm>
              <a:off x="10470605" y="424898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Oval 22"/>
            <p:cNvSpPr/>
            <p:nvPr/>
          </p:nvSpPr>
          <p:spPr>
            <a:xfrm>
              <a:off x="8802475" y="326175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Oval 23"/>
            <p:cNvSpPr/>
            <p:nvPr/>
          </p:nvSpPr>
          <p:spPr>
            <a:xfrm>
              <a:off x="8729026" y="3572830"/>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Oval 24"/>
            <p:cNvSpPr/>
            <p:nvPr/>
          </p:nvSpPr>
          <p:spPr>
            <a:xfrm>
              <a:off x="10135054" y="4384712"/>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Oval 25"/>
            <p:cNvSpPr/>
            <p:nvPr/>
          </p:nvSpPr>
          <p:spPr>
            <a:xfrm>
              <a:off x="8955792" y="366784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Oval 26"/>
            <p:cNvSpPr/>
            <p:nvPr/>
          </p:nvSpPr>
          <p:spPr>
            <a:xfrm>
              <a:off x="9304656" y="3998120"/>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Oval 27"/>
            <p:cNvSpPr/>
            <p:nvPr/>
          </p:nvSpPr>
          <p:spPr>
            <a:xfrm>
              <a:off x="9292722" y="3765164"/>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Oval 28"/>
            <p:cNvSpPr/>
            <p:nvPr/>
          </p:nvSpPr>
          <p:spPr>
            <a:xfrm>
              <a:off x="9623222" y="408885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Oval 29"/>
            <p:cNvSpPr/>
            <p:nvPr/>
          </p:nvSpPr>
          <p:spPr>
            <a:xfrm>
              <a:off x="9628738" y="3790185"/>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Oval 30"/>
            <p:cNvSpPr/>
            <p:nvPr/>
          </p:nvSpPr>
          <p:spPr>
            <a:xfrm>
              <a:off x="9905990" y="3917563"/>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Oval 31"/>
            <p:cNvSpPr/>
            <p:nvPr/>
          </p:nvSpPr>
          <p:spPr>
            <a:xfrm>
              <a:off x="9445124" y="352462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Oval 32"/>
            <p:cNvSpPr/>
            <p:nvPr/>
          </p:nvSpPr>
          <p:spPr>
            <a:xfrm>
              <a:off x="10008818" y="415335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4" name="Straight Connector 33"/>
          <p:cNvCxnSpPr/>
          <p:nvPr/>
        </p:nvCxnSpPr>
        <p:spPr>
          <a:xfrm>
            <a:off x="3078296" y="3170656"/>
            <a:ext cx="2941504" cy="19150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3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Representation Matters </a:t>
            </a:r>
            <a:endParaRPr lang="zh-CN" altLang="en-US" dirty="0"/>
          </a:p>
        </p:txBody>
      </p:sp>
      <p:sp>
        <p:nvSpPr>
          <p:cNvPr id="3" name="Content Placeholder 2"/>
          <p:cNvSpPr>
            <a:spLocks noGrp="1"/>
          </p:cNvSpPr>
          <p:nvPr>
            <p:ph sz="quarter" idx="1"/>
          </p:nvPr>
        </p:nvSpPr>
        <p:spPr/>
        <p:txBody>
          <a:bodyPr/>
          <a:lstStyle/>
          <a:p>
            <a:r>
              <a:rPr lang="en-US" altLang="zh-CN" dirty="0" smtClean="0"/>
              <a:t>PCA embedding </a:t>
            </a:r>
            <a:r>
              <a:rPr lang="en-US" altLang="zh-CN" dirty="0"/>
              <a:t>of learned representations by different DGM </a:t>
            </a:r>
            <a:r>
              <a:rPr lang="en-US" altLang="zh-CN" dirty="0" smtClean="0"/>
              <a:t>models </a:t>
            </a:r>
            <a:r>
              <a:rPr lang="en-US" altLang="zh-CN" dirty="0"/>
              <a:t>on CIFAR10</a:t>
            </a:r>
            <a:endParaRPr lang="zh-CN" altLang="en-US" dirty="0"/>
          </a:p>
        </p:txBody>
      </p:sp>
      <p:pic>
        <p:nvPicPr>
          <p:cNvPr id="4" name="Picture 3"/>
          <p:cNvPicPr>
            <a:picLocks noChangeAspect="1"/>
          </p:cNvPicPr>
          <p:nvPr/>
        </p:nvPicPr>
        <p:blipFill>
          <a:blip r:embed="rId2"/>
          <a:stretch>
            <a:fillRect/>
          </a:stretch>
        </p:blipFill>
        <p:spPr>
          <a:xfrm>
            <a:off x="1108873" y="2572906"/>
            <a:ext cx="2993231" cy="2900363"/>
          </a:xfrm>
          <a:prstGeom prst="rect">
            <a:avLst/>
          </a:prstGeom>
        </p:spPr>
      </p:pic>
      <p:pic>
        <p:nvPicPr>
          <p:cNvPr id="5" name="Picture 4"/>
          <p:cNvPicPr>
            <a:picLocks noChangeAspect="1"/>
          </p:cNvPicPr>
          <p:nvPr/>
        </p:nvPicPr>
        <p:blipFill>
          <a:blip r:embed="rId3"/>
          <a:stretch>
            <a:fillRect/>
          </a:stretch>
        </p:blipFill>
        <p:spPr>
          <a:xfrm>
            <a:off x="4951415" y="2572907"/>
            <a:ext cx="2886075" cy="2907506"/>
          </a:xfrm>
          <a:prstGeom prst="rect">
            <a:avLst/>
          </a:prstGeom>
        </p:spPr>
      </p:pic>
    </p:spTree>
    <p:extLst>
      <p:ext uri="{BB962C8B-B14F-4D97-AF65-F5344CB8AC3E}">
        <p14:creationId xmlns:p14="http://schemas.microsoft.com/office/powerpoint/2010/main" val="9978951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Representation Matters </a:t>
            </a:r>
            <a:endParaRPr lang="zh-CN" altLang="en-US" dirty="0"/>
          </a:p>
        </p:txBody>
      </p:sp>
      <p:sp>
        <p:nvSpPr>
          <p:cNvPr id="3" name="Content Placeholder 2"/>
          <p:cNvSpPr>
            <a:spLocks noGrp="1"/>
          </p:cNvSpPr>
          <p:nvPr>
            <p:ph sz="quarter" idx="1"/>
          </p:nvPr>
        </p:nvSpPr>
        <p:spPr>
          <a:xfrm>
            <a:off x="914400" y="1417639"/>
            <a:ext cx="7967950" cy="3954462"/>
          </a:xfrm>
        </p:spPr>
        <p:txBody>
          <a:bodyPr/>
          <a:lstStyle/>
          <a:p>
            <a:r>
              <a:rPr lang="en-US" altLang="zh-CN" dirty="0" smtClean="0"/>
              <a:t>t-SNE embedding of learned representations by different DGM models on CIFAR10</a:t>
            </a:r>
            <a:endParaRPr lang="zh-CN" altLang="en-US" dirty="0"/>
          </a:p>
        </p:txBody>
      </p:sp>
      <p:pic>
        <p:nvPicPr>
          <p:cNvPr id="4" name="Picture 3"/>
          <p:cNvPicPr>
            <a:picLocks noChangeAspect="1"/>
          </p:cNvPicPr>
          <p:nvPr/>
        </p:nvPicPr>
        <p:blipFill>
          <a:blip r:embed="rId2"/>
          <a:stretch>
            <a:fillRect/>
          </a:stretch>
        </p:blipFill>
        <p:spPr>
          <a:xfrm>
            <a:off x="1128110" y="2420672"/>
            <a:ext cx="3186113" cy="2921794"/>
          </a:xfrm>
          <a:prstGeom prst="rect">
            <a:avLst/>
          </a:prstGeom>
        </p:spPr>
      </p:pic>
      <p:pic>
        <p:nvPicPr>
          <p:cNvPr id="5" name="Picture 4"/>
          <p:cNvPicPr>
            <a:picLocks noChangeAspect="1"/>
          </p:cNvPicPr>
          <p:nvPr/>
        </p:nvPicPr>
        <p:blipFill>
          <a:blip r:embed="rId3"/>
          <a:stretch>
            <a:fillRect/>
          </a:stretch>
        </p:blipFill>
        <p:spPr>
          <a:xfrm>
            <a:off x="5179907" y="2420671"/>
            <a:ext cx="3014663" cy="2957513"/>
          </a:xfrm>
          <a:prstGeom prst="rect">
            <a:avLst/>
          </a:prstGeom>
        </p:spPr>
      </p:pic>
    </p:spTree>
    <p:extLst>
      <p:ext uri="{BB962C8B-B14F-4D97-AF65-F5344CB8AC3E}">
        <p14:creationId xmlns:p14="http://schemas.microsoft.com/office/powerpoint/2010/main" val="34945432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Triple Generative Adversarial Nets</a:t>
            </a:r>
            <a:endParaRPr lang="zh-CN" altLang="en-US" dirty="0"/>
          </a:p>
        </p:txBody>
      </p:sp>
      <p:sp>
        <p:nvSpPr>
          <p:cNvPr id="3" name="Content Placeholder 2"/>
          <p:cNvSpPr>
            <a:spLocks noGrp="1"/>
          </p:cNvSpPr>
          <p:nvPr>
            <p:ph sz="quarter" idx="1"/>
          </p:nvPr>
        </p:nvSpPr>
        <p:spPr/>
        <p:txBody>
          <a:bodyPr/>
          <a:lstStyle/>
          <a:p>
            <a:r>
              <a:rPr lang="en-US" altLang="zh-CN" dirty="0" smtClean="0"/>
              <a:t>A minimax game for semi-supervised learning</a:t>
            </a:r>
          </a:p>
          <a:p>
            <a:pPr lvl="1"/>
            <a:r>
              <a:rPr lang="en-US" altLang="zh-CN" dirty="0" smtClean="0"/>
              <a:t>GAN is for unsupervised learning</a:t>
            </a:r>
          </a:p>
          <a:p>
            <a:pPr lvl="1"/>
            <a:r>
              <a:rPr lang="en-US" altLang="zh-CN" dirty="0" smtClean="0"/>
              <a:t>We aim to learn the joint distribution</a:t>
            </a:r>
          </a:p>
          <a:p>
            <a:r>
              <a:rPr lang="en-US" altLang="zh-CN" dirty="0" smtClean="0"/>
              <a:t>We need three players</a:t>
            </a:r>
          </a:p>
          <a:p>
            <a:pPr lvl="1"/>
            <a:r>
              <a:rPr lang="en-US" altLang="zh-CN" dirty="0" smtClean="0"/>
              <a:t>factorization form with conditionals</a:t>
            </a:r>
          </a:p>
          <a:p>
            <a:endParaRPr lang="en-US" altLang="zh-CN" dirty="0" smtClean="0"/>
          </a:p>
          <a:p>
            <a:endParaRPr lang="en-US" altLang="zh-CN" dirty="0"/>
          </a:p>
          <a:p>
            <a:endParaRPr lang="en-US" altLang="zh-CN" dirty="0" smtClean="0"/>
          </a:p>
          <a:p>
            <a:pPr lvl="1"/>
            <a:r>
              <a:rPr lang="en-US" altLang="zh-CN" dirty="0" smtClean="0"/>
              <a:t>Two generators to generate (</a:t>
            </a:r>
            <a:r>
              <a:rPr lang="en-US" altLang="zh-CN" i="1" dirty="0" err="1" smtClean="0"/>
              <a:t>x</a:t>
            </a:r>
            <a:r>
              <a:rPr lang="en-US" altLang="zh-CN" dirty="0" err="1" smtClean="0"/>
              <a:t>,</a:t>
            </a:r>
            <a:r>
              <a:rPr lang="en-US" altLang="zh-CN" i="1" dirty="0" err="1" smtClean="0"/>
              <a:t>y</a:t>
            </a:r>
            <a:r>
              <a:rPr lang="en-US" altLang="zh-CN" dirty="0" smtClean="0"/>
              <a:t>)</a:t>
            </a:r>
          </a:p>
          <a:p>
            <a:pPr lvl="1"/>
            <a:r>
              <a:rPr lang="en-US" altLang="zh-CN" dirty="0" smtClean="0"/>
              <a:t>A discriminator to distinguish fake </a:t>
            </a:r>
            <a:r>
              <a:rPr lang="en-US" altLang="zh-CN" dirty="0"/>
              <a:t>(</a:t>
            </a:r>
            <a:r>
              <a:rPr lang="en-US" altLang="zh-CN" i="1" dirty="0" err="1"/>
              <a:t>x</a:t>
            </a:r>
            <a:r>
              <a:rPr lang="en-US" altLang="zh-CN" dirty="0" err="1"/>
              <a:t>,</a:t>
            </a:r>
            <a:r>
              <a:rPr lang="en-US" altLang="zh-CN" i="1" dirty="0" err="1"/>
              <a:t>y</a:t>
            </a:r>
            <a:r>
              <a:rPr lang="en-US" altLang="zh-CN" dirty="0"/>
              <a:t>)</a:t>
            </a:r>
            <a:endParaRPr lang="zh-CN" altLang="en-US" dirty="0"/>
          </a:p>
        </p:txBody>
      </p:sp>
      <mc:AlternateContent xmlns:mc="http://schemas.openxmlformats.org/markup-compatibility/2006" xmlns:a14="http://schemas.microsoft.com/office/drawing/2010/main">
        <mc:Choice Requires="a14">
          <p:sp>
            <p:nvSpPr>
              <p:cNvPr id="4" name="Rectangle 3"/>
              <p:cNvSpPr/>
              <p:nvPr/>
            </p:nvSpPr>
            <p:spPr>
              <a:xfrm>
                <a:off x="5997409" y="1962395"/>
                <a:ext cx="2324354" cy="369332"/>
              </a:xfrm>
              <a:prstGeom prst="rect">
                <a:avLst/>
              </a:prstGeom>
            </p:spPr>
            <p:txBody>
              <a:bodyPr wrap="none">
                <a:spAutoFit/>
              </a:bodyPr>
              <a:lstStyle/>
              <a:p>
                <a14:m>
                  <m:oMath xmlns:m="http://schemas.openxmlformats.org/officeDocument/2006/math">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𝑝</m:t>
                        </m:r>
                      </m:e>
                      <m:sub>
                        <m:r>
                          <m:rPr>
                            <m:sty m:val="p"/>
                          </m:rPr>
                          <a:rPr lang="en-US" altLang="zh-CN">
                            <a:solidFill>
                              <a:srgbClr val="0000FF"/>
                            </a:solidFill>
                            <a:latin typeface="Cambria Math" panose="02040503050406030204" pitchFamily="18" charset="0"/>
                          </a:rPr>
                          <m:t>model</m:t>
                        </m:r>
                      </m:sub>
                    </m:sSub>
                    <m:r>
                      <a:rPr lang="en-US" altLang="zh-CN" i="1">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x</m:t>
                    </m:r>
                    <m:r>
                      <a:rPr lang="en-US" altLang="zh-CN" i="1">
                        <a:solidFill>
                          <a:srgbClr val="0000FF"/>
                        </a:solidFill>
                        <a:latin typeface="Cambria Math" panose="02040503050406030204" pitchFamily="18" charset="0"/>
                      </a:rPr>
                      <m:t>)=</m:t>
                    </m:r>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𝑝</m:t>
                        </m:r>
                      </m:e>
                      <m:sub>
                        <m:r>
                          <m:rPr>
                            <m:sty m:val="p"/>
                          </m:rPr>
                          <a:rPr lang="en-US" altLang="zh-CN" i="1">
                            <a:solidFill>
                              <a:srgbClr val="0000FF"/>
                            </a:solidFill>
                            <a:latin typeface="Cambria Math" panose="02040503050406030204" pitchFamily="18" charset="0"/>
                          </a:rPr>
                          <m:t>d</m:t>
                        </m:r>
                        <m:r>
                          <m:rPr>
                            <m:sty m:val="p"/>
                          </m:rPr>
                          <a:rPr lang="en-US" altLang="zh-CN">
                            <a:solidFill>
                              <a:srgbClr val="0000FF"/>
                            </a:solidFill>
                            <a:latin typeface="Cambria Math" panose="02040503050406030204" pitchFamily="18" charset="0"/>
                          </a:rPr>
                          <m:t>ata</m:t>
                        </m:r>
                      </m:sub>
                    </m:sSub>
                    <m:r>
                      <a:rPr lang="en-US" altLang="zh-CN" i="1">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x</m:t>
                    </m:r>
                    <m:r>
                      <a:rPr lang="en-US" altLang="zh-CN" i="1">
                        <a:solidFill>
                          <a:srgbClr val="0000FF"/>
                        </a:solidFill>
                        <a:latin typeface="Cambria Math" panose="02040503050406030204" pitchFamily="18" charset="0"/>
                      </a:rPr>
                      <m:t>)</m:t>
                    </m:r>
                  </m:oMath>
                </a14:m>
                <a:r>
                  <a:rPr lang="en-US" altLang="zh-CN" dirty="0"/>
                  <a:t>  </a:t>
                </a:r>
                <a:endParaRPr lang="zh-CN" altLang="en-US" dirty="0"/>
              </a:p>
            </p:txBody>
          </p:sp>
        </mc:Choice>
        <mc:Fallback xmlns="">
          <p:sp>
            <p:nvSpPr>
              <p:cNvPr id="4" name="Rectangle 3"/>
              <p:cNvSpPr>
                <a:spLocks noRot="1" noChangeAspect="1" noMove="1" noResize="1" noEditPoints="1" noAdjustHandles="1" noChangeArrowheads="1" noChangeShapeType="1" noTextEdit="1"/>
              </p:cNvSpPr>
              <p:nvPr/>
            </p:nvSpPr>
            <p:spPr>
              <a:xfrm>
                <a:off x="5997409" y="1962395"/>
                <a:ext cx="2324354" cy="369332"/>
              </a:xfrm>
              <a:prstGeom prst="rect">
                <a:avLst/>
              </a:prstGeom>
              <a:blipFill>
                <a:blip r:embed="rId2"/>
                <a:stretch>
                  <a:fillRect b="-81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95431" y="2294741"/>
                <a:ext cx="2731517" cy="369332"/>
              </a:xfrm>
              <a:prstGeom prst="rect">
                <a:avLst/>
              </a:prstGeom>
            </p:spPr>
            <p:txBody>
              <a:bodyPr wrap="none">
                <a:spAutoFit/>
              </a:bodyPr>
              <a:lstStyle/>
              <a:p>
                <a14:m>
                  <m:oMath xmlns:m="http://schemas.openxmlformats.org/officeDocument/2006/math">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𝑝</m:t>
                        </m:r>
                      </m:e>
                      <m:sub>
                        <m:r>
                          <m:rPr>
                            <m:sty m:val="p"/>
                          </m:rPr>
                          <a:rPr lang="en-US" altLang="zh-CN">
                            <a:solidFill>
                              <a:srgbClr val="0000FF"/>
                            </a:solidFill>
                            <a:latin typeface="Cambria Math" panose="02040503050406030204" pitchFamily="18" charset="0"/>
                          </a:rPr>
                          <m:t>model</m:t>
                        </m:r>
                      </m:sub>
                    </m:sSub>
                    <m:r>
                      <a:rPr lang="en-US" altLang="zh-CN" i="1">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x</m:t>
                    </m:r>
                    <m:r>
                      <a:rPr lang="en-US" altLang="zh-CN">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y</m:t>
                    </m:r>
                    <m:r>
                      <a:rPr lang="en-US" altLang="zh-CN" i="1">
                        <a:solidFill>
                          <a:srgbClr val="0000FF"/>
                        </a:solidFill>
                        <a:latin typeface="Cambria Math" panose="02040503050406030204" pitchFamily="18" charset="0"/>
                      </a:rPr>
                      <m:t>)=</m:t>
                    </m:r>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𝑝</m:t>
                        </m:r>
                      </m:e>
                      <m:sub>
                        <m:r>
                          <m:rPr>
                            <m:sty m:val="p"/>
                          </m:rPr>
                          <a:rPr lang="en-US" altLang="zh-CN" i="1">
                            <a:solidFill>
                              <a:srgbClr val="0000FF"/>
                            </a:solidFill>
                            <a:latin typeface="Cambria Math" panose="02040503050406030204" pitchFamily="18" charset="0"/>
                          </a:rPr>
                          <m:t>d</m:t>
                        </m:r>
                        <m:r>
                          <m:rPr>
                            <m:sty m:val="p"/>
                          </m:rPr>
                          <a:rPr lang="en-US" altLang="zh-CN">
                            <a:solidFill>
                              <a:srgbClr val="0000FF"/>
                            </a:solidFill>
                            <a:latin typeface="Cambria Math" panose="02040503050406030204" pitchFamily="18" charset="0"/>
                          </a:rPr>
                          <m:t>ata</m:t>
                        </m:r>
                      </m:sub>
                    </m:sSub>
                    <m:r>
                      <a:rPr lang="en-US" altLang="zh-CN" i="1">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x</m:t>
                    </m:r>
                    <m:r>
                      <a:rPr lang="en-US" altLang="zh-CN">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y</m:t>
                    </m:r>
                    <m:r>
                      <a:rPr lang="en-US" altLang="zh-CN" i="1">
                        <a:solidFill>
                          <a:srgbClr val="0000FF"/>
                        </a:solidFill>
                        <a:latin typeface="Cambria Math" panose="02040503050406030204" pitchFamily="18" charset="0"/>
                      </a:rPr>
                      <m:t>)</m:t>
                    </m:r>
                  </m:oMath>
                </a14:m>
                <a:r>
                  <a:rPr lang="en-US" altLang="zh-CN" dirty="0"/>
                  <a:t>  </a:t>
                </a:r>
                <a:endParaRPr lang="zh-CN" altLang="en-US" dirty="0"/>
              </a:p>
            </p:txBody>
          </p:sp>
        </mc:Choice>
        <mc:Fallback xmlns="">
          <p:sp>
            <p:nvSpPr>
              <p:cNvPr id="5" name="Rectangle 4"/>
              <p:cNvSpPr>
                <a:spLocks noRot="1" noChangeAspect="1" noMove="1" noResize="1" noEditPoints="1" noAdjustHandles="1" noChangeArrowheads="1" noChangeShapeType="1" noTextEdit="1"/>
              </p:cNvSpPr>
              <p:nvPr/>
            </p:nvSpPr>
            <p:spPr>
              <a:xfrm>
                <a:off x="5795431" y="2294741"/>
                <a:ext cx="2731517" cy="369332"/>
              </a:xfrm>
              <a:prstGeom prst="rect">
                <a:avLst/>
              </a:prstGeom>
              <a:blipFill>
                <a:blip r:embed="rId3"/>
                <a:stretch>
                  <a:fillRect b="-98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82401" y="3874720"/>
                <a:ext cx="232377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solidFill>
                            <a:srgbClr val="0000FF"/>
                          </a:solidFill>
                          <a:latin typeface="Cambria Math" panose="02040503050406030204" pitchFamily="18" charset="0"/>
                        </a:rPr>
                        <m:t>𝑝</m:t>
                      </m:r>
                      <m:d>
                        <m:dPr>
                          <m:ctrlPr>
                            <a:rPr lang="en-US" altLang="zh-CN" i="1">
                              <a:solidFill>
                                <a:srgbClr val="0000FF"/>
                              </a:solidFill>
                              <a:latin typeface="Cambria Math" panose="02040503050406030204" pitchFamily="18" charset="0"/>
                            </a:rPr>
                          </m:ctrlPr>
                        </m:dPr>
                        <m:e>
                          <m:r>
                            <a:rPr lang="en-US" altLang="zh-CN" i="1">
                              <a:solidFill>
                                <a:srgbClr val="0000FF"/>
                              </a:solidFill>
                              <a:latin typeface="Cambria Math" panose="02040503050406030204" pitchFamily="18" charset="0"/>
                            </a:rPr>
                            <m:t>𝑥</m:t>
                          </m:r>
                          <m:r>
                            <a:rPr lang="en-US" altLang="zh-CN" i="1">
                              <a:solidFill>
                                <a:srgbClr val="0000FF"/>
                              </a:solidFill>
                              <a:latin typeface="Cambria Math" panose="02040503050406030204" pitchFamily="18" charset="0"/>
                            </a:rPr>
                            <m:t>,</m:t>
                          </m:r>
                          <m:r>
                            <a:rPr lang="en-US" altLang="zh-CN" i="1">
                              <a:solidFill>
                                <a:srgbClr val="0000FF"/>
                              </a:solidFill>
                              <a:latin typeface="Cambria Math" panose="02040503050406030204" pitchFamily="18" charset="0"/>
                            </a:rPr>
                            <m:t>𝑦</m:t>
                          </m:r>
                        </m:e>
                      </m:d>
                      <m:r>
                        <a:rPr lang="en-US" altLang="zh-CN" i="1">
                          <a:solidFill>
                            <a:srgbClr val="0000FF"/>
                          </a:solidFill>
                          <a:latin typeface="Cambria Math" panose="02040503050406030204" pitchFamily="18" charset="0"/>
                        </a:rPr>
                        <m:t>=</m:t>
                      </m:r>
                      <m:r>
                        <a:rPr lang="en-US" altLang="zh-CN" i="1">
                          <a:solidFill>
                            <a:srgbClr val="0000FF"/>
                          </a:solidFill>
                          <a:latin typeface="Cambria Math" panose="02040503050406030204" pitchFamily="18" charset="0"/>
                        </a:rPr>
                        <m:t>𝑝</m:t>
                      </m:r>
                      <m:d>
                        <m:dPr>
                          <m:ctrlPr>
                            <a:rPr lang="en-US" altLang="zh-CN" i="1">
                              <a:solidFill>
                                <a:srgbClr val="0000FF"/>
                              </a:solidFill>
                              <a:latin typeface="Cambria Math" panose="02040503050406030204" pitchFamily="18" charset="0"/>
                            </a:rPr>
                          </m:ctrlPr>
                        </m:dPr>
                        <m:e>
                          <m:r>
                            <a:rPr lang="en-US" altLang="zh-CN" i="1">
                              <a:solidFill>
                                <a:srgbClr val="0000FF"/>
                              </a:solidFill>
                              <a:latin typeface="Cambria Math" panose="02040503050406030204" pitchFamily="18" charset="0"/>
                            </a:rPr>
                            <m:t>𝑥</m:t>
                          </m:r>
                        </m:e>
                      </m:d>
                      <m:r>
                        <a:rPr lang="en-US" altLang="zh-CN" i="1">
                          <a:solidFill>
                            <a:srgbClr val="FF0000"/>
                          </a:solidFill>
                          <a:latin typeface="Cambria Math" panose="02040503050406030204" pitchFamily="18" charset="0"/>
                        </a:rPr>
                        <m:t>𝑝</m:t>
                      </m:r>
                      <m:d>
                        <m:dPr>
                          <m:ctrlPr>
                            <a:rPr lang="en-US" altLang="zh-CN" i="1">
                              <a:solidFill>
                                <a:srgbClr val="FF0000"/>
                              </a:solidFill>
                              <a:latin typeface="Cambria Math" panose="02040503050406030204" pitchFamily="18" charset="0"/>
                            </a:rPr>
                          </m:ctrlPr>
                        </m:dPr>
                        <m:e>
                          <m:r>
                            <a:rPr lang="en-US" altLang="zh-CN" i="1">
                              <a:solidFill>
                                <a:srgbClr val="FF0000"/>
                              </a:solidFill>
                              <a:latin typeface="Cambria Math" panose="02040503050406030204" pitchFamily="18" charset="0"/>
                            </a:rPr>
                            <m:t>𝑦</m:t>
                          </m:r>
                        </m:e>
                        <m:e>
                          <m:r>
                            <a:rPr lang="en-US" altLang="zh-CN" i="1">
                              <a:solidFill>
                                <a:srgbClr val="FF0000"/>
                              </a:solidFill>
                              <a:latin typeface="Cambria Math" panose="02040503050406030204" pitchFamily="18" charset="0"/>
                            </a:rPr>
                            <m:t>𝑥</m:t>
                          </m:r>
                        </m:e>
                      </m:d>
                    </m:oMath>
                  </m:oMathPara>
                </a14:m>
                <a:endParaRPr lang="en-US" altLang="zh-CN" i="1" dirty="0">
                  <a:solidFill>
                    <a:srgbClr val="0000FF"/>
                  </a:solidFill>
                  <a:latin typeface="Cambria Math" panose="02040503050406030204" pitchFamily="18" charset="0"/>
                </a:endParaRPr>
              </a:p>
              <a:p>
                <a:r>
                  <a:rPr lang="en-US" altLang="zh-CN" dirty="0">
                    <a:solidFill>
                      <a:srgbClr val="0000FF"/>
                    </a:solidFill>
                  </a:rPr>
                  <a:t>               </a:t>
                </a:r>
                <a14:m>
                  <m:oMath xmlns:m="http://schemas.openxmlformats.org/officeDocument/2006/math">
                    <m:r>
                      <a:rPr lang="en-US" altLang="zh-CN" i="1">
                        <a:solidFill>
                          <a:srgbClr val="0000FF"/>
                        </a:solidFill>
                        <a:latin typeface="Cambria Math" panose="02040503050406030204" pitchFamily="18" charset="0"/>
                      </a:rPr>
                      <m:t>=</m:t>
                    </m:r>
                    <m:r>
                      <a:rPr lang="en-US" altLang="zh-CN" i="1">
                        <a:solidFill>
                          <a:srgbClr val="0000FF"/>
                        </a:solidFill>
                        <a:latin typeface="Cambria Math" panose="02040503050406030204" pitchFamily="18" charset="0"/>
                      </a:rPr>
                      <m:t>𝑝</m:t>
                    </m:r>
                    <m:d>
                      <m:dPr>
                        <m:ctrlPr>
                          <a:rPr lang="en-US" altLang="zh-CN" i="1">
                            <a:solidFill>
                              <a:srgbClr val="0000FF"/>
                            </a:solidFill>
                            <a:latin typeface="Cambria Math" panose="02040503050406030204" pitchFamily="18" charset="0"/>
                          </a:rPr>
                        </m:ctrlPr>
                      </m:dPr>
                      <m:e>
                        <m:r>
                          <a:rPr lang="en-US" altLang="zh-CN" i="1">
                            <a:solidFill>
                              <a:srgbClr val="0000FF"/>
                            </a:solidFill>
                            <a:latin typeface="Cambria Math" panose="02040503050406030204" pitchFamily="18" charset="0"/>
                          </a:rPr>
                          <m:t>𝑦</m:t>
                        </m:r>
                      </m:e>
                    </m:d>
                    <m:r>
                      <a:rPr lang="en-US" altLang="zh-CN" i="1">
                        <a:solidFill>
                          <a:srgbClr val="FF0000"/>
                        </a:solidFill>
                        <a:latin typeface="Cambria Math" panose="02040503050406030204" pitchFamily="18" charset="0"/>
                      </a:rPr>
                      <m:t>𝑝</m:t>
                    </m:r>
                    <m:d>
                      <m:dPr>
                        <m:ctrlPr>
                          <a:rPr lang="en-US" altLang="zh-CN" i="1">
                            <a:solidFill>
                              <a:srgbClr val="FF0000"/>
                            </a:solidFill>
                            <a:latin typeface="Cambria Math" panose="02040503050406030204" pitchFamily="18" charset="0"/>
                          </a:rPr>
                        </m:ctrlPr>
                      </m:dPr>
                      <m:e>
                        <m:r>
                          <a:rPr lang="en-US" altLang="zh-CN" i="1">
                            <a:solidFill>
                              <a:srgbClr val="FF0000"/>
                            </a:solidFill>
                            <a:latin typeface="Cambria Math" panose="02040503050406030204" pitchFamily="18" charset="0"/>
                          </a:rPr>
                          <m:t>𝑥</m:t>
                        </m:r>
                      </m:e>
                      <m:e>
                        <m:r>
                          <a:rPr lang="en-US" altLang="zh-CN" i="1">
                            <a:solidFill>
                              <a:srgbClr val="FF0000"/>
                            </a:solidFill>
                            <a:latin typeface="Cambria Math" panose="02040503050406030204" pitchFamily="18" charset="0"/>
                          </a:rPr>
                          <m:t>𝑦</m:t>
                        </m:r>
                      </m:e>
                    </m:d>
                  </m:oMath>
                </a14:m>
                <a:endParaRPr lang="en-US" altLang="zh-CN" i="1" dirty="0">
                  <a:solidFill>
                    <a:srgbClr val="0000FF"/>
                  </a:solidFill>
                  <a:latin typeface="Cambria Math" panose="020405030504060302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182401" y="3874720"/>
                <a:ext cx="2323778" cy="646331"/>
              </a:xfrm>
              <a:prstGeom prst="rect">
                <a:avLst/>
              </a:prstGeom>
              <a:blipFill>
                <a:blip r:embed="rId4"/>
                <a:stretch>
                  <a:fillRect b="-943"/>
                </a:stretch>
              </a:blipFill>
            </p:spPr>
            <p:txBody>
              <a:bodyPr/>
              <a:lstStyle/>
              <a:p>
                <a:r>
                  <a:rPr lang="zh-CN" altLang="en-US">
                    <a:noFill/>
                  </a:rPr>
                  <a:t> </a:t>
                </a:r>
              </a:p>
            </p:txBody>
          </p:sp>
        </mc:Fallback>
      </mc:AlternateContent>
      <p:sp>
        <p:nvSpPr>
          <p:cNvPr id="7" name="TextBox 6"/>
          <p:cNvSpPr txBox="1"/>
          <p:nvPr/>
        </p:nvSpPr>
        <p:spPr>
          <a:xfrm>
            <a:off x="3842230" y="3690285"/>
            <a:ext cx="1085554" cy="369332"/>
          </a:xfrm>
          <a:prstGeom prst="rect">
            <a:avLst/>
          </a:prstGeom>
          <a:noFill/>
        </p:spPr>
        <p:txBody>
          <a:bodyPr wrap="none" rtlCol="0">
            <a:spAutoFit/>
          </a:bodyPr>
          <a:lstStyle/>
          <a:p>
            <a:r>
              <a:rPr lang="en-US" altLang="zh-CN" dirty="0"/>
              <a:t>A classifier</a:t>
            </a:r>
            <a:endParaRPr lang="zh-CN" altLang="en-US" dirty="0"/>
          </a:p>
        </p:txBody>
      </p:sp>
      <p:cxnSp>
        <p:nvCxnSpPr>
          <p:cNvPr id="9" name="Straight Arrow Connector 8"/>
          <p:cNvCxnSpPr>
            <a:stCxn id="7" idx="1"/>
          </p:cNvCxnSpPr>
          <p:nvPr/>
        </p:nvCxnSpPr>
        <p:spPr>
          <a:xfrm flipH="1">
            <a:off x="3419779" y="3863409"/>
            <a:ext cx="422453" cy="173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88406" y="4151650"/>
            <a:ext cx="2606163" cy="369332"/>
          </a:xfrm>
          <a:prstGeom prst="rect">
            <a:avLst/>
          </a:prstGeom>
          <a:noFill/>
        </p:spPr>
        <p:txBody>
          <a:bodyPr wrap="none" rtlCol="0">
            <a:spAutoFit/>
          </a:bodyPr>
          <a:lstStyle/>
          <a:p>
            <a:r>
              <a:rPr lang="en-US" altLang="zh-CN" dirty="0"/>
              <a:t>A class-conditional generator</a:t>
            </a:r>
            <a:endParaRPr lang="zh-CN" altLang="en-US" dirty="0"/>
          </a:p>
        </p:txBody>
      </p:sp>
      <p:cxnSp>
        <p:nvCxnSpPr>
          <p:cNvPr id="11" name="Straight Arrow Connector 10"/>
          <p:cNvCxnSpPr/>
          <p:nvPr/>
        </p:nvCxnSpPr>
        <p:spPr>
          <a:xfrm flipH="1">
            <a:off x="3477617" y="4324774"/>
            <a:ext cx="6107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775374" y="3219563"/>
            <a:ext cx="2206128" cy="1824897"/>
            <a:chOff x="9033832" y="3149751"/>
            <a:chExt cx="2941504" cy="2433196"/>
          </a:xfrm>
        </p:grpSpPr>
        <p:sp>
          <p:nvSpPr>
            <p:cNvPr id="12" name="Oval 11"/>
            <p:cNvSpPr/>
            <p:nvPr/>
          </p:nvSpPr>
          <p:spPr>
            <a:xfrm>
              <a:off x="9518574" y="4296577"/>
              <a:ext cx="165253" cy="1762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Oval 12"/>
            <p:cNvSpPr/>
            <p:nvPr/>
          </p:nvSpPr>
          <p:spPr>
            <a:xfrm>
              <a:off x="10717576" y="4296577"/>
              <a:ext cx="165253" cy="176270"/>
            </a:xfrm>
            <a:prstGeom prst="ellipse">
              <a:avLst/>
            </a:prstGeom>
            <a:solidFill>
              <a:srgbClr val="2B1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5" name="Group 14"/>
            <p:cNvGrpSpPr/>
            <p:nvPr/>
          </p:nvGrpSpPr>
          <p:grpSpPr>
            <a:xfrm>
              <a:off x="9470834" y="3149751"/>
              <a:ext cx="2119821" cy="2433196"/>
              <a:chOff x="8468298" y="3149751"/>
              <a:chExt cx="2119821" cy="2433196"/>
            </a:xfrm>
          </p:grpSpPr>
          <p:sp>
            <p:nvSpPr>
              <p:cNvPr id="16" name="Oval 15"/>
              <p:cNvSpPr/>
              <p:nvPr/>
            </p:nvSpPr>
            <p:spPr>
              <a:xfrm>
                <a:off x="8468298" y="4671915"/>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Oval 16"/>
              <p:cNvSpPr/>
              <p:nvPr/>
            </p:nvSpPr>
            <p:spPr>
              <a:xfrm>
                <a:off x="8762998" y="447284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Oval 17"/>
              <p:cNvSpPr/>
              <p:nvPr/>
            </p:nvSpPr>
            <p:spPr>
              <a:xfrm>
                <a:off x="8727195" y="4783921"/>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Oval 18"/>
              <p:cNvSpPr/>
              <p:nvPr/>
            </p:nvSpPr>
            <p:spPr>
              <a:xfrm>
                <a:off x="9373522" y="4965384"/>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Oval 19"/>
              <p:cNvSpPr/>
              <p:nvPr/>
            </p:nvSpPr>
            <p:spPr>
              <a:xfrm>
                <a:off x="8987928" y="4927141"/>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Oval 20"/>
              <p:cNvSpPr/>
              <p:nvPr/>
            </p:nvSpPr>
            <p:spPr>
              <a:xfrm>
                <a:off x="8880512" y="5190012"/>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Oval 21"/>
              <p:cNvSpPr/>
              <p:nvPr/>
            </p:nvSpPr>
            <p:spPr>
              <a:xfrm>
                <a:off x="9039334" y="543054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Oval 22"/>
              <p:cNvSpPr/>
              <p:nvPr/>
            </p:nvSpPr>
            <p:spPr>
              <a:xfrm>
                <a:off x="9217442" y="528732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Oval 23"/>
              <p:cNvSpPr/>
              <p:nvPr/>
            </p:nvSpPr>
            <p:spPr>
              <a:xfrm>
                <a:off x="9554372" y="5360774"/>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Oval 24"/>
              <p:cNvSpPr/>
              <p:nvPr/>
            </p:nvSpPr>
            <p:spPr>
              <a:xfrm>
                <a:off x="9671888" y="5199191"/>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Oval 25"/>
              <p:cNvSpPr/>
              <p:nvPr/>
            </p:nvSpPr>
            <p:spPr>
              <a:xfrm>
                <a:off x="9830710" y="543972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Oval 26"/>
              <p:cNvSpPr/>
              <p:nvPr/>
            </p:nvSpPr>
            <p:spPr>
              <a:xfrm>
                <a:off x="10008818" y="529650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Oval 27"/>
              <p:cNvSpPr/>
              <p:nvPr/>
            </p:nvSpPr>
            <p:spPr>
              <a:xfrm>
                <a:off x="10345748" y="5369953"/>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Oval 28"/>
              <p:cNvSpPr/>
              <p:nvPr/>
            </p:nvSpPr>
            <p:spPr>
              <a:xfrm>
                <a:off x="8543578" y="3149751"/>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Oval 29"/>
              <p:cNvSpPr/>
              <p:nvPr/>
            </p:nvSpPr>
            <p:spPr>
              <a:xfrm>
                <a:off x="10470605" y="424898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Oval 30"/>
              <p:cNvSpPr/>
              <p:nvPr/>
            </p:nvSpPr>
            <p:spPr>
              <a:xfrm>
                <a:off x="8802475" y="326175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Oval 31"/>
              <p:cNvSpPr/>
              <p:nvPr/>
            </p:nvSpPr>
            <p:spPr>
              <a:xfrm>
                <a:off x="8729026" y="3572830"/>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Oval 32"/>
              <p:cNvSpPr/>
              <p:nvPr/>
            </p:nvSpPr>
            <p:spPr>
              <a:xfrm>
                <a:off x="10135054" y="4384712"/>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Oval 33"/>
              <p:cNvSpPr/>
              <p:nvPr/>
            </p:nvSpPr>
            <p:spPr>
              <a:xfrm>
                <a:off x="8955792" y="366784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Oval 34"/>
              <p:cNvSpPr/>
              <p:nvPr/>
            </p:nvSpPr>
            <p:spPr>
              <a:xfrm>
                <a:off x="9304656" y="3998120"/>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Oval 35"/>
              <p:cNvSpPr/>
              <p:nvPr/>
            </p:nvSpPr>
            <p:spPr>
              <a:xfrm>
                <a:off x="9292722" y="3765164"/>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Oval 36"/>
              <p:cNvSpPr/>
              <p:nvPr/>
            </p:nvSpPr>
            <p:spPr>
              <a:xfrm>
                <a:off x="9623222" y="408885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Oval 37"/>
              <p:cNvSpPr/>
              <p:nvPr/>
            </p:nvSpPr>
            <p:spPr>
              <a:xfrm>
                <a:off x="9628738" y="3790185"/>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Oval 38"/>
              <p:cNvSpPr/>
              <p:nvPr/>
            </p:nvSpPr>
            <p:spPr>
              <a:xfrm>
                <a:off x="9905990" y="3917563"/>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Oval 39"/>
              <p:cNvSpPr/>
              <p:nvPr/>
            </p:nvSpPr>
            <p:spPr>
              <a:xfrm>
                <a:off x="9445124" y="3524628"/>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Oval 40"/>
              <p:cNvSpPr/>
              <p:nvPr/>
            </p:nvSpPr>
            <p:spPr>
              <a:xfrm>
                <a:off x="10008818" y="4153357"/>
                <a:ext cx="117514" cy="1432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42" name="Straight Connector 41"/>
            <p:cNvCxnSpPr/>
            <p:nvPr/>
          </p:nvCxnSpPr>
          <p:spPr>
            <a:xfrm>
              <a:off x="9033832" y="3596238"/>
              <a:ext cx="2941504" cy="19150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文本框 4"/>
          <p:cNvSpPr txBox="1"/>
          <p:nvPr/>
        </p:nvSpPr>
        <p:spPr>
          <a:xfrm>
            <a:off x="3404860" y="6407643"/>
            <a:ext cx="1951560" cy="369332"/>
          </a:xfrm>
          <a:prstGeom prst="rect">
            <a:avLst/>
          </a:prstGeom>
          <a:noFill/>
        </p:spPr>
        <p:txBody>
          <a:bodyPr wrap="none" rtlCol="0">
            <a:spAutoFit/>
          </a:bodyPr>
          <a:lstStyle/>
          <a:p>
            <a:r>
              <a:rPr lang="en-US" altLang="zh-CN" dirty="0" smtClean="0"/>
              <a:t>[Li </a:t>
            </a:r>
            <a:r>
              <a:rPr lang="en-US" altLang="zh-CN" dirty="0" smtClean="0"/>
              <a:t>et al., NIPS </a:t>
            </a:r>
            <a:r>
              <a:rPr lang="en-US" altLang="zh-CN" dirty="0" smtClean="0"/>
              <a:t>2017]</a:t>
            </a:r>
            <a:endParaRPr lang="zh-CN" altLang="en-US" dirty="0"/>
          </a:p>
        </p:txBody>
      </p:sp>
    </p:spTree>
    <p:extLst>
      <p:ext uri="{BB962C8B-B14F-4D97-AF65-F5344CB8AC3E}">
        <p14:creationId xmlns:p14="http://schemas.microsoft.com/office/powerpoint/2010/main" val="17032794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Triple-GAN</a:t>
            </a:r>
            <a:endParaRPr lang="zh-CN" altLang="en-US" dirty="0"/>
          </a:p>
        </p:txBody>
      </p:sp>
      <p:sp>
        <p:nvSpPr>
          <p:cNvPr id="3" name="Content Placeholder 2"/>
          <p:cNvSpPr>
            <a:spLocks noGrp="1"/>
          </p:cNvSpPr>
          <p:nvPr>
            <p:ph sz="quarter" idx="1"/>
          </p:nvPr>
        </p:nvSpPr>
        <p:spPr>
          <a:xfrm>
            <a:off x="914400" y="1417637"/>
            <a:ext cx="6743700" cy="4916487"/>
          </a:xfrm>
        </p:spPr>
        <p:txBody>
          <a:bodyPr>
            <a:normAutofit fontScale="92500" lnSpcReduction="10000"/>
          </a:bodyPr>
          <a:lstStyle/>
          <a:p>
            <a:r>
              <a:rPr lang="en-US" altLang="zh-CN" dirty="0" smtClean="0"/>
              <a:t>The network architecture</a:t>
            </a:r>
          </a:p>
          <a:p>
            <a:endParaRPr lang="en-US" altLang="zh-CN" dirty="0"/>
          </a:p>
          <a:p>
            <a:endParaRPr lang="en-US" altLang="zh-CN" dirty="0" smtClean="0"/>
          </a:p>
          <a:p>
            <a:endParaRPr lang="en-US" altLang="zh-CN" dirty="0"/>
          </a:p>
          <a:p>
            <a:endParaRPr lang="en-US" altLang="zh-CN" dirty="0" smtClean="0"/>
          </a:p>
          <a:p>
            <a:endParaRPr lang="en-US" altLang="zh-CN" dirty="0" smtClean="0"/>
          </a:p>
          <a:p>
            <a:endParaRPr lang="en-US" altLang="zh-CN" dirty="0"/>
          </a:p>
          <a:p>
            <a:endParaRPr lang="en-US" altLang="zh-CN" dirty="0" smtClean="0"/>
          </a:p>
          <a:p>
            <a:endParaRPr lang="en-US" altLang="zh-CN" dirty="0"/>
          </a:p>
          <a:p>
            <a:pPr lvl="1"/>
            <a:r>
              <a:rPr lang="en-US" altLang="zh-CN" dirty="0" smtClean="0"/>
              <a:t>Both C and G are generators</a:t>
            </a:r>
          </a:p>
          <a:p>
            <a:pPr lvl="1"/>
            <a:r>
              <a:rPr lang="en-US" altLang="zh-CN" dirty="0" smtClean="0"/>
              <a:t>D is the discriminator</a:t>
            </a:r>
          </a:p>
          <a:p>
            <a:pPr lvl="1"/>
            <a:r>
              <a:rPr lang="en-US" altLang="zh-CN" dirty="0" smtClean="0"/>
              <a:t>CE: cross-entropy loss for learning classifier</a:t>
            </a:r>
            <a:endParaRPr lang="zh-CN" altLang="en-US" dirty="0"/>
          </a:p>
        </p:txBody>
      </p:sp>
      <p:pic>
        <p:nvPicPr>
          <p:cNvPr id="4" name="Picture 3"/>
          <p:cNvPicPr>
            <a:picLocks noChangeAspect="1"/>
          </p:cNvPicPr>
          <p:nvPr/>
        </p:nvPicPr>
        <p:blipFill>
          <a:blip r:embed="rId2"/>
          <a:stretch>
            <a:fillRect/>
          </a:stretch>
        </p:blipFill>
        <p:spPr>
          <a:xfrm>
            <a:off x="745787" y="2068749"/>
            <a:ext cx="7925676" cy="2802757"/>
          </a:xfrm>
          <a:prstGeom prst="rect">
            <a:avLst/>
          </a:prstGeom>
        </p:spPr>
      </p:pic>
      <p:sp>
        <p:nvSpPr>
          <p:cNvPr id="5" name="文本框 4"/>
          <p:cNvSpPr txBox="1"/>
          <p:nvPr/>
        </p:nvSpPr>
        <p:spPr>
          <a:xfrm>
            <a:off x="3404860" y="6407643"/>
            <a:ext cx="1951560" cy="369332"/>
          </a:xfrm>
          <a:prstGeom prst="rect">
            <a:avLst/>
          </a:prstGeom>
          <a:noFill/>
        </p:spPr>
        <p:txBody>
          <a:bodyPr wrap="none" rtlCol="0">
            <a:spAutoFit/>
          </a:bodyPr>
          <a:lstStyle/>
          <a:p>
            <a:r>
              <a:rPr lang="en-US" altLang="zh-CN" dirty="0" smtClean="0"/>
              <a:t>[Li </a:t>
            </a:r>
            <a:r>
              <a:rPr lang="en-US" altLang="zh-CN" dirty="0" smtClean="0"/>
              <a:t>et al., NIPS </a:t>
            </a:r>
            <a:r>
              <a:rPr lang="en-US" altLang="zh-CN" dirty="0" smtClean="0"/>
              <a:t>2017]</a:t>
            </a:r>
            <a:endParaRPr lang="zh-CN" altLang="en-US" dirty="0"/>
          </a:p>
        </p:txBody>
      </p:sp>
    </p:spTree>
    <p:extLst>
      <p:ext uri="{BB962C8B-B14F-4D97-AF65-F5344CB8AC3E}">
        <p14:creationId xmlns:p14="http://schemas.microsoft.com/office/powerpoint/2010/main" val="8634512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 minimax game</a:t>
            </a:r>
            <a:endParaRPr lang="zh-CN" altLang="en-US" dirty="0"/>
          </a:p>
        </p:txBody>
      </p:sp>
      <p:sp>
        <p:nvSpPr>
          <p:cNvPr id="3" name="Content Placeholder 2"/>
          <p:cNvSpPr>
            <a:spLocks noGrp="1"/>
          </p:cNvSpPr>
          <p:nvPr>
            <p:ph sz="quarter" idx="1"/>
          </p:nvPr>
        </p:nvSpPr>
        <p:spPr/>
        <p:txBody>
          <a:bodyPr/>
          <a:lstStyle/>
          <a:p>
            <a:r>
              <a:rPr lang="en-US" altLang="zh-CN" dirty="0" smtClean="0"/>
              <a:t>The optimization problem</a:t>
            </a:r>
          </a:p>
          <a:p>
            <a:endParaRPr lang="en-US" altLang="zh-CN" dirty="0"/>
          </a:p>
          <a:p>
            <a:endParaRPr lang="en-US" altLang="zh-CN" dirty="0" smtClean="0"/>
          </a:p>
          <a:p>
            <a:endParaRPr lang="en-US" altLang="zh-CN" dirty="0"/>
          </a:p>
          <a:p>
            <a:pPr lvl="1"/>
            <a:endParaRPr lang="en-US" altLang="zh-CN" dirty="0" smtClean="0"/>
          </a:p>
          <a:p>
            <a:pPr lvl="1"/>
            <a:r>
              <a:rPr lang="en-US" altLang="zh-CN" dirty="0" smtClean="0"/>
              <a:t>The hyper-parameter </a:t>
            </a:r>
            <a:r>
              <a:rPr lang="en-US" altLang="zh-CN" i="1" dirty="0" smtClean="0"/>
              <a:t>a</a:t>
            </a:r>
            <a:r>
              <a:rPr lang="en-US" altLang="zh-CN" dirty="0" smtClean="0"/>
              <a:t> is often set at 1/2</a:t>
            </a:r>
          </a:p>
          <a:p>
            <a:pPr lvl="1"/>
            <a:endParaRPr lang="en-US" altLang="zh-CN" dirty="0" smtClean="0"/>
          </a:p>
          <a:p>
            <a:pPr lvl="1"/>
            <a:r>
              <a:rPr lang="en-US" altLang="zh-CN" dirty="0" smtClean="0"/>
              <a:t>The standard supervised loss can be incorporated</a:t>
            </a:r>
            <a:endParaRPr lang="zh-CN" altLang="en-US" dirty="0"/>
          </a:p>
        </p:txBody>
      </p:sp>
      <p:grpSp>
        <p:nvGrpSpPr>
          <p:cNvPr id="10" name="Group 9"/>
          <p:cNvGrpSpPr/>
          <p:nvPr/>
        </p:nvGrpSpPr>
        <p:grpSpPr>
          <a:xfrm>
            <a:off x="1934923" y="5116015"/>
            <a:ext cx="5723177" cy="846233"/>
            <a:chOff x="1055898" y="4891489"/>
            <a:chExt cx="7630902" cy="1128311"/>
          </a:xfrm>
        </p:grpSpPr>
        <p:pic>
          <p:nvPicPr>
            <p:cNvPr id="5" name="Picture 4"/>
            <p:cNvPicPr>
              <a:picLocks noChangeAspect="1"/>
            </p:cNvPicPr>
            <p:nvPr/>
          </p:nvPicPr>
          <p:blipFill>
            <a:blip r:embed="rId2"/>
            <a:stretch>
              <a:fillRect/>
            </a:stretch>
          </p:blipFill>
          <p:spPr>
            <a:xfrm>
              <a:off x="1055898" y="5120722"/>
              <a:ext cx="7489404" cy="899078"/>
            </a:xfrm>
            <a:prstGeom prst="rect">
              <a:avLst/>
            </a:prstGeom>
          </p:spPr>
        </p:pic>
        <p:sp>
          <p:nvSpPr>
            <p:cNvPr id="6" name="Rectangle 5"/>
            <p:cNvSpPr/>
            <p:nvPr/>
          </p:nvSpPr>
          <p:spPr>
            <a:xfrm>
              <a:off x="8025787" y="4891489"/>
              <a:ext cx="661013" cy="45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Group 8"/>
          <p:cNvGrpSpPr/>
          <p:nvPr/>
        </p:nvGrpSpPr>
        <p:grpSpPr>
          <a:xfrm>
            <a:off x="1697849" y="2166024"/>
            <a:ext cx="6116705" cy="1515520"/>
            <a:chOff x="1586428" y="2208422"/>
            <a:chExt cx="6769865" cy="1444896"/>
          </a:xfrm>
        </p:grpSpPr>
        <p:pic>
          <p:nvPicPr>
            <p:cNvPr id="4" name="Picture 3"/>
            <p:cNvPicPr>
              <a:picLocks noChangeAspect="1"/>
            </p:cNvPicPr>
            <p:nvPr/>
          </p:nvPicPr>
          <p:blipFill>
            <a:blip r:embed="rId3"/>
            <a:stretch>
              <a:fillRect/>
            </a:stretch>
          </p:blipFill>
          <p:spPr>
            <a:xfrm>
              <a:off x="1586428" y="2208422"/>
              <a:ext cx="6439359" cy="1073227"/>
            </a:xfrm>
            <a:prstGeom prst="rect">
              <a:avLst/>
            </a:prstGeom>
          </p:spPr>
        </p:pic>
        <p:sp>
          <p:nvSpPr>
            <p:cNvPr id="7" name="Rectangle 6"/>
            <p:cNvSpPr/>
            <p:nvPr/>
          </p:nvSpPr>
          <p:spPr>
            <a:xfrm>
              <a:off x="7308829" y="3201626"/>
              <a:ext cx="661013" cy="45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Rectangle 7"/>
            <p:cNvSpPr/>
            <p:nvPr/>
          </p:nvSpPr>
          <p:spPr>
            <a:xfrm>
              <a:off x="7695280" y="2569075"/>
              <a:ext cx="661013" cy="288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1" name="文本框 4"/>
          <p:cNvSpPr txBox="1"/>
          <p:nvPr/>
        </p:nvSpPr>
        <p:spPr>
          <a:xfrm>
            <a:off x="3404860" y="6407643"/>
            <a:ext cx="1951560" cy="369332"/>
          </a:xfrm>
          <a:prstGeom prst="rect">
            <a:avLst/>
          </a:prstGeom>
          <a:noFill/>
        </p:spPr>
        <p:txBody>
          <a:bodyPr wrap="none" rtlCol="0">
            <a:spAutoFit/>
          </a:bodyPr>
          <a:lstStyle/>
          <a:p>
            <a:r>
              <a:rPr lang="en-US" altLang="zh-CN" dirty="0" smtClean="0"/>
              <a:t>[Li </a:t>
            </a:r>
            <a:r>
              <a:rPr lang="en-US" altLang="zh-CN" dirty="0" smtClean="0"/>
              <a:t>et al., NIPS </a:t>
            </a:r>
            <a:r>
              <a:rPr lang="en-US" altLang="zh-CN" dirty="0" smtClean="0"/>
              <a:t>2017]</a:t>
            </a:r>
            <a:endParaRPr lang="zh-CN" altLang="en-US" dirty="0"/>
          </a:p>
        </p:txBody>
      </p:sp>
    </p:spTree>
    <p:extLst>
      <p:ext uri="{BB962C8B-B14F-4D97-AF65-F5344CB8AC3E}">
        <p14:creationId xmlns:p14="http://schemas.microsoft.com/office/powerpoint/2010/main" val="1994914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Major theoretical results</a:t>
            </a:r>
            <a:endParaRPr lang="zh-CN" altLang="en-US" dirty="0"/>
          </a:p>
        </p:txBody>
      </p:sp>
      <p:sp>
        <p:nvSpPr>
          <p:cNvPr id="3" name="Content Placeholder 2"/>
          <p:cNvSpPr>
            <a:spLocks noGrp="1"/>
          </p:cNvSpPr>
          <p:nvPr>
            <p:ph sz="quarter" idx="1"/>
          </p:nvPr>
        </p:nvSpPr>
        <p:spPr/>
        <p:txBody>
          <a:bodyPr/>
          <a:lstStyle/>
          <a:p>
            <a:endParaRPr lang="zh-CN" altLang="en-US" dirty="0"/>
          </a:p>
        </p:txBody>
      </p:sp>
      <p:pic>
        <p:nvPicPr>
          <p:cNvPr id="4" name="Picture 3"/>
          <p:cNvPicPr>
            <a:picLocks noChangeAspect="1"/>
          </p:cNvPicPr>
          <p:nvPr/>
        </p:nvPicPr>
        <p:blipFill>
          <a:blip r:embed="rId2"/>
          <a:stretch>
            <a:fillRect/>
          </a:stretch>
        </p:blipFill>
        <p:spPr>
          <a:xfrm>
            <a:off x="1084618" y="1918329"/>
            <a:ext cx="7301594" cy="1475854"/>
          </a:xfrm>
          <a:prstGeom prst="rect">
            <a:avLst/>
          </a:prstGeom>
        </p:spPr>
      </p:pic>
      <p:pic>
        <p:nvPicPr>
          <p:cNvPr id="5" name="Picture 4"/>
          <p:cNvPicPr>
            <a:picLocks noChangeAspect="1"/>
          </p:cNvPicPr>
          <p:nvPr/>
        </p:nvPicPr>
        <p:blipFill>
          <a:blip r:embed="rId3"/>
          <a:stretch>
            <a:fillRect/>
          </a:stretch>
        </p:blipFill>
        <p:spPr>
          <a:xfrm>
            <a:off x="1142903" y="3567065"/>
            <a:ext cx="7235044" cy="2185222"/>
          </a:xfrm>
          <a:prstGeom prst="rect">
            <a:avLst/>
          </a:prstGeom>
        </p:spPr>
      </p:pic>
    </p:spTree>
    <p:extLst>
      <p:ext uri="{BB962C8B-B14F-4D97-AF65-F5344CB8AC3E}">
        <p14:creationId xmlns:p14="http://schemas.microsoft.com/office/powerpoint/2010/main" val="42745053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Some Practical Tricks for SSL</a:t>
            </a:r>
            <a:endParaRPr lang="zh-CN" altLang="en-US" dirty="0"/>
          </a:p>
        </p:txBody>
      </p:sp>
      <p:sp>
        <p:nvSpPr>
          <p:cNvPr id="3" name="Content Placeholder 2"/>
          <p:cNvSpPr>
            <a:spLocks noGrp="1"/>
          </p:cNvSpPr>
          <p:nvPr>
            <p:ph sz="quarter" idx="1"/>
          </p:nvPr>
        </p:nvSpPr>
        <p:spPr/>
        <p:txBody>
          <a:bodyPr/>
          <a:lstStyle/>
          <a:p>
            <a:endParaRPr lang="zh-CN" altLang="en-US" dirty="0"/>
          </a:p>
        </p:txBody>
      </p:sp>
      <p:pic>
        <p:nvPicPr>
          <p:cNvPr id="4" name="Picture 3"/>
          <p:cNvPicPr>
            <a:picLocks noChangeAspect="1"/>
          </p:cNvPicPr>
          <p:nvPr/>
        </p:nvPicPr>
        <p:blipFill>
          <a:blip r:embed="rId2"/>
          <a:stretch>
            <a:fillRect/>
          </a:stretch>
        </p:blipFill>
        <p:spPr>
          <a:xfrm>
            <a:off x="1254420" y="3751270"/>
            <a:ext cx="6802077" cy="2298692"/>
          </a:xfrm>
          <a:prstGeom prst="rect">
            <a:avLst/>
          </a:prstGeom>
        </p:spPr>
      </p:pic>
      <p:grpSp>
        <p:nvGrpSpPr>
          <p:cNvPr id="8" name="Group 7"/>
          <p:cNvGrpSpPr/>
          <p:nvPr/>
        </p:nvGrpSpPr>
        <p:grpSpPr>
          <a:xfrm>
            <a:off x="1254419" y="1594656"/>
            <a:ext cx="7370771" cy="1628442"/>
            <a:chOff x="914400" y="1646775"/>
            <a:chExt cx="7912406" cy="1520162"/>
          </a:xfrm>
        </p:grpSpPr>
        <p:pic>
          <p:nvPicPr>
            <p:cNvPr id="5" name="Picture 4"/>
            <p:cNvPicPr>
              <a:picLocks noChangeAspect="1"/>
            </p:cNvPicPr>
            <p:nvPr/>
          </p:nvPicPr>
          <p:blipFill>
            <a:blip r:embed="rId3"/>
            <a:stretch>
              <a:fillRect/>
            </a:stretch>
          </p:blipFill>
          <p:spPr>
            <a:xfrm>
              <a:off x="914400" y="1646775"/>
              <a:ext cx="7772400" cy="1490000"/>
            </a:xfrm>
            <a:prstGeom prst="rect">
              <a:avLst/>
            </a:prstGeom>
          </p:spPr>
        </p:pic>
        <p:sp>
          <p:nvSpPr>
            <p:cNvPr id="6" name="Rectangle 5"/>
            <p:cNvSpPr/>
            <p:nvPr/>
          </p:nvSpPr>
          <p:spPr>
            <a:xfrm>
              <a:off x="8165793" y="2071170"/>
              <a:ext cx="661013" cy="109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Rectangle 6"/>
            <p:cNvSpPr/>
            <p:nvPr/>
          </p:nvSpPr>
          <p:spPr>
            <a:xfrm>
              <a:off x="7981719" y="2424826"/>
              <a:ext cx="661013" cy="44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38550501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Some Results</a:t>
            </a:r>
            <a:endParaRPr lang="zh-CN" altLang="en-US" dirty="0"/>
          </a:p>
        </p:txBody>
      </p:sp>
      <p:sp>
        <p:nvSpPr>
          <p:cNvPr id="3" name="Content Placeholder 2"/>
          <p:cNvSpPr>
            <a:spLocks noGrp="1"/>
          </p:cNvSpPr>
          <p:nvPr>
            <p:ph sz="quarter" idx="1"/>
          </p:nvPr>
        </p:nvSpPr>
        <p:spPr/>
        <p:txBody>
          <a:bodyPr/>
          <a:lstStyle/>
          <a:p>
            <a:r>
              <a:rPr lang="en-US" altLang="zh-CN" dirty="0" smtClean="0"/>
              <a:t>Semi-supervised classification</a:t>
            </a:r>
            <a:endParaRPr lang="zh-CN" altLang="en-US" dirty="0"/>
          </a:p>
        </p:txBody>
      </p:sp>
      <p:pic>
        <p:nvPicPr>
          <p:cNvPr id="4" name="Picture 3"/>
          <p:cNvPicPr>
            <a:picLocks noChangeAspect="1"/>
          </p:cNvPicPr>
          <p:nvPr/>
        </p:nvPicPr>
        <p:blipFill>
          <a:blip r:embed="rId2"/>
          <a:stretch>
            <a:fillRect/>
          </a:stretch>
        </p:blipFill>
        <p:spPr>
          <a:xfrm>
            <a:off x="829839" y="2366388"/>
            <a:ext cx="7545500" cy="3450109"/>
          </a:xfrm>
          <a:prstGeom prst="rect">
            <a:avLst/>
          </a:prstGeom>
        </p:spPr>
      </p:pic>
    </p:spTree>
    <p:extLst>
      <p:ext uri="{BB962C8B-B14F-4D97-AF65-F5344CB8AC3E}">
        <p14:creationId xmlns:p14="http://schemas.microsoft.com/office/powerpoint/2010/main" val="10942435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Some Results</a:t>
            </a:r>
            <a:endParaRPr lang="zh-CN" altLang="en-US" dirty="0"/>
          </a:p>
        </p:txBody>
      </p:sp>
      <p:sp>
        <p:nvSpPr>
          <p:cNvPr id="3" name="Content Placeholder 2"/>
          <p:cNvSpPr>
            <a:spLocks noGrp="1"/>
          </p:cNvSpPr>
          <p:nvPr>
            <p:ph sz="quarter" idx="1"/>
          </p:nvPr>
        </p:nvSpPr>
        <p:spPr/>
        <p:txBody>
          <a:bodyPr/>
          <a:lstStyle/>
          <a:p>
            <a:r>
              <a:rPr lang="en-US" altLang="zh-CN" dirty="0" smtClean="0"/>
              <a:t>Class-conditional generation</a:t>
            </a:r>
            <a:endParaRPr lang="zh-CN" altLang="en-US" dirty="0"/>
          </a:p>
        </p:txBody>
      </p:sp>
      <p:pic>
        <p:nvPicPr>
          <p:cNvPr id="4" name="Picture 3"/>
          <p:cNvPicPr>
            <a:picLocks noChangeAspect="1"/>
          </p:cNvPicPr>
          <p:nvPr/>
        </p:nvPicPr>
        <p:blipFill>
          <a:blip r:embed="rId2"/>
          <a:stretch>
            <a:fillRect/>
          </a:stretch>
        </p:blipFill>
        <p:spPr>
          <a:xfrm>
            <a:off x="325264" y="2319712"/>
            <a:ext cx="8286002" cy="3212084"/>
          </a:xfrm>
          <a:prstGeom prst="rect">
            <a:avLst/>
          </a:prstGeom>
        </p:spPr>
      </p:pic>
      <p:sp>
        <p:nvSpPr>
          <p:cNvPr id="5" name="Rectangle 4"/>
          <p:cNvSpPr/>
          <p:nvPr/>
        </p:nvSpPr>
        <p:spPr>
          <a:xfrm>
            <a:off x="7216050" y="4643745"/>
            <a:ext cx="604034" cy="443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062291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Generative models are everywhere …</a:t>
            </a:r>
            <a:endParaRPr lang="zh-CN" altLang="en-US" dirty="0"/>
          </a:p>
        </p:txBody>
      </p:sp>
      <p:sp>
        <p:nvSpPr>
          <p:cNvPr id="3" name="Content Placeholder 2"/>
          <p:cNvSpPr>
            <a:spLocks noGrp="1"/>
          </p:cNvSpPr>
          <p:nvPr>
            <p:ph sz="quarter" idx="1"/>
          </p:nvPr>
        </p:nvSpPr>
        <p:spPr/>
        <p:txBody>
          <a:bodyPr/>
          <a:lstStyle/>
          <a:p>
            <a:r>
              <a:rPr lang="en-US" altLang="zh-CN" dirty="0" smtClean="0"/>
              <a:t>Mixture model --- a simple generative model with hidden factors</a:t>
            </a:r>
          </a:p>
          <a:p>
            <a:pPr lvl="1"/>
            <a:r>
              <a:rPr lang="en-US" altLang="zh-CN" dirty="0" smtClean="0"/>
              <a:t>Ideally, if we can separate the data into different groups</a:t>
            </a:r>
            <a:endParaRPr lang="zh-CN" altLang="en-US" dirty="0"/>
          </a:p>
        </p:txBody>
      </p:sp>
      <p:pic>
        <p:nvPicPr>
          <p:cNvPr id="8" name="Picture 7"/>
          <p:cNvPicPr>
            <a:picLocks noChangeAspect="1"/>
          </p:cNvPicPr>
          <p:nvPr/>
        </p:nvPicPr>
        <p:blipFill>
          <a:blip r:embed="rId2"/>
          <a:stretch>
            <a:fillRect/>
          </a:stretch>
        </p:blipFill>
        <p:spPr>
          <a:xfrm>
            <a:off x="5562226" y="4653466"/>
            <a:ext cx="1393396" cy="1183294"/>
          </a:xfrm>
          <a:prstGeom prst="rect">
            <a:avLst/>
          </a:prstGeom>
        </p:spPr>
      </p:pic>
      <p:pic>
        <p:nvPicPr>
          <p:cNvPr id="9" name="Picture 8"/>
          <p:cNvPicPr>
            <a:picLocks noChangeAspect="1"/>
          </p:cNvPicPr>
          <p:nvPr/>
        </p:nvPicPr>
        <p:blipFill>
          <a:blip r:embed="rId3"/>
          <a:stretch>
            <a:fillRect/>
          </a:stretch>
        </p:blipFill>
        <p:spPr>
          <a:xfrm>
            <a:off x="6472131" y="5466327"/>
            <a:ext cx="1349079" cy="1152475"/>
          </a:xfrm>
          <a:prstGeom prst="rect">
            <a:avLst/>
          </a:prstGeom>
        </p:spPr>
      </p:pic>
      <p:pic>
        <p:nvPicPr>
          <p:cNvPr id="10" name="Picture 9"/>
          <p:cNvPicPr>
            <a:picLocks noChangeAspect="1"/>
          </p:cNvPicPr>
          <p:nvPr/>
        </p:nvPicPr>
        <p:blipFill>
          <a:blip r:embed="rId4"/>
          <a:stretch>
            <a:fillRect/>
          </a:stretch>
        </p:blipFill>
        <p:spPr>
          <a:xfrm>
            <a:off x="1184835" y="4609382"/>
            <a:ext cx="1477367" cy="1227378"/>
          </a:xfrm>
          <a:prstGeom prst="rect">
            <a:avLst/>
          </a:prstGeom>
        </p:spPr>
      </p:pic>
      <p:pic>
        <p:nvPicPr>
          <p:cNvPr id="11" name="Picture 10"/>
          <p:cNvPicPr>
            <a:picLocks noChangeAspect="1"/>
          </p:cNvPicPr>
          <p:nvPr/>
        </p:nvPicPr>
        <p:blipFill>
          <a:blip r:embed="rId5"/>
          <a:stretch>
            <a:fillRect/>
          </a:stretch>
        </p:blipFill>
        <p:spPr>
          <a:xfrm>
            <a:off x="1939046" y="5458931"/>
            <a:ext cx="1469515" cy="1167268"/>
          </a:xfrm>
          <a:prstGeom prst="rect">
            <a:avLst/>
          </a:prstGeom>
        </p:spPr>
      </p:pic>
      <p:sp>
        <p:nvSpPr>
          <p:cNvPr id="16" name="TextBox 15"/>
          <p:cNvSpPr txBox="1"/>
          <p:nvPr/>
        </p:nvSpPr>
        <p:spPr>
          <a:xfrm>
            <a:off x="1614792" y="2980272"/>
            <a:ext cx="1569660" cy="461665"/>
          </a:xfrm>
          <a:prstGeom prst="rect">
            <a:avLst/>
          </a:prstGeom>
          <a:noFill/>
        </p:spPr>
        <p:txBody>
          <a:bodyPr wrap="none" rtlCol="0">
            <a:spAutoFit/>
          </a:bodyPr>
          <a:lstStyle/>
          <a:p>
            <a:r>
              <a:rPr lang="en-US" altLang="zh-CN" sz="2400" dirty="0" smtClean="0"/>
              <a:t>T1=“</a:t>
            </a:r>
            <a:r>
              <a:rPr lang="en-US" altLang="zh-CN" sz="2400" dirty="0" smtClean="0">
                <a:solidFill>
                  <a:srgbClr val="0000FF"/>
                </a:solidFill>
              </a:rPr>
              <a:t>SIGIR</a:t>
            </a:r>
            <a:r>
              <a:rPr lang="en-US" altLang="zh-CN" sz="2400" dirty="0" smtClean="0"/>
              <a:t>”</a:t>
            </a:r>
            <a:endParaRPr lang="zh-CN" altLang="en-US" sz="2400" dirty="0"/>
          </a:p>
        </p:txBody>
      </p:sp>
      <p:sp>
        <p:nvSpPr>
          <p:cNvPr id="17" name="TextBox 16"/>
          <p:cNvSpPr txBox="1"/>
          <p:nvPr/>
        </p:nvSpPr>
        <p:spPr>
          <a:xfrm>
            <a:off x="5656254" y="3067821"/>
            <a:ext cx="1538370" cy="461665"/>
          </a:xfrm>
          <a:prstGeom prst="rect">
            <a:avLst/>
          </a:prstGeom>
          <a:noFill/>
        </p:spPr>
        <p:txBody>
          <a:bodyPr wrap="none" rtlCol="0">
            <a:spAutoFit/>
          </a:bodyPr>
          <a:lstStyle/>
          <a:p>
            <a:r>
              <a:rPr lang="en-US" altLang="zh-CN" sz="2400" dirty="0" smtClean="0"/>
              <a:t>T2=“</a:t>
            </a:r>
            <a:r>
              <a:rPr lang="en-US" altLang="zh-CN" sz="2400" dirty="0" smtClean="0">
                <a:solidFill>
                  <a:srgbClr val="FF0000"/>
                </a:solidFill>
              </a:rPr>
              <a:t>ICML</a:t>
            </a:r>
            <a:r>
              <a:rPr lang="en-US" altLang="zh-CN" sz="2400" dirty="0" smtClean="0"/>
              <a:t>”</a:t>
            </a:r>
            <a:endParaRPr lang="zh-CN" altLang="en-US" sz="2400" dirty="0"/>
          </a:p>
        </p:txBody>
      </p:sp>
      <p:cxnSp>
        <p:nvCxnSpPr>
          <p:cNvPr id="19" name="Straight Arrow Connector 18"/>
          <p:cNvCxnSpPr/>
          <p:nvPr/>
        </p:nvCxnSpPr>
        <p:spPr>
          <a:xfrm flipH="1">
            <a:off x="2204936" y="3548177"/>
            <a:ext cx="19455" cy="84872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256226" y="3664085"/>
            <a:ext cx="2698" cy="82068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Flowchart: Document 22"/>
          <p:cNvSpPr/>
          <p:nvPr/>
        </p:nvSpPr>
        <p:spPr>
          <a:xfrm>
            <a:off x="3393079" y="3610511"/>
            <a:ext cx="1119318" cy="1423645"/>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en-US" altLang="zh-CN" sz="1600" dirty="0" smtClean="0">
                <a:solidFill>
                  <a:schemeClr val="tx1"/>
                </a:solidFill>
              </a:rPr>
              <a:t>retrieval 0.05</a:t>
            </a:r>
          </a:p>
          <a:p>
            <a:r>
              <a:rPr lang="en-US" altLang="zh-CN" sz="1600" dirty="0">
                <a:solidFill>
                  <a:schemeClr val="tx1"/>
                </a:solidFill>
              </a:rPr>
              <a:t> </a:t>
            </a:r>
            <a:r>
              <a:rPr lang="en-US" altLang="zh-CN" sz="1600" dirty="0" smtClean="0">
                <a:solidFill>
                  <a:schemeClr val="tx1"/>
                </a:solidFill>
              </a:rPr>
              <a:t>text        0.02</a:t>
            </a:r>
          </a:p>
          <a:p>
            <a:r>
              <a:rPr lang="en-US" altLang="zh-CN" sz="1600" dirty="0">
                <a:solidFill>
                  <a:schemeClr val="tx1"/>
                </a:solidFill>
              </a:rPr>
              <a:t> </a:t>
            </a:r>
            <a:r>
              <a:rPr lang="en-US" altLang="zh-CN" sz="1600" dirty="0" smtClean="0">
                <a:solidFill>
                  <a:schemeClr val="tx1"/>
                </a:solidFill>
              </a:rPr>
              <a:t>learning 0.01</a:t>
            </a:r>
          </a:p>
          <a:p>
            <a:r>
              <a:rPr lang="en-US" altLang="zh-CN" sz="1600" dirty="0">
                <a:solidFill>
                  <a:schemeClr val="tx1"/>
                </a:solidFill>
              </a:rPr>
              <a:t> </a:t>
            </a:r>
            <a:r>
              <a:rPr lang="en-US" altLang="zh-CN" sz="1600" dirty="0" smtClean="0">
                <a:solidFill>
                  <a:schemeClr val="tx1"/>
                </a:solidFill>
              </a:rPr>
              <a:t>sports    0.01</a:t>
            </a:r>
          </a:p>
          <a:p>
            <a:r>
              <a:rPr lang="en-US" altLang="zh-CN" sz="1600" dirty="0">
                <a:solidFill>
                  <a:schemeClr val="tx1"/>
                </a:solidFill>
              </a:rPr>
              <a:t> </a:t>
            </a:r>
            <a:r>
              <a:rPr lang="en-US" altLang="zh-CN" sz="1600" dirty="0" smtClean="0">
                <a:solidFill>
                  <a:schemeClr val="tx1"/>
                </a:solidFill>
              </a:rPr>
              <a:t>… </a:t>
            </a:r>
            <a:endParaRPr lang="zh-CN" altLang="en-US" sz="1600" dirty="0">
              <a:solidFill>
                <a:schemeClr val="tx1"/>
              </a:solidFill>
            </a:endParaRPr>
          </a:p>
        </p:txBody>
      </p:sp>
      <p:sp>
        <p:nvSpPr>
          <p:cNvPr id="24" name="Flowchart: Document 23"/>
          <p:cNvSpPr/>
          <p:nvPr/>
        </p:nvSpPr>
        <p:spPr>
          <a:xfrm>
            <a:off x="7440616" y="3610511"/>
            <a:ext cx="1246183" cy="1423645"/>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r>
              <a:rPr lang="en-US" altLang="zh-CN" sz="1600" dirty="0" smtClean="0">
                <a:solidFill>
                  <a:schemeClr val="tx1"/>
                </a:solidFill>
              </a:rPr>
              <a:t> learning   0.03</a:t>
            </a:r>
          </a:p>
          <a:p>
            <a:r>
              <a:rPr lang="en-US" altLang="zh-CN" sz="1600" dirty="0" smtClean="0">
                <a:solidFill>
                  <a:schemeClr val="tx1"/>
                </a:solidFill>
              </a:rPr>
              <a:t> theory      0.02</a:t>
            </a:r>
          </a:p>
          <a:p>
            <a:r>
              <a:rPr lang="en-US" altLang="zh-CN" sz="1600" dirty="0">
                <a:solidFill>
                  <a:schemeClr val="tx1"/>
                </a:solidFill>
              </a:rPr>
              <a:t> </a:t>
            </a:r>
            <a:r>
              <a:rPr lang="en-US" altLang="zh-CN" sz="1600" dirty="0" smtClean="0">
                <a:solidFill>
                  <a:schemeClr val="tx1"/>
                </a:solidFill>
              </a:rPr>
              <a:t>algorithm 0.01</a:t>
            </a:r>
          </a:p>
          <a:p>
            <a:r>
              <a:rPr lang="en-US" altLang="zh-CN" sz="1600" dirty="0">
                <a:solidFill>
                  <a:schemeClr val="tx1"/>
                </a:solidFill>
              </a:rPr>
              <a:t> </a:t>
            </a:r>
            <a:r>
              <a:rPr lang="en-US" altLang="zh-CN" sz="1600" dirty="0" smtClean="0">
                <a:solidFill>
                  <a:schemeClr val="tx1"/>
                </a:solidFill>
              </a:rPr>
              <a:t>deep         0.01</a:t>
            </a:r>
          </a:p>
          <a:p>
            <a:r>
              <a:rPr lang="en-US" altLang="zh-CN" sz="1600" dirty="0">
                <a:solidFill>
                  <a:schemeClr val="tx1"/>
                </a:solidFill>
              </a:rPr>
              <a:t> </a:t>
            </a:r>
            <a:r>
              <a:rPr lang="en-US" altLang="zh-CN" sz="1600" dirty="0" smtClean="0">
                <a:solidFill>
                  <a:schemeClr val="tx1"/>
                </a:solidFill>
              </a:rPr>
              <a:t>… </a:t>
            </a:r>
            <a:endParaRPr lang="zh-CN" altLang="en-US" sz="1600" dirty="0">
              <a:solidFill>
                <a:schemeClr val="tx1"/>
              </a:solidFill>
            </a:endParaRPr>
          </a:p>
        </p:txBody>
      </p:sp>
    </p:spTree>
    <p:extLst>
      <p:ext uri="{BB962C8B-B14F-4D97-AF65-F5344CB8AC3E}">
        <p14:creationId xmlns:p14="http://schemas.microsoft.com/office/powerpoint/2010/main" val="365114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Some Results</a:t>
            </a:r>
            <a:endParaRPr lang="zh-CN" altLang="en-US" dirty="0"/>
          </a:p>
        </p:txBody>
      </p:sp>
      <p:sp>
        <p:nvSpPr>
          <p:cNvPr id="3" name="Content Placeholder 2"/>
          <p:cNvSpPr>
            <a:spLocks noGrp="1"/>
          </p:cNvSpPr>
          <p:nvPr>
            <p:ph sz="quarter" idx="1"/>
          </p:nvPr>
        </p:nvSpPr>
        <p:spPr/>
        <p:txBody>
          <a:bodyPr/>
          <a:lstStyle/>
          <a:p>
            <a:r>
              <a:rPr lang="en-US" altLang="zh-CN" dirty="0" smtClean="0"/>
              <a:t>Disentangle class and style</a:t>
            </a:r>
            <a:endParaRPr lang="zh-CN" altLang="en-US" dirty="0"/>
          </a:p>
        </p:txBody>
      </p:sp>
      <p:pic>
        <p:nvPicPr>
          <p:cNvPr id="4" name="Picture 3"/>
          <p:cNvPicPr>
            <a:picLocks noChangeAspect="1"/>
          </p:cNvPicPr>
          <p:nvPr/>
        </p:nvPicPr>
        <p:blipFill>
          <a:blip r:embed="rId2"/>
          <a:stretch>
            <a:fillRect/>
          </a:stretch>
        </p:blipFill>
        <p:spPr>
          <a:xfrm>
            <a:off x="538259" y="2469673"/>
            <a:ext cx="8112060" cy="3375928"/>
          </a:xfrm>
          <a:prstGeom prst="rect">
            <a:avLst/>
          </a:prstGeom>
        </p:spPr>
      </p:pic>
    </p:spTree>
    <p:extLst>
      <p:ext uri="{BB962C8B-B14F-4D97-AF65-F5344CB8AC3E}">
        <p14:creationId xmlns:p14="http://schemas.microsoft.com/office/powerpoint/2010/main" val="39497790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Some Results</a:t>
            </a:r>
            <a:endParaRPr lang="zh-CN" altLang="en-US" dirty="0"/>
          </a:p>
        </p:txBody>
      </p:sp>
      <p:sp>
        <p:nvSpPr>
          <p:cNvPr id="3" name="Content Placeholder 2"/>
          <p:cNvSpPr>
            <a:spLocks noGrp="1"/>
          </p:cNvSpPr>
          <p:nvPr>
            <p:ph sz="quarter" idx="1"/>
          </p:nvPr>
        </p:nvSpPr>
        <p:spPr/>
        <p:txBody>
          <a:bodyPr/>
          <a:lstStyle/>
          <a:p>
            <a:r>
              <a:rPr lang="en-US" altLang="zh-CN" dirty="0" smtClean="0"/>
              <a:t>Latent space interpolation on MNIST</a:t>
            </a:r>
            <a:endParaRPr lang="zh-CN" altLang="en-US" dirty="0"/>
          </a:p>
        </p:txBody>
      </p:sp>
      <p:pic>
        <p:nvPicPr>
          <p:cNvPr id="4" name="Picture 3"/>
          <p:cNvPicPr>
            <a:picLocks noChangeAspect="1"/>
          </p:cNvPicPr>
          <p:nvPr/>
        </p:nvPicPr>
        <p:blipFill>
          <a:blip r:embed="rId2"/>
          <a:stretch>
            <a:fillRect/>
          </a:stretch>
        </p:blipFill>
        <p:spPr>
          <a:xfrm>
            <a:off x="1533015" y="2387262"/>
            <a:ext cx="6624060" cy="3332602"/>
          </a:xfrm>
          <a:prstGeom prst="rect">
            <a:avLst/>
          </a:prstGeom>
        </p:spPr>
      </p:pic>
    </p:spTree>
    <p:extLst>
      <p:ext uri="{BB962C8B-B14F-4D97-AF65-F5344CB8AC3E}">
        <p14:creationId xmlns:p14="http://schemas.microsoft.com/office/powerpoint/2010/main" val="26278261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Some Results</a:t>
            </a:r>
            <a:endParaRPr lang="zh-CN" altLang="en-US" dirty="0"/>
          </a:p>
        </p:txBody>
      </p:sp>
      <p:sp>
        <p:nvSpPr>
          <p:cNvPr id="3" name="Content Placeholder 2"/>
          <p:cNvSpPr>
            <a:spLocks noGrp="1"/>
          </p:cNvSpPr>
          <p:nvPr>
            <p:ph sz="quarter" idx="1"/>
          </p:nvPr>
        </p:nvSpPr>
        <p:spPr/>
        <p:txBody>
          <a:bodyPr/>
          <a:lstStyle/>
          <a:p>
            <a:r>
              <a:rPr lang="en-US" altLang="zh-CN" dirty="0" smtClean="0"/>
              <a:t>Latent space interpolation on SVHN</a:t>
            </a:r>
            <a:endParaRPr lang="zh-CN" altLang="en-US" dirty="0"/>
          </a:p>
        </p:txBody>
      </p:sp>
      <p:pic>
        <p:nvPicPr>
          <p:cNvPr id="5" name="Picture 4"/>
          <p:cNvPicPr>
            <a:picLocks noChangeAspect="1"/>
          </p:cNvPicPr>
          <p:nvPr/>
        </p:nvPicPr>
        <p:blipFill>
          <a:blip r:embed="rId2"/>
          <a:stretch>
            <a:fillRect/>
          </a:stretch>
        </p:blipFill>
        <p:spPr>
          <a:xfrm>
            <a:off x="1394299" y="2486025"/>
            <a:ext cx="6815036" cy="3424471"/>
          </a:xfrm>
          <a:prstGeom prst="rect">
            <a:avLst/>
          </a:prstGeom>
        </p:spPr>
      </p:pic>
    </p:spTree>
    <p:extLst>
      <p:ext uri="{BB962C8B-B14F-4D97-AF65-F5344CB8AC3E}">
        <p14:creationId xmlns:p14="http://schemas.microsoft.com/office/powerpoint/2010/main" val="119694493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Some Results</a:t>
            </a:r>
            <a:endParaRPr lang="zh-CN" altLang="en-US" dirty="0"/>
          </a:p>
        </p:txBody>
      </p:sp>
      <p:sp>
        <p:nvSpPr>
          <p:cNvPr id="3" name="Content Placeholder 2"/>
          <p:cNvSpPr>
            <a:spLocks noGrp="1"/>
          </p:cNvSpPr>
          <p:nvPr>
            <p:ph sz="quarter" idx="1"/>
          </p:nvPr>
        </p:nvSpPr>
        <p:spPr/>
        <p:txBody>
          <a:bodyPr/>
          <a:lstStyle/>
          <a:p>
            <a:r>
              <a:rPr lang="en-US" altLang="zh-CN" dirty="0" smtClean="0"/>
              <a:t>Latent space interpolation on CIFAR10</a:t>
            </a:r>
            <a:endParaRPr lang="zh-CN" altLang="en-US" dirty="0"/>
          </a:p>
        </p:txBody>
      </p:sp>
      <p:pic>
        <p:nvPicPr>
          <p:cNvPr id="4" name="Picture 3"/>
          <p:cNvPicPr>
            <a:picLocks noChangeAspect="1"/>
          </p:cNvPicPr>
          <p:nvPr/>
        </p:nvPicPr>
        <p:blipFill>
          <a:blip r:embed="rId2"/>
          <a:stretch>
            <a:fillRect/>
          </a:stretch>
        </p:blipFill>
        <p:spPr>
          <a:xfrm>
            <a:off x="925035" y="2258141"/>
            <a:ext cx="7356448" cy="3714642"/>
          </a:xfrm>
          <a:prstGeom prst="rect">
            <a:avLst/>
          </a:prstGeom>
        </p:spPr>
      </p:pic>
    </p:spTree>
    <p:extLst>
      <p:ext uri="{BB962C8B-B14F-4D97-AF65-F5344CB8AC3E}">
        <p14:creationId xmlns:p14="http://schemas.microsoft.com/office/powerpoint/2010/main" val="29735958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Learning Problem</a:t>
            </a:r>
            <a:endParaRPr lang="zh-CN" altLang="en-US" dirty="0"/>
          </a:p>
        </p:txBody>
      </p:sp>
      <p:sp>
        <p:nvSpPr>
          <p:cNvPr id="3" name="内容占位符 2"/>
          <p:cNvSpPr>
            <a:spLocks noGrp="1"/>
          </p:cNvSpPr>
          <p:nvPr>
            <p:ph sz="quarter" idx="1"/>
          </p:nvPr>
        </p:nvSpPr>
        <p:spPr/>
        <p:txBody>
          <a:bodyPr/>
          <a:lstStyle/>
          <a:p>
            <a:r>
              <a:rPr lang="en-US" altLang="zh-CN" dirty="0" smtClean="0"/>
              <a:t>A supervised deep generative model</a:t>
            </a:r>
            <a:endParaRPr lang="zh-CN" altLang="en-US" dirty="0"/>
          </a:p>
        </p:txBody>
      </p:sp>
      <mc:AlternateContent xmlns:mc="http://schemas.openxmlformats.org/markup-compatibility/2006" xmlns:a14="http://schemas.microsoft.com/office/drawing/2010/main">
        <mc:Choice Requires="a14">
          <p:sp>
            <p:nvSpPr>
              <p:cNvPr id="8" name="矩形 7"/>
              <p:cNvSpPr/>
              <p:nvPr/>
            </p:nvSpPr>
            <p:spPr>
              <a:xfrm>
                <a:off x="6078904" y="3793979"/>
                <a:ext cx="13583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a:latin typeface="Cambria Math" panose="02040503050406030204" pitchFamily="18" charset="0"/>
                        </a:rPr>
                        <m:t>x</m:t>
                      </m:r>
                      <m:r>
                        <a:rPr lang="en-US" altLang="zh-CN" i="1">
                          <a:latin typeface="Cambria Math" panose="02040503050406030204" pitchFamily="18" charset="0"/>
                        </a:rPr>
                        <m:t>~</m:t>
                      </m:r>
                      <m:r>
                        <a:rPr lang="en-US" altLang="zh-CN" i="1">
                          <a:latin typeface="Cambria Math" panose="02040503050406030204" pitchFamily="18" charset="0"/>
                        </a:rPr>
                        <m:t>𝑝</m:t>
                      </m:r>
                      <m:d>
                        <m:dPr>
                          <m:ctrlPr>
                            <a:rPr lang="en-US" altLang="zh-CN" i="1">
                              <a:latin typeface="Cambria Math" panose="02040503050406030204" pitchFamily="18" charset="0"/>
                            </a:rPr>
                          </m:ctrlPr>
                        </m:dPr>
                        <m:e>
                          <m:r>
                            <m:rPr>
                              <m:sty m:val="p"/>
                            </m:rPr>
                            <a:rPr lang="en-US" altLang="zh-CN">
                              <a:latin typeface="Cambria Math" panose="02040503050406030204" pitchFamily="18" charset="0"/>
                            </a:rPr>
                            <m:t>x</m:t>
                          </m:r>
                        </m:e>
                        <m:e>
                          <m:r>
                            <m:rPr>
                              <m:sty m:val="p"/>
                            </m:rPr>
                            <a:rPr lang="en-US" altLang="zh-CN">
                              <a:latin typeface="Cambria Math" panose="02040503050406030204" pitchFamily="18" charset="0"/>
                            </a:rPr>
                            <m:t>z</m:t>
                          </m:r>
                          <m:r>
                            <a:rPr lang="en-US" altLang="zh-CN" i="1">
                              <a:latin typeface="Cambria Math" panose="02040503050406030204" pitchFamily="18" charset="0"/>
                            </a:rPr>
                            <m:t>,</m:t>
                          </m:r>
                          <m:r>
                            <a:rPr lang="en-US" altLang="zh-CN" i="1">
                              <a:latin typeface="Cambria Math" panose="02040503050406030204" pitchFamily="18" charset="0"/>
                            </a:rPr>
                            <m:t>𝛽</m:t>
                          </m:r>
                        </m:e>
                      </m:d>
                    </m:oMath>
                  </m:oMathPara>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6078904" y="3793979"/>
                <a:ext cx="1358385" cy="369332"/>
              </a:xfrm>
              <a:prstGeom prst="rect">
                <a:avLst/>
              </a:prstGeom>
              <a:blipFill>
                <a:blip r:embed="rId3"/>
                <a:stretch>
                  <a:fillRect b="-98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6078904" y="3096518"/>
                <a:ext cx="11381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a:latin typeface="Cambria Math" panose="02040503050406030204" pitchFamily="18" charset="0"/>
                        </a:rPr>
                        <m:t>z</m:t>
                      </m:r>
                      <m:r>
                        <a:rPr lang="en-US" altLang="zh-CN" i="1">
                          <a:latin typeface="Cambria Math" panose="02040503050406030204" pitchFamily="18" charset="0"/>
                        </a:rPr>
                        <m:t>~</m:t>
                      </m:r>
                      <m:r>
                        <a:rPr lang="en-US" altLang="zh-CN" i="1">
                          <a:latin typeface="Cambria Math" panose="02040503050406030204" pitchFamily="18" charset="0"/>
                        </a:rPr>
                        <m:t>𝑝</m:t>
                      </m:r>
                      <m:d>
                        <m:dPr>
                          <m:ctrlPr>
                            <a:rPr lang="en-US" altLang="zh-CN" i="1">
                              <a:latin typeface="Cambria Math" panose="02040503050406030204" pitchFamily="18" charset="0"/>
                            </a:rPr>
                          </m:ctrlPr>
                        </m:dPr>
                        <m:e>
                          <m:r>
                            <m:rPr>
                              <m:sty m:val="p"/>
                            </m:rPr>
                            <a:rPr lang="en-US" altLang="zh-CN">
                              <a:latin typeface="Cambria Math" panose="02040503050406030204" pitchFamily="18" charset="0"/>
                            </a:rPr>
                            <m:t>z</m:t>
                          </m:r>
                        </m:e>
                        <m:e>
                          <m:r>
                            <m:rPr>
                              <m:sty m:val="p"/>
                            </m:rPr>
                            <a:rPr lang="en-US" altLang="zh-CN" i="1">
                              <a:latin typeface="Cambria Math" panose="02040503050406030204" pitchFamily="18" charset="0"/>
                            </a:rPr>
                            <m:t>α</m:t>
                          </m:r>
                        </m:e>
                      </m:d>
                    </m:oMath>
                  </m:oMathPara>
                </a14:m>
                <a:endParaRPr lang="zh-CN" altLang="en-US" dirty="0"/>
              </a:p>
            </p:txBody>
          </p:sp>
        </mc:Choice>
        <mc:Fallback xmlns="">
          <p:sp>
            <p:nvSpPr>
              <p:cNvPr id="9" name="矩形 8"/>
              <p:cNvSpPr>
                <a:spLocks noRot="1" noChangeAspect="1" noMove="1" noResize="1" noEditPoints="1" noAdjustHandles="1" noChangeArrowheads="1" noChangeShapeType="1" noTextEdit="1"/>
              </p:cNvSpPr>
              <p:nvPr/>
            </p:nvSpPr>
            <p:spPr>
              <a:xfrm>
                <a:off x="6078904" y="3096518"/>
                <a:ext cx="1138197" cy="369332"/>
              </a:xfrm>
              <a:prstGeom prst="rect">
                <a:avLst/>
              </a:prstGeom>
              <a:blipFill>
                <a:blip r:embed="rId4"/>
                <a:stretch>
                  <a:fillRect b="-1639"/>
                </a:stretch>
              </a:blipFill>
            </p:spPr>
            <p:txBody>
              <a:bodyPr/>
              <a:lstStyle/>
              <a:p>
                <a:r>
                  <a:rPr lang="zh-CN" altLang="en-US">
                    <a:noFill/>
                  </a:rPr>
                  <a:t> </a:t>
                </a:r>
              </a:p>
            </p:txBody>
          </p:sp>
        </mc:Fallback>
      </mc:AlternateContent>
      <p:grpSp>
        <p:nvGrpSpPr>
          <p:cNvPr id="10" name="组合 9"/>
          <p:cNvGrpSpPr/>
          <p:nvPr/>
        </p:nvGrpSpPr>
        <p:grpSpPr>
          <a:xfrm>
            <a:off x="2295729" y="2531680"/>
            <a:ext cx="2380504" cy="2734225"/>
            <a:chOff x="1466243" y="2645140"/>
            <a:chExt cx="2680262" cy="2803851"/>
          </a:xfrm>
        </p:grpSpPr>
        <p:sp>
          <p:nvSpPr>
            <p:cNvPr id="11" name="文本框 10"/>
            <p:cNvSpPr txBox="1"/>
            <p:nvPr/>
          </p:nvSpPr>
          <p:spPr>
            <a:xfrm>
              <a:off x="2804100" y="3529241"/>
              <a:ext cx="677108" cy="518615"/>
            </a:xfrm>
            <a:prstGeom prst="rect">
              <a:avLst/>
            </a:prstGeom>
            <a:noFill/>
          </p:spPr>
          <p:txBody>
            <a:bodyPr vert="eaVert" wrap="square" rtlCol="0">
              <a:spAutoFit/>
            </a:bodyPr>
            <a:lstStyle/>
            <a:p>
              <a:r>
                <a:rPr lang="en-US" altLang="zh-CN" sz="2100" dirty="0"/>
                <a:t>…</a:t>
              </a:r>
              <a:endParaRPr lang="zh-CN" altLang="en-US" sz="2100" dirty="0"/>
            </a:p>
          </p:txBody>
        </p:sp>
        <mc:AlternateContent xmlns:mc="http://schemas.openxmlformats.org/markup-compatibility/2006" xmlns:a14="http://schemas.microsoft.com/office/drawing/2010/main">
          <mc:Choice Requires="a14">
            <p:sp>
              <p:nvSpPr>
                <p:cNvPr id="12" name="文本框 11"/>
                <p:cNvSpPr txBox="1"/>
                <p:nvPr/>
              </p:nvSpPr>
              <p:spPr>
                <a:xfrm>
                  <a:off x="1466243" y="4894994"/>
                  <a:ext cx="428368" cy="553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100">
                            <a:latin typeface="Cambria Math" panose="02040503050406030204" pitchFamily="18" charset="0"/>
                          </a:rPr>
                          <m:t>x</m:t>
                        </m:r>
                      </m:oMath>
                    </m:oMathPara>
                  </a14:m>
                  <a:endParaRPr lang="zh-CN" altLang="en-US" sz="1350" dirty="0"/>
                </a:p>
              </p:txBody>
            </p:sp>
          </mc:Choice>
          <mc:Fallback xmlns="">
            <p:sp>
              <p:nvSpPr>
                <p:cNvPr id="12" name="文本框 11"/>
                <p:cNvSpPr txBox="1">
                  <a:spLocks noRot="1" noChangeAspect="1" noMove="1" noResize="1" noEditPoints="1" noAdjustHandles="1" noChangeArrowheads="1" noChangeShapeType="1" noTextEdit="1"/>
                </p:cNvSpPr>
                <p:nvPr/>
              </p:nvSpPr>
              <p:spPr>
                <a:xfrm>
                  <a:off x="1466243" y="4894994"/>
                  <a:ext cx="428368" cy="55399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1481382" y="3895893"/>
                  <a:ext cx="428368" cy="553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100" i="1">
                                <a:latin typeface="Cambria Math" panose="02040503050406030204" pitchFamily="18" charset="0"/>
                              </a:rPr>
                            </m:ctrlPr>
                          </m:sSubPr>
                          <m:e>
                            <m:r>
                              <a:rPr lang="en-US" altLang="zh-CN" sz="2100" i="1">
                                <a:latin typeface="Cambria Math" panose="02040503050406030204" pitchFamily="18" charset="0"/>
                              </a:rPr>
                              <m:t>𝑧</m:t>
                            </m:r>
                          </m:e>
                          <m:sub>
                            <m:r>
                              <a:rPr lang="en-US" altLang="zh-CN" sz="2100" i="1">
                                <a:latin typeface="Cambria Math" panose="02040503050406030204" pitchFamily="18" charset="0"/>
                              </a:rPr>
                              <m:t>1</m:t>
                            </m:r>
                          </m:sub>
                        </m:sSub>
                      </m:oMath>
                    </m:oMathPara>
                  </a14:m>
                  <a:endParaRPr lang="zh-CN" altLang="en-US" sz="1350" dirty="0"/>
                </a:p>
              </p:txBody>
            </p:sp>
          </mc:Choice>
          <mc:Fallback xmlns="">
            <p:sp>
              <p:nvSpPr>
                <p:cNvPr id="13" name="文本框 12"/>
                <p:cNvSpPr txBox="1">
                  <a:spLocks noRot="1" noChangeAspect="1" noMove="1" noResize="1" noEditPoints="1" noAdjustHandles="1" noChangeArrowheads="1" noChangeShapeType="1" noTextEdit="1"/>
                </p:cNvSpPr>
                <p:nvPr/>
              </p:nvSpPr>
              <p:spPr>
                <a:xfrm>
                  <a:off x="1481382" y="3895893"/>
                  <a:ext cx="428368" cy="553997"/>
                </a:xfrm>
                <a:prstGeom prst="rect">
                  <a:avLst/>
                </a:prstGeom>
                <a:blipFill>
                  <a:blip r:embed="rId6"/>
                  <a:stretch>
                    <a:fillRect r="-207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p:cNvSpPr txBox="1"/>
                <p:nvPr/>
              </p:nvSpPr>
              <p:spPr>
                <a:xfrm>
                  <a:off x="1520286" y="2648177"/>
                  <a:ext cx="428368" cy="553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100" i="1">
                                <a:latin typeface="Cambria Math" panose="02040503050406030204" pitchFamily="18" charset="0"/>
                              </a:rPr>
                            </m:ctrlPr>
                          </m:sSubPr>
                          <m:e>
                            <m:r>
                              <a:rPr lang="en-US" altLang="zh-CN" sz="2100" i="1">
                                <a:latin typeface="Cambria Math" panose="02040503050406030204" pitchFamily="18" charset="0"/>
                              </a:rPr>
                              <m:t>𝑧</m:t>
                            </m:r>
                          </m:e>
                          <m:sub>
                            <m:r>
                              <a:rPr lang="en-US" altLang="zh-CN" sz="2100" i="1">
                                <a:latin typeface="Cambria Math" panose="02040503050406030204" pitchFamily="18" charset="0"/>
                              </a:rPr>
                              <m:t>𝐾</m:t>
                            </m:r>
                          </m:sub>
                        </m:sSub>
                      </m:oMath>
                    </m:oMathPara>
                  </a14:m>
                  <a:endParaRPr lang="zh-CN" altLang="en-US" sz="1350" dirty="0"/>
                </a:p>
              </p:txBody>
            </p:sp>
          </mc:Choice>
          <mc:Fallback xmlns="">
            <p:sp>
              <p:nvSpPr>
                <p:cNvPr id="14" name="文本框 13"/>
                <p:cNvSpPr txBox="1">
                  <a:spLocks noRot="1" noChangeAspect="1" noMove="1" noResize="1" noEditPoints="1" noAdjustHandles="1" noChangeArrowheads="1" noChangeShapeType="1" noTextEdit="1"/>
                </p:cNvSpPr>
                <p:nvPr/>
              </p:nvSpPr>
              <p:spPr>
                <a:xfrm>
                  <a:off x="1520286" y="2648177"/>
                  <a:ext cx="428368" cy="553997"/>
                </a:xfrm>
                <a:prstGeom prst="rect">
                  <a:avLst/>
                </a:prstGeom>
                <a:blipFill>
                  <a:blip r:embed="rId7"/>
                  <a:stretch>
                    <a:fillRect r="-30189"/>
                  </a:stretch>
                </a:blipFill>
              </p:spPr>
              <p:txBody>
                <a:bodyPr/>
                <a:lstStyle/>
                <a:p>
                  <a:r>
                    <a:rPr lang="zh-CN" altLang="en-US">
                      <a:noFill/>
                    </a:rPr>
                    <a:t> </a:t>
                  </a:r>
                </a:p>
              </p:txBody>
            </p:sp>
          </mc:Fallback>
        </mc:AlternateContent>
        <p:cxnSp>
          <p:nvCxnSpPr>
            <p:cNvPr id="15" name="直接箭头连接符 14"/>
            <p:cNvCxnSpPr>
              <a:stCxn id="34" idx="2"/>
              <a:endCxn id="29" idx="0"/>
            </p:cNvCxnSpPr>
            <p:nvPr/>
          </p:nvCxnSpPr>
          <p:spPr>
            <a:xfrm flipH="1">
              <a:off x="3101115" y="4404253"/>
              <a:ext cx="4266" cy="5247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112432" y="3946541"/>
              <a:ext cx="1985897" cy="464535"/>
              <a:chOff x="6527483" y="2463431"/>
              <a:chExt cx="1985897" cy="464535"/>
            </a:xfrm>
          </p:grpSpPr>
          <p:sp>
            <p:nvSpPr>
              <p:cNvPr id="30" name="椭圆 29"/>
              <p:cNvSpPr/>
              <p:nvPr/>
            </p:nvSpPr>
            <p:spPr>
              <a:xfrm>
                <a:off x="756122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7054927"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nvSpPr>
            <p:spPr>
              <a:xfrm>
                <a:off x="811196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椭圆 32"/>
              <p:cNvSpPr/>
              <p:nvPr/>
            </p:nvSpPr>
            <p:spPr>
              <a:xfrm>
                <a:off x="6532228"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圆角矩形 33"/>
              <p:cNvSpPr/>
              <p:nvPr/>
            </p:nvSpPr>
            <p:spPr>
              <a:xfrm>
                <a:off x="6527483" y="2463431"/>
                <a:ext cx="1985897" cy="4577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nvGrpSpPr>
          <p:grpSpPr>
            <a:xfrm>
              <a:off x="2055725" y="4929039"/>
              <a:ext cx="2090780" cy="503767"/>
              <a:chOff x="6342117" y="4995803"/>
              <a:chExt cx="2090780" cy="503767"/>
            </a:xfrm>
          </p:grpSpPr>
          <p:sp>
            <p:nvSpPr>
              <p:cNvPr id="25" name="椭圆 24"/>
              <p:cNvSpPr/>
              <p:nvPr/>
            </p:nvSpPr>
            <p:spPr>
              <a:xfrm>
                <a:off x="7459824"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nvSpPr>
            <p:spPr>
              <a:xfrm>
                <a:off x="6926232"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椭圆 26"/>
              <p:cNvSpPr/>
              <p:nvPr/>
            </p:nvSpPr>
            <p:spPr>
              <a:xfrm>
                <a:off x="8010564"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椭圆 27"/>
              <p:cNvSpPr/>
              <p:nvPr/>
            </p:nvSpPr>
            <p:spPr>
              <a:xfrm>
                <a:off x="6362589"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圆角矩形 28"/>
              <p:cNvSpPr/>
              <p:nvPr/>
            </p:nvSpPr>
            <p:spPr>
              <a:xfrm>
                <a:off x="6342117" y="4995803"/>
                <a:ext cx="2090780" cy="4969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8" name="组合 17"/>
            <p:cNvGrpSpPr/>
            <p:nvPr/>
          </p:nvGrpSpPr>
          <p:grpSpPr>
            <a:xfrm>
              <a:off x="2112432" y="2645140"/>
              <a:ext cx="1985897" cy="464535"/>
              <a:chOff x="6527483" y="2463431"/>
              <a:chExt cx="1985897" cy="464535"/>
            </a:xfrm>
          </p:grpSpPr>
          <p:sp>
            <p:nvSpPr>
              <p:cNvPr id="20" name="椭圆 19"/>
              <p:cNvSpPr/>
              <p:nvPr/>
            </p:nvSpPr>
            <p:spPr>
              <a:xfrm>
                <a:off x="756122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7054927"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椭圆 21"/>
              <p:cNvSpPr/>
              <p:nvPr/>
            </p:nvSpPr>
            <p:spPr>
              <a:xfrm>
                <a:off x="811196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椭圆 22"/>
              <p:cNvSpPr/>
              <p:nvPr/>
            </p:nvSpPr>
            <p:spPr>
              <a:xfrm>
                <a:off x="6532228"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圆角矩形 23"/>
              <p:cNvSpPr/>
              <p:nvPr/>
            </p:nvSpPr>
            <p:spPr>
              <a:xfrm>
                <a:off x="6527483" y="2463431"/>
                <a:ext cx="1985897" cy="4577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19" name="直接箭头连接符 18"/>
            <p:cNvCxnSpPr/>
            <p:nvPr/>
          </p:nvCxnSpPr>
          <p:spPr>
            <a:xfrm>
              <a:off x="3101115" y="3082468"/>
              <a:ext cx="0" cy="40983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4659456" y="2913370"/>
            <a:ext cx="1036494" cy="1630409"/>
            <a:chOff x="6973972" y="587452"/>
            <a:chExt cx="1381992" cy="2173879"/>
          </a:xfrm>
        </p:grpSpPr>
        <p:sp>
          <p:nvSpPr>
            <p:cNvPr id="38" name="椭圆 37"/>
            <p:cNvSpPr/>
            <p:nvPr/>
          </p:nvSpPr>
          <p:spPr>
            <a:xfrm>
              <a:off x="7624137" y="2311359"/>
              <a:ext cx="470517" cy="44997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39" name="对象 38"/>
            <p:cNvGraphicFramePr>
              <a:graphicFrameLocks noChangeAspect="1"/>
            </p:cNvGraphicFramePr>
            <p:nvPr>
              <p:extLst/>
            </p:nvPr>
          </p:nvGraphicFramePr>
          <p:xfrm>
            <a:off x="8211502" y="2460824"/>
            <a:ext cx="144462" cy="222250"/>
          </p:xfrm>
          <a:graphic>
            <a:graphicData uri="http://schemas.openxmlformats.org/presentationml/2006/ole">
              <mc:AlternateContent xmlns:mc="http://schemas.openxmlformats.org/markup-compatibility/2006">
                <mc:Choice xmlns:v="urn:schemas-microsoft-com:vml" Requires="v">
                  <p:oleObj spid="_x0000_s1871964" name="Formula" r:id="rId8" imgW="73800" imgH="113040" progId="Equation.Ribbit">
                    <p:embed/>
                  </p:oleObj>
                </mc:Choice>
                <mc:Fallback>
                  <p:oleObj name="Formula" r:id="rId8" imgW="73800" imgH="113040" progId="Equation.Ribbit">
                    <p:embed/>
                    <p:pic>
                      <p:nvPicPr>
                        <p:cNvPr id="39" name="对象 38"/>
                        <p:cNvPicPr/>
                        <p:nvPr/>
                      </p:nvPicPr>
                      <p:blipFill>
                        <a:blip r:embed="rId9"/>
                        <a:stretch>
                          <a:fillRect/>
                        </a:stretch>
                      </p:blipFill>
                      <p:spPr>
                        <a:xfrm>
                          <a:off x="8211502" y="2460824"/>
                          <a:ext cx="144462" cy="222250"/>
                        </a:xfrm>
                        <a:prstGeom prst="rect">
                          <a:avLst/>
                        </a:prstGeom>
                      </p:spPr>
                    </p:pic>
                  </p:oleObj>
                </mc:Fallback>
              </mc:AlternateContent>
            </a:graphicData>
          </a:graphic>
        </p:graphicFrame>
        <p:cxnSp>
          <p:nvCxnSpPr>
            <p:cNvPr id="40" name="直接箭头连接符 39"/>
            <p:cNvCxnSpPr>
              <a:endCxn id="38" idx="0"/>
            </p:cNvCxnSpPr>
            <p:nvPr/>
          </p:nvCxnSpPr>
          <p:spPr>
            <a:xfrm>
              <a:off x="6973972" y="587452"/>
              <a:ext cx="885424" cy="172390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4" name="图片 43"/>
          <p:cNvPicPr>
            <a:picLocks noChangeAspect="1"/>
          </p:cNvPicPr>
          <p:nvPr/>
        </p:nvPicPr>
        <p:blipFill>
          <a:blip r:embed="rId10"/>
          <a:stretch>
            <a:fillRect/>
          </a:stretch>
        </p:blipFill>
        <p:spPr>
          <a:xfrm>
            <a:off x="2155238" y="5665863"/>
            <a:ext cx="4631265" cy="531138"/>
          </a:xfrm>
          <a:prstGeom prst="rect">
            <a:avLst/>
          </a:prstGeom>
        </p:spPr>
      </p:pic>
    </p:spTree>
    <p:extLst>
      <p:ext uri="{BB962C8B-B14F-4D97-AF65-F5344CB8AC3E}">
        <p14:creationId xmlns:p14="http://schemas.microsoft.com/office/powerpoint/2010/main" val="31930976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Variational</a:t>
            </a:r>
            <a:r>
              <a:rPr lang="en-US" altLang="zh-CN" dirty="0" smtClean="0"/>
              <a:t> Objective</a:t>
            </a:r>
            <a:endParaRPr lang="zh-CN" altLang="en-US" dirty="0"/>
          </a:p>
        </p:txBody>
      </p:sp>
      <p:sp>
        <p:nvSpPr>
          <p:cNvPr id="3" name="内容占位符 2"/>
          <p:cNvSpPr>
            <a:spLocks noGrp="1"/>
          </p:cNvSpPr>
          <p:nvPr>
            <p:ph sz="quarter" idx="1"/>
          </p:nvPr>
        </p:nvSpPr>
        <p:spPr/>
        <p:txBody>
          <a:bodyPr/>
          <a:lstStyle/>
          <a:p>
            <a:r>
              <a:rPr lang="en-US" altLang="zh-CN" dirty="0" smtClean="0"/>
              <a:t>Unsupervised data fitting</a:t>
            </a:r>
            <a:endParaRPr lang="zh-CN" altLang="en-US" dirty="0"/>
          </a:p>
        </p:txBody>
      </p:sp>
      <p:pic>
        <p:nvPicPr>
          <p:cNvPr id="5" name="图片 4"/>
          <p:cNvPicPr>
            <a:picLocks noChangeAspect="1"/>
          </p:cNvPicPr>
          <p:nvPr/>
        </p:nvPicPr>
        <p:blipFill>
          <a:blip r:embed="rId3"/>
          <a:stretch>
            <a:fillRect/>
          </a:stretch>
        </p:blipFill>
        <p:spPr>
          <a:xfrm>
            <a:off x="1328252" y="5287191"/>
            <a:ext cx="6850592" cy="926845"/>
          </a:xfrm>
          <a:prstGeom prst="rect">
            <a:avLst/>
          </a:prstGeom>
        </p:spPr>
      </p:pic>
      <p:grpSp>
        <p:nvGrpSpPr>
          <p:cNvPr id="4" name="组合 3"/>
          <p:cNvGrpSpPr/>
          <p:nvPr/>
        </p:nvGrpSpPr>
        <p:grpSpPr>
          <a:xfrm>
            <a:off x="3471651" y="7126940"/>
            <a:ext cx="4186450" cy="1924580"/>
            <a:chOff x="2292824" y="1928081"/>
            <a:chExt cx="5581933" cy="2566106"/>
          </a:xfrm>
        </p:grpSpPr>
        <p:sp>
          <p:nvSpPr>
            <p:cNvPr id="6" name="Oval 16"/>
            <p:cNvSpPr/>
            <p:nvPr/>
          </p:nvSpPr>
          <p:spPr>
            <a:xfrm>
              <a:off x="2292824" y="1928081"/>
              <a:ext cx="5581933" cy="2566106"/>
            </a:xfrm>
            <a:prstGeom prst="ellipse">
              <a:avLst/>
            </a:prstGeom>
            <a:solidFill>
              <a:srgbClr val="00B0F0">
                <a:alpha val="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Freeform 4"/>
            <p:cNvSpPr/>
            <p:nvPr/>
          </p:nvSpPr>
          <p:spPr>
            <a:xfrm>
              <a:off x="3813965" y="2512960"/>
              <a:ext cx="3976329" cy="1731494"/>
            </a:xfrm>
            <a:custGeom>
              <a:avLst/>
              <a:gdLst>
                <a:gd name="connsiteX0" fmla="*/ 978976 w 2428068"/>
                <a:gd name="connsiteY0" fmla="*/ 15498 h 1482671"/>
                <a:gd name="connsiteX1" fmla="*/ 312549 w 2428068"/>
                <a:gd name="connsiteY1" fmla="*/ 123986 h 1482671"/>
                <a:gd name="connsiteX2" fmla="*/ 18081 w 2428068"/>
                <a:gd name="connsiteY2" fmla="*/ 759416 h 1482671"/>
                <a:gd name="connsiteX3" fmla="*/ 421037 w 2428068"/>
                <a:gd name="connsiteY3" fmla="*/ 1394847 h 1482671"/>
                <a:gd name="connsiteX4" fmla="*/ 1645403 w 2428068"/>
                <a:gd name="connsiteY4" fmla="*/ 1286359 h 1482671"/>
                <a:gd name="connsiteX5" fmla="*/ 2358325 w 2428068"/>
                <a:gd name="connsiteY5" fmla="*/ 759416 h 1482671"/>
                <a:gd name="connsiteX6" fmla="*/ 2063858 w 2428068"/>
                <a:gd name="connsiteY6" fmla="*/ 201477 h 1482671"/>
                <a:gd name="connsiteX7" fmla="*/ 978976 w 2428068"/>
                <a:gd name="connsiteY7" fmla="*/ 15498 h 148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068" h="1482671">
                  <a:moveTo>
                    <a:pt x="978976" y="15498"/>
                  </a:moveTo>
                  <a:cubicBezTo>
                    <a:pt x="687091" y="2583"/>
                    <a:pt x="472698" y="0"/>
                    <a:pt x="312549" y="123986"/>
                  </a:cubicBezTo>
                  <a:cubicBezTo>
                    <a:pt x="152400" y="247972"/>
                    <a:pt x="0" y="547606"/>
                    <a:pt x="18081" y="759416"/>
                  </a:cubicBezTo>
                  <a:cubicBezTo>
                    <a:pt x="36162" y="971226"/>
                    <a:pt x="149817" y="1307023"/>
                    <a:pt x="421037" y="1394847"/>
                  </a:cubicBezTo>
                  <a:cubicBezTo>
                    <a:pt x="692257" y="1482671"/>
                    <a:pt x="1322522" y="1392264"/>
                    <a:pt x="1645403" y="1286359"/>
                  </a:cubicBezTo>
                  <a:cubicBezTo>
                    <a:pt x="1968284" y="1180454"/>
                    <a:pt x="2288583" y="940230"/>
                    <a:pt x="2358325" y="759416"/>
                  </a:cubicBezTo>
                  <a:cubicBezTo>
                    <a:pt x="2428068" y="578602"/>
                    <a:pt x="2301499" y="325463"/>
                    <a:pt x="2063858" y="201477"/>
                  </a:cubicBezTo>
                  <a:cubicBezTo>
                    <a:pt x="1826217" y="77491"/>
                    <a:pt x="1270861" y="28413"/>
                    <a:pt x="978976" y="15498"/>
                  </a:cubicBez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Oval 6"/>
            <p:cNvSpPr/>
            <p:nvPr/>
          </p:nvSpPr>
          <p:spPr>
            <a:xfrm>
              <a:off x="3856505" y="2280484"/>
              <a:ext cx="170481" cy="1549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9" name="Straight Arrow Connector 8"/>
            <p:cNvCxnSpPr>
              <a:stCxn id="8" idx="5"/>
              <a:endCxn id="10" idx="2"/>
            </p:cNvCxnSpPr>
            <p:nvPr/>
          </p:nvCxnSpPr>
          <p:spPr>
            <a:xfrm>
              <a:off x="4002020" y="2412771"/>
              <a:ext cx="1367947" cy="51606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Oval 10"/>
            <p:cNvSpPr/>
            <p:nvPr/>
          </p:nvSpPr>
          <p:spPr>
            <a:xfrm>
              <a:off x="5369967" y="2851342"/>
              <a:ext cx="170481" cy="15498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12" name="Object 18"/>
            <p:cNvGraphicFramePr>
              <a:graphicFrameLocks noChangeAspect="1"/>
            </p:cNvGraphicFramePr>
            <p:nvPr>
              <p:extLst/>
            </p:nvPr>
          </p:nvGraphicFramePr>
          <p:xfrm>
            <a:off x="4156596" y="3096684"/>
            <a:ext cx="3136900" cy="503238"/>
          </p:xfrm>
          <a:graphic>
            <a:graphicData uri="http://schemas.openxmlformats.org/presentationml/2006/ole">
              <mc:AlternateContent xmlns:mc="http://schemas.openxmlformats.org/markup-compatibility/2006">
                <mc:Choice xmlns:v="urn:schemas-microsoft-com:vml" Requires="v">
                  <p:oleObj spid="_x0000_s1872988" name="Formula" r:id="rId4" imgW="1582560" imgH="254160" progId="Equation.Ribbit">
                    <p:embed/>
                  </p:oleObj>
                </mc:Choice>
                <mc:Fallback>
                  <p:oleObj name="Formula" r:id="rId4" imgW="1582560" imgH="254160" progId="Equation.Ribbit">
                    <p:embed/>
                    <p:pic>
                      <p:nvPicPr>
                        <p:cNvPr id="12"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596" y="3096684"/>
                          <a:ext cx="3136900"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 name="组合 16"/>
            <p:cNvGrpSpPr/>
            <p:nvPr/>
          </p:nvGrpSpPr>
          <p:grpSpPr>
            <a:xfrm>
              <a:off x="2812898" y="2476280"/>
              <a:ext cx="1057255" cy="344128"/>
              <a:chOff x="2450028" y="2221992"/>
              <a:chExt cx="1057255" cy="344128"/>
            </a:xfrm>
          </p:grpSpPr>
          <p:grpSp>
            <p:nvGrpSpPr>
              <p:cNvPr id="15" name="组合 14"/>
              <p:cNvGrpSpPr/>
              <p:nvPr/>
            </p:nvGrpSpPr>
            <p:grpSpPr>
              <a:xfrm>
                <a:off x="2450028" y="2221992"/>
                <a:ext cx="1057255" cy="344128"/>
                <a:chOff x="2365457" y="2359420"/>
                <a:chExt cx="1057255" cy="344128"/>
              </a:xfrm>
            </p:grpSpPr>
            <p:pic>
              <p:nvPicPr>
                <p:cNvPr id="13" name="图片 12"/>
                <p:cNvPicPr>
                  <a:picLocks noChangeAspect="1"/>
                </p:cNvPicPr>
                <p:nvPr/>
              </p:nvPicPr>
              <p:blipFill>
                <a:blip r:embed="rId6"/>
                <a:stretch>
                  <a:fillRect/>
                </a:stretch>
              </p:blipFill>
              <p:spPr>
                <a:xfrm>
                  <a:off x="2421008" y="2364178"/>
                  <a:ext cx="1001704" cy="333901"/>
                </a:xfrm>
                <a:prstGeom prst="rect">
                  <a:avLst/>
                </a:prstGeom>
              </p:spPr>
            </p:pic>
            <p:sp>
              <p:nvSpPr>
                <p:cNvPr id="14" name="文本框 13"/>
                <p:cNvSpPr txBox="1"/>
                <p:nvPr/>
              </p:nvSpPr>
              <p:spPr>
                <a:xfrm>
                  <a:off x="2365457" y="2359420"/>
                  <a:ext cx="343257" cy="344128"/>
                </a:xfrm>
                <a:prstGeom prst="rect">
                  <a:avLst/>
                </a:prstGeom>
                <a:solidFill>
                  <a:schemeClr val="bg1"/>
                </a:solidFill>
              </p:spPr>
              <p:txBody>
                <a:bodyPr wrap="none" tIns="0" rIns="0" bIns="27000" rtlCol="0">
                  <a:spAutoFit/>
                </a:bodyPr>
                <a:lstStyle/>
                <a:p>
                  <a:r>
                    <a:rPr lang="en-US" altLang="zh-CN" sz="1500" b="1" i="1" dirty="0"/>
                    <a:t>p</a:t>
                  </a:r>
                  <a:r>
                    <a:rPr lang="en-US" altLang="zh-CN" sz="1500" b="1" dirty="0"/>
                    <a:t>(</a:t>
                  </a:r>
                  <a:endParaRPr lang="zh-CN" altLang="en-US" sz="1500" b="1" dirty="0"/>
                </a:p>
              </p:txBody>
            </p:sp>
          </p:grpSp>
          <p:pic>
            <p:nvPicPr>
              <p:cNvPr id="16" name="图片 15"/>
              <p:cNvPicPr>
                <a:picLocks noChangeAspect="1"/>
              </p:cNvPicPr>
              <p:nvPr/>
            </p:nvPicPr>
            <p:blipFill>
              <a:blip r:embed="rId7"/>
              <a:stretch>
                <a:fillRect/>
              </a:stretch>
            </p:blipFill>
            <p:spPr>
              <a:xfrm>
                <a:off x="3205163" y="2259349"/>
                <a:ext cx="209027" cy="269413"/>
              </a:xfrm>
              <a:prstGeom prst="rect">
                <a:avLst/>
              </a:prstGeom>
            </p:spPr>
          </p:pic>
        </p:grpSp>
      </p:grpSp>
      <p:grpSp>
        <p:nvGrpSpPr>
          <p:cNvPr id="18" name="组合 17"/>
          <p:cNvGrpSpPr/>
          <p:nvPr/>
        </p:nvGrpSpPr>
        <p:grpSpPr>
          <a:xfrm>
            <a:off x="3294386" y="2387578"/>
            <a:ext cx="2483845" cy="2416214"/>
            <a:chOff x="1466243" y="2645140"/>
            <a:chExt cx="2680262" cy="2803851"/>
          </a:xfrm>
        </p:grpSpPr>
        <p:sp>
          <p:nvSpPr>
            <p:cNvPr id="19" name="文本框 18"/>
            <p:cNvSpPr txBox="1"/>
            <p:nvPr/>
          </p:nvSpPr>
          <p:spPr>
            <a:xfrm>
              <a:off x="2804100" y="3529241"/>
              <a:ext cx="677108" cy="518615"/>
            </a:xfrm>
            <a:prstGeom prst="rect">
              <a:avLst/>
            </a:prstGeom>
            <a:noFill/>
          </p:spPr>
          <p:txBody>
            <a:bodyPr vert="eaVert" wrap="square" rtlCol="0">
              <a:spAutoFit/>
            </a:bodyPr>
            <a:lstStyle/>
            <a:p>
              <a:r>
                <a:rPr lang="en-US" altLang="zh-CN" sz="2100" dirty="0"/>
                <a:t>…</a:t>
              </a:r>
              <a:endParaRPr lang="zh-CN" altLang="en-US" sz="2100" dirty="0"/>
            </a:p>
          </p:txBody>
        </p:sp>
        <mc:AlternateContent xmlns:mc="http://schemas.openxmlformats.org/markup-compatibility/2006" xmlns:a14="http://schemas.microsoft.com/office/drawing/2010/main">
          <mc:Choice Requires="a14">
            <p:sp>
              <p:nvSpPr>
                <p:cNvPr id="20" name="文本框 19"/>
                <p:cNvSpPr txBox="1"/>
                <p:nvPr/>
              </p:nvSpPr>
              <p:spPr>
                <a:xfrm>
                  <a:off x="1466243" y="4894994"/>
                  <a:ext cx="428368" cy="553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100">
                            <a:latin typeface="Cambria Math" panose="02040503050406030204" pitchFamily="18" charset="0"/>
                          </a:rPr>
                          <m:t>x</m:t>
                        </m:r>
                      </m:oMath>
                    </m:oMathPara>
                  </a14:m>
                  <a:endParaRPr lang="zh-CN" altLang="en-US" sz="1350" dirty="0"/>
                </a:p>
              </p:txBody>
            </p:sp>
          </mc:Choice>
          <mc:Fallback xmlns="">
            <p:sp>
              <p:nvSpPr>
                <p:cNvPr id="20" name="文本框 19"/>
                <p:cNvSpPr txBox="1">
                  <a:spLocks noRot="1" noChangeAspect="1" noMove="1" noResize="1" noEditPoints="1" noAdjustHandles="1" noChangeArrowheads="1" noChangeShapeType="1" noTextEdit="1"/>
                </p:cNvSpPr>
                <p:nvPr/>
              </p:nvSpPr>
              <p:spPr>
                <a:xfrm>
                  <a:off x="1466243" y="4894994"/>
                  <a:ext cx="428368" cy="553997"/>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p:cNvSpPr txBox="1"/>
                <p:nvPr/>
              </p:nvSpPr>
              <p:spPr>
                <a:xfrm>
                  <a:off x="1481382" y="3895893"/>
                  <a:ext cx="428368" cy="553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100" i="1">
                                <a:latin typeface="Cambria Math" panose="02040503050406030204" pitchFamily="18" charset="0"/>
                              </a:rPr>
                            </m:ctrlPr>
                          </m:sSubPr>
                          <m:e>
                            <m:r>
                              <a:rPr lang="en-US" altLang="zh-CN" sz="2100" i="1">
                                <a:latin typeface="Cambria Math" panose="02040503050406030204" pitchFamily="18" charset="0"/>
                              </a:rPr>
                              <m:t>𝑧</m:t>
                            </m:r>
                          </m:e>
                          <m:sub>
                            <m:r>
                              <a:rPr lang="en-US" altLang="zh-CN" sz="2100" i="1">
                                <a:latin typeface="Cambria Math" panose="02040503050406030204" pitchFamily="18" charset="0"/>
                              </a:rPr>
                              <m:t>1</m:t>
                            </m:r>
                          </m:sub>
                        </m:sSub>
                      </m:oMath>
                    </m:oMathPara>
                  </a14:m>
                  <a:endParaRPr lang="zh-CN" altLang="en-US" sz="1350" dirty="0"/>
                </a:p>
              </p:txBody>
            </p:sp>
          </mc:Choice>
          <mc:Fallback xmlns="">
            <p:sp>
              <p:nvSpPr>
                <p:cNvPr id="21" name="文本框 20"/>
                <p:cNvSpPr txBox="1">
                  <a:spLocks noRot="1" noChangeAspect="1" noMove="1" noResize="1" noEditPoints="1" noAdjustHandles="1" noChangeArrowheads="1" noChangeShapeType="1" noTextEdit="1"/>
                </p:cNvSpPr>
                <p:nvPr/>
              </p:nvSpPr>
              <p:spPr>
                <a:xfrm>
                  <a:off x="1481382" y="3895893"/>
                  <a:ext cx="428368" cy="553997"/>
                </a:xfrm>
                <a:prstGeom prst="rect">
                  <a:avLst/>
                </a:prstGeom>
                <a:blipFill>
                  <a:blip r:embed="rId9"/>
                  <a:stretch>
                    <a:fillRect r="-207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p:cNvSpPr txBox="1"/>
                <p:nvPr/>
              </p:nvSpPr>
              <p:spPr>
                <a:xfrm>
                  <a:off x="1520286" y="2648177"/>
                  <a:ext cx="428368" cy="553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100" i="1">
                                <a:latin typeface="Cambria Math" panose="02040503050406030204" pitchFamily="18" charset="0"/>
                              </a:rPr>
                            </m:ctrlPr>
                          </m:sSubPr>
                          <m:e>
                            <m:r>
                              <a:rPr lang="en-US" altLang="zh-CN" sz="2100" i="1">
                                <a:latin typeface="Cambria Math" panose="02040503050406030204" pitchFamily="18" charset="0"/>
                              </a:rPr>
                              <m:t>𝑧</m:t>
                            </m:r>
                          </m:e>
                          <m:sub>
                            <m:r>
                              <a:rPr lang="en-US" altLang="zh-CN" sz="2100" i="1">
                                <a:latin typeface="Cambria Math" panose="02040503050406030204" pitchFamily="18" charset="0"/>
                              </a:rPr>
                              <m:t>𝐾</m:t>
                            </m:r>
                          </m:sub>
                        </m:sSub>
                      </m:oMath>
                    </m:oMathPara>
                  </a14:m>
                  <a:endParaRPr lang="zh-CN" altLang="en-US" sz="1350" dirty="0"/>
                </a:p>
              </p:txBody>
            </p:sp>
          </mc:Choice>
          <mc:Fallback xmlns="">
            <p:sp>
              <p:nvSpPr>
                <p:cNvPr id="22" name="文本框 21"/>
                <p:cNvSpPr txBox="1">
                  <a:spLocks noRot="1" noChangeAspect="1" noMove="1" noResize="1" noEditPoints="1" noAdjustHandles="1" noChangeArrowheads="1" noChangeShapeType="1" noTextEdit="1"/>
                </p:cNvSpPr>
                <p:nvPr/>
              </p:nvSpPr>
              <p:spPr>
                <a:xfrm>
                  <a:off x="1520286" y="2648177"/>
                  <a:ext cx="428368" cy="553997"/>
                </a:xfrm>
                <a:prstGeom prst="rect">
                  <a:avLst/>
                </a:prstGeom>
                <a:blipFill>
                  <a:blip r:embed="rId10"/>
                  <a:stretch>
                    <a:fillRect r="-28302"/>
                  </a:stretch>
                </a:blipFill>
              </p:spPr>
              <p:txBody>
                <a:bodyPr/>
                <a:lstStyle/>
                <a:p>
                  <a:r>
                    <a:rPr lang="zh-CN" altLang="en-US">
                      <a:noFill/>
                    </a:rPr>
                    <a:t> </a:t>
                  </a:r>
                </a:p>
              </p:txBody>
            </p:sp>
          </mc:Fallback>
        </mc:AlternateContent>
        <p:cxnSp>
          <p:nvCxnSpPr>
            <p:cNvPr id="23" name="直接箭头连接符 22"/>
            <p:cNvCxnSpPr>
              <a:stCxn id="42" idx="2"/>
              <a:endCxn id="37" idx="0"/>
            </p:cNvCxnSpPr>
            <p:nvPr/>
          </p:nvCxnSpPr>
          <p:spPr>
            <a:xfrm flipH="1">
              <a:off x="3101115" y="4404253"/>
              <a:ext cx="4266" cy="5247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2112432" y="3946541"/>
              <a:ext cx="1985897" cy="464535"/>
              <a:chOff x="6527483" y="2463431"/>
              <a:chExt cx="1985897" cy="464535"/>
            </a:xfrm>
          </p:grpSpPr>
          <p:sp>
            <p:nvSpPr>
              <p:cNvPr id="38" name="椭圆 37"/>
              <p:cNvSpPr/>
              <p:nvPr/>
            </p:nvSpPr>
            <p:spPr>
              <a:xfrm>
                <a:off x="756122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椭圆 38"/>
              <p:cNvSpPr/>
              <p:nvPr/>
            </p:nvSpPr>
            <p:spPr>
              <a:xfrm>
                <a:off x="7054927"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椭圆 39"/>
              <p:cNvSpPr/>
              <p:nvPr/>
            </p:nvSpPr>
            <p:spPr>
              <a:xfrm>
                <a:off x="811196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椭圆 40"/>
              <p:cNvSpPr/>
              <p:nvPr/>
            </p:nvSpPr>
            <p:spPr>
              <a:xfrm>
                <a:off x="6532228"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圆角矩形 41"/>
              <p:cNvSpPr/>
              <p:nvPr/>
            </p:nvSpPr>
            <p:spPr>
              <a:xfrm>
                <a:off x="6527483" y="2463431"/>
                <a:ext cx="1985897" cy="4577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5" name="组合 24"/>
            <p:cNvGrpSpPr/>
            <p:nvPr/>
          </p:nvGrpSpPr>
          <p:grpSpPr>
            <a:xfrm>
              <a:off x="2055725" y="4929039"/>
              <a:ext cx="2090780" cy="503767"/>
              <a:chOff x="6342117" y="4995803"/>
              <a:chExt cx="2090780" cy="503767"/>
            </a:xfrm>
          </p:grpSpPr>
          <p:sp>
            <p:nvSpPr>
              <p:cNvPr id="33" name="椭圆 32"/>
              <p:cNvSpPr/>
              <p:nvPr/>
            </p:nvSpPr>
            <p:spPr>
              <a:xfrm>
                <a:off x="7459824"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椭圆 33"/>
              <p:cNvSpPr/>
              <p:nvPr/>
            </p:nvSpPr>
            <p:spPr>
              <a:xfrm>
                <a:off x="6926232"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椭圆 34"/>
              <p:cNvSpPr/>
              <p:nvPr/>
            </p:nvSpPr>
            <p:spPr>
              <a:xfrm>
                <a:off x="8010564"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椭圆 35"/>
              <p:cNvSpPr/>
              <p:nvPr/>
            </p:nvSpPr>
            <p:spPr>
              <a:xfrm>
                <a:off x="6362589"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圆角矩形 36"/>
              <p:cNvSpPr/>
              <p:nvPr/>
            </p:nvSpPr>
            <p:spPr>
              <a:xfrm>
                <a:off x="6342117" y="4995803"/>
                <a:ext cx="2090780" cy="4969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6" name="组合 25"/>
            <p:cNvGrpSpPr/>
            <p:nvPr/>
          </p:nvGrpSpPr>
          <p:grpSpPr>
            <a:xfrm>
              <a:off x="2112432" y="2645140"/>
              <a:ext cx="1985897" cy="464535"/>
              <a:chOff x="6527483" y="2463431"/>
              <a:chExt cx="1985897" cy="464535"/>
            </a:xfrm>
          </p:grpSpPr>
          <p:sp>
            <p:nvSpPr>
              <p:cNvPr id="28" name="椭圆 27"/>
              <p:cNvSpPr/>
              <p:nvPr/>
            </p:nvSpPr>
            <p:spPr>
              <a:xfrm>
                <a:off x="756122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nvSpPr>
            <p:spPr>
              <a:xfrm>
                <a:off x="7054927"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nvSpPr>
            <p:spPr>
              <a:xfrm>
                <a:off x="811196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6532228"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圆角矩形 31"/>
              <p:cNvSpPr/>
              <p:nvPr/>
            </p:nvSpPr>
            <p:spPr>
              <a:xfrm>
                <a:off x="6527483" y="2463431"/>
                <a:ext cx="1985897" cy="4577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27" name="直接箭头连接符 26"/>
            <p:cNvCxnSpPr/>
            <p:nvPr/>
          </p:nvCxnSpPr>
          <p:spPr>
            <a:xfrm>
              <a:off x="3101115" y="3082468"/>
              <a:ext cx="0" cy="40983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8454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Classification Loss</a:t>
            </a:r>
            <a:endParaRPr lang="zh-CN" altLang="en-US" dirty="0"/>
          </a:p>
        </p:txBody>
      </p:sp>
      <p:sp>
        <p:nvSpPr>
          <p:cNvPr id="3" name="内容占位符 2"/>
          <p:cNvSpPr>
            <a:spLocks noGrp="1"/>
          </p:cNvSpPr>
          <p:nvPr>
            <p:ph sz="quarter" idx="1"/>
          </p:nvPr>
        </p:nvSpPr>
        <p:spPr/>
        <p:txBody>
          <a:bodyPr/>
          <a:lstStyle/>
          <a:p>
            <a:r>
              <a:rPr lang="en-US" altLang="zh-CN" dirty="0" smtClean="0"/>
              <a:t>Hinge-loss of an averaging classifier</a:t>
            </a:r>
            <a:endParaRPr lang="zh-CN" altLang="en-US" dirty="0"/>
          </a:p>
        </p:txBody>
      </p:sp>
      <p:grpSp>
        <p:nvGrpSpPr>
          <p:cNvPr id="5" name="组合 4"/>
          <p:cNvGrpSpPr/>
          <p:nvPr/>
        </p:nvGrpSpPr>
        <p:grpSpPr>
          <a:xfrm>
            <a:off x="2801566" y="2437998"/>
            <a:ext cx="2270181" cy="2549049"/>
            <a:chOff x="1466243" y="2645140"/>
            <a:chExt cx="2680262" cy="2803851"/>
          </a:xfrm>
        </p:grpSpPr>
        <p:sp>
          <p:nvSpPr>
            <p:cNvPr id="6" name="文本框 5"/>
            <p:cNvSpPr txBox="1"/>
            <p:nvPr/>
          </p:nvSpPr>
          <p:spPr>
            <a:xfrm>
              <a:off x="2804100" y="3529241"/>
              <a:ext cx="677108" cy="518615"/>
            </a:xfrm>
            <a:prstGeom prst="rect">
              <a:avLst/>
            </a:prstGeom>
            <a:noFill/>
          </p:spPr>
          <p:txBody>
            <a:bodyPr vert="eaVert" wrap="square" rtlCol="0">
              <a:spAutoFit/>
            </a:bodyPr>
            <a:lstStyle/>
            <a:p>
              <a:r>
                <a:rPr lang="en-US" altLang="zh-CN" sz="2100" dirty="0"/>
                <a:t>…</a:t>
              </a:r>
              <a:endParaRPr lang="zh-CN" altLang="en-US" sz="2100" dirty="0"/>
            </a:p>
          </p:txBody>
        </p:sp>
        <mc:AlternateContent xmlns:mc="http://schemas.openxmlformats.org/markup-compatibility/2006" xmlns:a14="http://schemas.microsoft.com/office/drawing/2010/main">
          <mc:Choice Requires="a14">
            <p:sp>
              <p:nvSpPr>
                <p:cNvPr id="7" name="文本框 6"/>
                <p:cNvSpPr txBox="1"/>
                <p:nvPr/>
              </p:nvSpPr>
              <p:spPr>
                <a:xfrm>
                  <a:off x="1466243" y="4894994"/>
                  <a:ext cx="428368" cy="553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100">
                            <a:latin typeface="Cambria Math" panose="02040503050406030204" pitchFamily="18" charset="0"/>
                          </a:rPr>
                          <m:t>x</m:t>
                        </m:r>
                      </m:oMath>
                    </m:oMathPara>
                  </a14:m>
                  <a:endParaRPr lang="zh-CN" altLang="en-US" sz="1350" dirty="0"/>
                </a:p>
              </p:txBody>
            </p:sp>
          </mc:Choice>
          <mc:Fallback xmlns="">
            <p:sp>
              <p:nvSpPr>
                <p:cNvPr id="7" name="文本框 6"/>
                <p:cNvSpPr txBox="1">
                  <a:spLocks noRot="1" noChangeAspect="1" noMove="1" noResize="1" noEditPoints="1" noAdjustHandles="1" noChangeArrowheads="1" noChangeShapeType="1" noTextEdit="1"/>
                </p:cNvSpPr>
                <p:nvPr/>
              </p:nvSpPr>
              <p:spPr>
                <a:xfrm>
                  <a:off x="1466243" y="4894994"/>
                  <a:ext cx="428368" cy="55399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1481382" y="3895893"/>
                  <a:ext cx="428368" cy="553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100" i="1">
                                <a:latin typeface="Cambria Math" panose="02040503050406030204" pitchFamily="18" charset="0"/>
                              </a:rPr>
                            </m:ctrlPr>
                          </m:sSubPr>
                          <m:e>
                            <m:r>
                              <a:rPr lang="en-US" altLang="zh-CN" sz="2100" i="1">
                                <a:latin typeface="Cambria Math" panose="02040503050406030204" pitchFamily="18" charset="0"/>
                              </a:rPr>
                              <m:t>𝑧</m:t>
                            </m:r>
                          </m:e>
                          <m:sub>
                            <m:r>
                              <a:rPr lang="en-US" altLang="zh-CN" sz="2100" i="1">
                                <a:latin typeface="Cambria Math" panose="02040503050406030204" pitchFamily="18" charset="0"/>
                              </a:rPr>
                              <m:t>1</m:t>
                            </m:r>
                          </m:sub>
                        </m:sSub>
                      </m:oMath>
                    </m:oMathPara>
                  </a14:m>
                  <a:endParaRPr lang="zh-CN" altLang="en-US" sz="1350" dirty="0"/>
                </a:p>
              </p:txBody>
            </p:sp>
          </mc:Choice>
          <mc:Fallback xmlns="">
            <p:sp>
              <p:nvSpPr>
                <p:cNvPr id="8" name="文本框 7"/>
                <p:cNvSpPr txBox="1">
                  <a:spLocks noRot="1" noChangeAspect="1" noMove="1" noResize="1" noEditPoints="1" noAdjustHandles="1" noChangeArrowheads="1" noChangeShapeType="1" noTextEdit="1"/>
                </p:cNvSpPr>
                <p:nvPr/>
              </p:nvSpPr>
              <p:spPr>
                <a:xfrm>
                  <a:off x="1481382" y="3895893"/>
                  <a:ext cx="428368" cy="553997"/>
                </a:xfrm>
                <a:prstGeom prst="rect">
                  <a:avLst/>
                </a:prstGeom>
                <a:blipFill>
                  <a:blip r:embed="rId4"/>
                  <a:stretch>
                    <a:fillRect r="-207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1520286" y="2648177"/>
                  <a:ext cx="428368" cy="553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100" i="1">
                                <a:latin typeface="Cambria Math" panose="02040503050406030204" pitchFamily="18" charset="0"/>
                              </a:rPr>
                            </m:ctrlPr>
                          </m:sSubPr>
                          <m:e>
                            <m:r>
                              <a:rPr lang="en-US" altLang="zh-CN" sz="2100" i="1">
                                <a:latin typeface="Cambria Math" panose="02040503050406030204" pitchFamily="18" charset="0"/>
                              </a:rPr>
                              <m:t>𝑧</m:t>
                            </m:r>
                          </m:e>
                          <m:sub>
                            <m:r>
                              <a:rPr lang="en-US" altLang="zh-CN" sz="2100" i="1">
                                <a:latin typeface="Cambria Math" panose="02040503050406030204" pitchFamily="18" charset="0"/>
                              </a:rPr>
                              <m:t>𝐾</m:t>
                            </m:r>
                          </m:sub>
                        </m:sSub>
                      </m:oMath>
                    </m:oMathPara>
                  </a14:m>
                  <a:endParaRPr lang="zh-CN" altLang="en-US" sz="1350" dirty="0"/>
                </a:p>
              </p:txBody>
            </p:sp>
          </mc:Choice>
          <mc:Fallback xmlns="">
            <p:sp>
              <p:nvSpPr>
                <p:cNvPr id="9" name="文本框 8"/>
                <p:cNvSpPr txBox="1">
                  <a:spLocks noRot="1" noChangeAspect="1" noMove="1" noResize="1" noEditPoints="1" noAdjustHandles="1" noChangeArrowheads="1" noChangeShapeType="1" noTextEdit="1"/>
                </p:cNvSpPr>
                <p:nvPr/>
              </p:nvSpPr>
              <p:spPr>
                <a:xfrm>
                  <a:off x="1520286" y="2648177"/>
                  <a:ext cx="428368" cy="553997"/>
                </a:xfrm>
                <a:prstGeom prst="rect">
                  <a:avLst/>
                </a:prstGeom>
                <a:blipFill>
                  <a:blip r:embed="rId5"/>
                  <a:stretch>
                    <a:fillRect r="-28302"/>
                  </a:stretch>
                </a:blipFill>
              </p:spPr>
              <p:txBody>
                <a:bodyPr/>
                <a:lstStyle/>
                <a:p>
                  <a:r>
                    <a:rPr lang="zh-CN" altLang="en-US">
                      <a:noFill/>
                    </a:rPr>
                    <a:t> </a:t>
                  </a:r>
                </a:p>
              </p:txBody>
            </p:sp>
          </mc:Fallback>
        </mc:AlternateContent>
        <p:cxnSp>
          <p:nvCxnSpPr>
            <p:cNvPr id="10" name="直接箭头连接符 9"/>
            <p:cNvCxnSpPr>
              <a:stCxn id="29" idx="2"/>
              <a:endCxn id="24" idx="0"/>
            </p:cNvCxnSpPr>
            <p:nvPr/>
          </p:nvCxnSpPr>
          <p:spPr>
            <a:xfrm flipH="1">
              <a:off x="3101115" y="4404253"/>
              <a:ext cx="4266" cy="5247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2112432" y="3946541"/>
              <a:ext cx="1985897" cy="464535"/>
              <a:chOff x="6527483" y="2463431"/>
              <a:chExt cx="1985897" cy="464535"/>
            </a:xfrm>
          </p:grpSpPr>
          <p:sp>
            <p:nvSpPr>
              <p:cNvPr id="25" name="椭圆 24"/>
              <p:cNvSpPr/>
              <p:nvPr/>
            </p:nvSpPr>
            <p:spPr>
              <a:xfrm>
                <a:off x="756122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nvSpPr>
            <p:spPr>
              <a:xfrm>
                <a:off x="7054927"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椭圆 26"/>
              <p:cNvSpPr/>
              <p:nvPr/>
            </p:nvSpPr>
            <p:spPr>
              <a:xfrm>
                <a:off x="811196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椭圆 27"/>
              <p:cNvSpPr/>
              <p:nvPr/>
            </p:nvSpPr>
            <p:spPr>
              <a:xfrm>
                <a:off x="6532228"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圆角矩形 28"/>
              <p:cNvSpPr/>
              <p:nvPr/>
            </p:nvSpPr>
            <p:spPr>
              <a:xfrm>
                <a:off x="6527483" y="2463431"/>
                <a:ext cx="1985897" cy="4577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2" name="组合 11"/>
            <p:cNvGrpSpPr/>
            <p:nvPr/>
          </p:nvGrpSpPr>
          <p:grpSpPr>
            <a:xfrm>
              <a:off x="2055725" y="4929039"/>
              <a:ext cx="2090780" cy="503767"/>
              <a:chOff x="6342117" y="4995803"/>
              <a:chExt cx="2090780" cy="503767"/>
            </a:xfrm>
          </p:grpSpPr>
          <p:sp>
            <p:nvSpPr>
              <p:cNvPr id="20" name="椭圆 19"/>
              <p:cNvSpPr/>
              <p:nvPr/>
            </p:nvSpPr>
            <p:spPr>
              <a:xfrm>
                <a:off x="7459824"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nvSpPr>
            <p:spPr>
              <a:xfrm>
                <a:off x="6926232"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椭圆 21"/>
              <p:cNvSpPr/>
              <p:nvPr/>
            </p:nvSpPr>
            <p:spPr>
              <a:xfrm>
                <a:off x="8010564"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椭圆 22"/>
              <p:cNvSpPr/>
              <p:nvPr/>
            </p:nvSpPr>
            <p:spPr>
              <a:xfrm>
                <a:off x="6362589" y="5029200"/>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圆角矩形 23"/>
              <p:cNvSpPr/>
              <p:nvPr/>
            </p:nvSpPr>
            <p:spPr>
              <a:xfrm>
                <a:off x="6342117" y="4995803"/>
                <a:ext cx="2090780" cy="4969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3" name="组合 12"/>
            <p:cNvGrpSpPr/>
            <p:nvPr/>
          </p:nvGrpSpPr>
          <p:grpSpPr>
            <a:xfrm>
              <a:off x="2112432" y="2645140"/>
              <a:ext cx="1985897" cy="464535"/>
              <a:chOff x="6527483" y="2463431"/>
              <a:chExt cx="1985897" cy="464535"/>
            </a:xfrm>
          </p:grpSpPr>
          <p:sp>
            <p:nvSpPr>
              <p:cNvPr id="15" name="椭圆 14"/>
              <p:cNvSpPr/>
              <p:nvPr/>
            </p:nvSpPr>
            <p:spPr>
              <a:xfrm>
                <a:off x="756122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p:nvSpPr>
            <p:spPr>
              <a:xfrm>
                <a:off x="7054927"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椭圆 16"/>
              <p:cNvSpPr/>
              <p:nvPr/>
            </p:nvSpPr>
            <p:spPr>
              <a:xfrm>
                <a:off x="8111963"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椭圆 17"/>
              <p:cNvSpPr/>
              <p:nvPr/>
            </p:nvSpPr>
            <p:spPr>
              <a:xfrm>
                <a:off x="6532228" y="2494729"/>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圆角矩形 18"/>
              <p:cNvSpPr/>
              <p:nvPr/>
            </p:nvSpPr>
            <p:spPr>
              <a:xfrm>
                <a:off x="6527483" y="2463431"/>
                <a:ext cx="1985897" cy="4577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14" name="直接箭头连接符 13"/>
            <p:cNvCxnSpPr/>
            <p:nvPr/>
          </p:nvCxnSpPr>
          <p:spPr>
            <a:xfrm>
              <a:off x="3101115" y="3082468"/>
              <a:ext cx="0" cy="40983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5022828" y="2832692"/>
            <a:ext cx="1036494" cy="1630409"/>
            <a:chOff x="6973972" y="587452"/>
            <a:chExt cx="1381992" cy="2173879"/>
          </a:xfrm>
        </p:grpSpPr>
        <p:sp>
          <p:nvSpPr>
            <p:cNvPr id="33" name="椭圆 32"/>
            <p:cNvSpPr/>
            <p:nvPr/>
          </p:nvSpPr>
          <p:spPr>
            <a:xfrm>
              <a:off x="7624137" y="2311359"/>
              <a:ext cx="470517" cy="44997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34" name="对象 33"/>
            <p:cNvGraphicFramePr>
              <a:graphicFrameLocks noChangeAspect="1"/>
            </p:cNvGraphicFramePr>
            <p:nvPr>
              <p:extLst/>
            </p:nvPr>
          </p:nvGraphicFramePr>
          <p:xfrm>
            <a:off x="8211502" y="2460824"/>
            <a:ext cx="144462" cy="222250"/>
          </p:xfrm>
          <a:graphic>
            <a:graphicData uri="http://schemas.openxmlformats.org/presentationml/2006/ole">
              <mc:AlternateContent xmlns:mc="http://schemas.openxmlformats.org/markup-compatibility/2006">
                <mc:Choice xmlns:v="urn:schemas-microsoft-com:vml" Requires="v">
                  <p:oleObj spid="_x0000_s1874012" name="Formula" r:id="rId6" imgW="73800" imgH="113040" progId="Equation.Ribbit">
                    <p:embed/>
                  </p:oleObj>
                </mc:Choice>
                <mc:Fallback>
                  <p:oleObj name="Formula" r:id="rId6" imgW="73800" imgH="113040" progId="Equation.Ribbit">
                    <p:embed/>
                    <p:pic>
                      <p:nvPicPr>
                        <p:cNvPr id="34" name="对象 33"/>
                        <p:cNvPicPr/>
                        <p:nvPr/>
                      </p:nvPicPr>
                      <p:blipFill>
                        <a:blip r:embed="rId7"/>
                        <a:stretch>
                          <a:fillRect/>
                        </a:stretch>
                      </p:blipFill>
                      <p:spPr>
                        <a:xfrm>
                          <a:off x="8211502" y="2460824"/>
                          <a:ext cx="144462" cy="222250"/>
                        </a:xfrm>
                        <a:prstGeom prst="rect">
                          <a:avLst/>
                        </a:prstGeom>
                      </p:spPr>
                    </p:pic>
                  </p:oleObj>
                </mc:Fallback>
              </mc:AlternateContent>
            </a:graphicData>
          </a:graphic>
        </p:graphicFrame>
        <p:cxnSp>
          <p:nvCxnSpPr>
            <p:cNvPr id="35" name="直接箭头连接符 34"/>
            <p:cNvCxnSpPr>
              <a:endCxn id="33" idx="0"/>
            </p:cNvCxnSpPr>
            <p:nvPr/>
          </p:nvCxnSpPr>
          <p:spPr>
            <a:xfrm>
              <a:off x="6973972" y="587452"/>
              <a:ext cx="885424" cy="172390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40" name="文本框 39"/>
              <p:cNvSpPr txBox="1"/>
              <p:nvPr/>
            </p:nvSpPr>
            <p:spPr>
              <a:xfrm>
                <a:off x="3334037" y="5213566"/>
                <a:ext cx="2096984" cy="3618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100" i="1">
                          <a:solidFill>
                            <a:srgbClr val="0000FF"/>
                          </a:solidFill>
                          <a:latin typeface="Cambria Math" panose="02040503050406030204" pitchFamily="18" charset="0"/>
                        </a:rPr>
                        <m:t>𝑓</m:t>
                      </m:r>
                      <m:d>
                        <m:dPr>
                          <m:ctrlPr>
                            <a:rPr lang="en-US" altLang="zh-CN" sz="2100" i="1">
                              <a:solidFill>
                                <a:srgbClr val="0000FF"/>
                              </a:solidFill>
                              <a:latin typeface="Cambria Math" panose="02040503050406030204" pitchFamily="18" charset="0"/>
                            </a:rPr>
                          </m:ctrlPr>
                        </m:dPr>
                        <m:e>
                          <m:r>
                            <a:rPr lang="en-US" altLang="zh-CN" sz="2100" i="1">
                              <a:solidFill>
                                <a:srgbClr val="0000FF"/>
                              </a:solidFill>
                              <a:latin typeface="Cambria Math" panose="02040503050406030204" pitchFamily="18" charset="0"/>
                            </a:rPr>
                            <m:t>𝑦</m:t>
                          </m:r>
                          <m:r>
                            <a:rPr lang="en-US" altLang="zh-CN" sz="2100" i="1">
                              <a:solidFill>
                                <a:srgbClr val="0000FF"/>
                              </a:solidFill>
                              <a:latin typeface="Cambria Math" panose="02040503050406030204" pitchFamily="18" charset="0"/>
                            </a:rPr>
                            <m:t>;</m:t>
                          </m:r>
                          <m:r>
                            <m:rPr>
                              <m:sty m:val="p"/>
                            </m:rPr>
                            <a:rPr lang="en-US" altLang="zh-CN" sz="2100">
                              <a:solidFill>
                                <a:srgbClr val="0000FF"/>
                              </a:solidFill>
                              <a:latin typeface="Cambria Math" panose="02040503050406030204" pitchFamily="18" charset="0"/>
                            </a:rPr>
                            <m:t>x</m:t>
                          </m:r>
                        </m:e>
                      </m:d>
                      <m:r>
                        <a:rPr lang="en-US" altLang="zh-CN" sz="2100" i="1">
                          <a:solidFill>
                            <a:srgbClr val="0000FF"/>
                          </a:solidFill>
                          <a:latin typeface="Cambria Math" panose="02040503050406030204" pitchFamily="18" charset="0"/>
                        </a:rPr>
                        <m:t>=</m:t>
                      </m:r>
                      <m:sSub>
                        <m:sSubPr>
                          <m:ctrlPr>
                            <a:rPr lang="en-US" altLang="zh-CN" sz="2100" i="1">
                              <a:solidFill>
                                <a:srgbClr val="0000FF"/>
                              </a:solidFill>
                              <a:latin typeface="Cambria Math" panose="02040503050406030204" pitchFamily="18" charset="0"/>
                            </a:rPr>
                          </m:ctrlPr>
                        </m:sSubPr>
                        <m:e>
                          <m:r>
                            <a:rPr lang="en-US" altLang="zh-CN" sz="2100" b="1">
                              <a:solidFill>
                                <a:srgbClr val="0000FF"/>
                              </a:solidFill>
                              <a:latin typeface="Cambria Math" panose="02040503050406030204" pitchFamily="18" charset="0"/>
                            </a:rPr>
                            <m:t>𝐄</m:t>
                          </m:r>
                        </m:e>
                        <m:sub>
                          <m:r>
                            <a:rPr lang="en-US" altLang="zh-CN" sz="2100" i="1">
                              <a:solidFill>
                                <a:srgbClr val="0000FF"/>
                              </a:solidFill>
                              <a:latin typeface="Cambria Math" panose="02040503050406030204" pitchFamily="18" charset="0"/>
                            </a:rPr>
                            <m:t>𝑞</m:t>
                          </m:r>
                        </m:sub>
                      </m:sSub>
                      <m:r>
                        <a:rPr lang="en-US" altLang="zh-CN" sz="2100" i="1">
                          <a:solidFill>
                            <a:srgbClr val="0000FF"/>
                          </a:solidFill>
                          <a:latin typeface="Cambria Math" panose="02040503050406030204" pitchFamily="18" charset="0"/>
                        </a:rPr>
                        <m:t>[</m:t>
                      </m:r>
                      <m:sSubSup>
                        <m:sSubSupPr>
                          <m:ctrlPr>
                            <a:rPr lang="en-US" altLang="zh-CN" sz="2100" i="1">
                              <a:solidFill>
                                <a:srgbClr val="0000FF"/>
                              </a:solidFill>
                              <a:latin typeface="Cambria Math" panose="02040503050406030204" pitchFamily="18" charset="0"/>
                            </a:rPr>
                          </m:ctrlPr>
                        </m:sSubSupPr>
                        <m:e>
                          <m:r>
                            <a:rPr lang="en-US" altLang="zh-CN" sz="2100" i="1">
                              <a:solidFill>
                                <a:srgbClr val="0000FF"/>
                              </a:solidFill>
                              <a:latin typeface="Cambria Math" panose="02040503050406030204" pitchFamily="18" charset="0"/>
                            </a:rPr>
                            <m:t>𝜂</m:t>
                          </m:r>
                        </m:e>
                        <m:sub>
                          <m:r>
                            <a:rPr lang="en-US" altLang="zh-CN" sz="2100" i="1">
                              <a:solidFill>
                                <a:srgbClr val="0000FF"/>
                              </a:solidFill>
                              <a:latin typeface="Cambria Math" panose="02040503050406030204" pitchFamily="18" charset="0"/>
                            </a:rPr>
                            <m:t>𝑦</m:t>
                          </m:r>
                        </m:sub>
                        <m:sup>
                          <m:r>
                            <m:rPr>
                              <m:sty m:val="p"/>
                            </m:rPr>
                            <a:rPr lang="en-US" altLang="zh-CN" sz="2100">
                              <a:solidFill>
                                <a:srgbClr val="0000FF"/>
                              </a:solidFill>
                              <a:latin typeface="Cambria Math" panose="02040503050406030204" pitchFamily="18" charset="0"/>
                            </a:rPr>
                            <m:t>T</m:t>
                          </m:r>
                        </m:sup>
                      </m:sSubSup>
                      <m:r>
                        <a:rPr lang="en-US" altLang="zh-CN" sz="2100" b="1">
                          <a:solidFill>
                            <a:srgbClr val="0000FF"/>
                          </a:solidFill>
                          <a:latin typeface="Cambria Math" panose="02040503050406030204" pitchFamily="18" charset="0"/>
                        </a:rPr>
                        <m:t>𝐳</m:t>
                      </m:r>
                      <m:r>
                        <a:rPr lang="en-US" altLang="zh-CN" sz="2100" i="1">
                          <a:solidFill>
                            <a:srgbClr val="0000FF"/>
                          </a:solidFill>
                          <a:latin typeface="Cambria Math" panose="02040503050406030204" pitchFamily="18" charset="0"/>
                        </a:rPr>
                        <m:t>]</m:t>
                      </m:r>
                    </m:oMath>
                  </m:oMathPara>
                </a14:m>
                <a:endParaRPr lang="zh-CN" altLang="en-US" sz="1500" dirty="0">
                  <a:solidFill>
                    <a:srgbClr val="0000FF"/>
                  </a:solidFill>
                </a:endParaRPr>
              </a:p>
            </p:txBody>
          </p:sp>
        </mc:Choice>
        <mc:Fallback>
          <p:sp>
            <p:nvSpPr>
              <p:cNvPr id="40" name="文本框 39"/>
              <p:cNvSpPr txBox="1">
                <a:spLocks noRot="1" noChangeAspect="1" noMove="1" noResize="1" noEditPoints="1" noAdjustHandles="1" noChangeArrowheads="1" noChangeShapeType="1" noTextEdit="1"/>
              </p:cNvSpPr>
              <p:nvPr/>
            </p:nvSpPr>
            <p:spPr>
              <a:xfrm>
                <a:off x="3334037" y="5213566"/>
                <a:ext cx="2096984" cy="361830"/>
              </a:xfrm>
              <a:prstGeom prst="rect">
                <a:avLst/>
              </a:prstGeom>
              <a:blipFill>
                <a:blip r:embed="rId8"/>
                <a:stretch>
                  <a:fillRect l="-4360" r="-4070" b="-2500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1" name="文本框 40"/>
              <p:cNvSpPr txBox="1"/>
              <p:nvPr/>
            </p:nvSpPr>
            <p:spPr>
              <a:xfrm>
                <a:off x="2107031" y="5627806"/>
                <a:ext cx="5539209"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𝑅</m:t>
                      </m:r>
                      <m:d>
                        <m:dPr>
                          <m:ctrlPr>
                            <a:rPr lang="en-US" altLang="zh-CN" i="1">
                              <a:latin typeface="Cambria Math" panose="02040503050406030204" pitchFamily="18" charset="0"/>
                            </a:rPr>
                          </m:ctrlPr>
                        </m:dPr>
                        <m:e>
                          <m:r>
                            <a:rPr lang="en-US" altLang="zh-CN" i="1">
                              <a:latin typeface="Cambria Math" panose="02040503050406030204" pitchFamily="18" charset="0"/>
                            </a:rPr>
                            <m:t>𝑞</m:t>
                          </m:r>
                          <m:d>
                            <m:dPr>
                              <m:ctrlPr>
                                <a:rPr lang="en-US" altLang="zh-CN" i="1">
                                  <a:latin typeface="Cambria Math" panose="02040503050406030204" pitchFamily="18" charset="0"/>
                                </a:rPr>
                              </m:ctrlPr>
                            </m:dPr>
                            <m:e>
                              <m:r>
                                <a:rPr lang="en-US" altLang="zh-CN" i="1">
                                  <a:latin typeface="Cambria Math" panose="02040503050406030204" pitchFamily="18" charset="0"/>
                                </a:rPr>
                                <m:t>𝜂</m:t>
                              </m:r>
                              <m:r>
                                <a:rPr lang="en-US" altLang="zh-CN" i="1">
                                  <a:latin typeface="Cambria Math" panose="02040503050406030204" pitchFamily="18" charset="0"/>
                                </a:rPr>
                                <m:t>, </m:t>
                              </m:r>
                              <m:r>
                                <a:rPr lang="en-US" altLang="zh-CN" b="1">
                                  <a:latin typeface="Cambria Math" panose="02040503050406030204" pitchFamily="18" charset="0"/>
                                </a:rPr>
                                <m:t>𝐙</m:t>
                              </m:r>
                            </m:e>
                          </m:d>
                          <m:r>
                            <a:rPr lang="en-US" altLang="zh-CN" i="1">
                              <a:latin typeface="Cambria Math" panose="02040503050406030204" pitchFamily="18" charset="0"/>
                            </a:rPr>
                            <m:t>;</m:t>
                          </m:r>
                          <m:r>
                            <a:rPr lang="en-US" altLang="zh-CN" b="1">
                              <a:latin typeface="Cambria Math" panose="02040503050406030204" pitchFamily="18" charset="0"/>
                            </a:rPr>
                            <m:t>𝐗</m:t>
                          </m:r>
                        </m:e>
                      </m:d>
                      <m:r>
                        <a:rPr lang="en-US" altLang="zh-CN" i="1">
                          <a:latin typeface="Cambria Math" panose="02040503050406030204" pitchFamily="18" charset="0"/>
                        </a:rPr>
                        <m:t>=</m:t>
                      </m:r>
                      <m:nary>
                        <m:naryPr>
                          <m:chr m:val="∑"/>
                          <m:ctrlPr>
                            <a:rPr lang="en-US" altLang="zh-CN" i="1">
                              <a:latin typeface="Cambria Math" panose="02040503050406030204" pitchFamily="18" charset="0"/>
                            </a:rPr>
                          </m:ctrlPr>
                        </m:naryPr>
                        <m:sub>
                          <m:r>
                            <a:rPr lang="en-US" altLang="zh-CN" i="1">
                              <a:latin typeface="Cambria Math" panose="02040503050406030204" pitchFamily="18" charset="0"/>
                            </a:rPr>
                            <m:t>𝑛</m:t>
                          </m:r>
                          <m:r>
                            <a:rPr lang="en-US" altLang="zh-CN" i="1">
                              <a:latin typeface="Cambria Math" panose="02040503050406030204" pitchFamily="18" charset="0"/>
                            </a:rPr>
                            <m:t>=1</m:t>
                          </m:r>
                        </m:sub>
                        <m:sup>
                          <m:r>
                            <a:rPr lang="en-US" altLang="zh-CN" i="1">
                              <a:latin typeface="Cambria Math" panose="02040503050406030204" pitchFamily="18" charset="0"/>
                            </a:rPr>
                            <m:t>𝑁</m:t>
                          </m:r>
                        </m:sup>
                        <m:e>
                          <m:func>
                            <m:funcPr>
                              <m:ctrlPr>
                                <a:rPr lang="en-US" altLang="zh-CN" i="1">
                                  <a:latin typeface="Cambria Math" panose="02040503050406030204" pitchFamily="18" charset="0"/>
                                </a:rPr>
                              </m:ctrlPr>
                            </m:funcPr>
                            <m:fName>
                              <m:limLow>
                                <m:limLowPr>
                                  <m:ctrlPr>
                                    <a:rPr lang="en-US" altLang="zh-CN" i="1">
                                      <a:latin typeface="Cambria Math" panose="02040503050406030204" pitchFamily="18" charset="0"/>
                                    </a:rPr>
                                  </m:ctrlPr>
                                </m:limLowPr>
                                <m:e>
                                  <m:r>
                                    <m:rPr>
                                      <m:sty m:val="p"/>
                                    </m:rPr>
                                    <a:rPr lang="en-US" altLang="zh-CN">
                                      <a:latin typeface="Cambria Math" panose="02040503050406030204" pitchFamily="18" charset="0"/>
                                    </a:rPr>
                                    <m:t>max</m:t>
                                  </m:r>
                                </m:e>
                                <m:lim>
                                  <m:r>
                                    <a:rPr lang="en-US" altLang="zh-CN" i="1">
                                      <a:latin typeface="Cambria Math" panose="02040503050406030204" pitchFamily="18" charset="0"/>
                                    </a:rPr>
                                    <m:t>𝑦</m:t>
                                  </m:r>
                                </m:lim>
                              </m:limLow>
                            </m:fName>
                            <m:e>
                              <m:r>
                                <a:rPr lang="en-US" altLang="zh-CN" i="1">
                                  <a:latin typeface="Cambria Math" panose="02040503050406030204" pitchFamily="18" charset="0"/>
                                </a:rPr>
                                <m:t>(</m:t>
                              </m:r>
                              <m:r>
                                <m:rPr>
                                  <m:sty m:val="p"/>
                                </m:rPr>
                                <a:rPr lang="en-US" altLang="zh-CN">
                                  <a:latin typeface="Cambria Math" panose="02040503050406030204" pitchFamily="18" charset="0"/>
                                </a:rPr>
                                <m:t>Δ</m:t>
                              </m:r>
                              <m:sSub>
                                <m:sSubPr>
                                  <m:ctrlPr>
                                    <a:rPr lang="en-US" altLang="zh-CN" i="1">
                                      <a:latin typeface="Cambria Math" panose="02040503050406030204" pitchFamily="18" charset="0"/>
                                    </a:rPr>
                                  </m:ctrlPr>
                                </m:sSubPr>
                                <m:e>
                                  <m:r>
                                    <a:rPr lang="en-US" altLang="zh-CN" i="1">
                                      <a:latin typeface="Cambria Math" panose="02040503050406030204" pitchFamily="18" charset="0"/>
                                    </a:rPr>
                                    <m:t>ℓ</m:t>
                                  </m:r>
                                </m:e>
                                <m:sub>
                                  <m:r>
                                    <a:rPr lang="en-US" altLang="zh-CN" i="1">
                                      <a:latin typeface="Cambria Math" panose="02040503050406030204" pitchFamily="18" charset="0"/>
                                    </a:rPr>
                                    <m:t>𝑛</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𝑦</m:t>
                                  </m:r>
                                </m:e>
                              </m:d>
                              <m:r>
                                <a:rPr lang="en-US" altLang="zh-CN" i="1">
                                  <a:latin typeface="Cambria Math" panose="02040503050406030204" pitchFamily="18" charset="0"/>
                                </a:rPr>
                                <m:t>+</m:t>
                              </m:r>
                              <m:r>
                                <a:rPr lang="en-US" altLang="zh-CN" i="1">
                                  <a:latin typeface="Cambria Math" panose="02040503050406030204" pitchFamily="18" charset="0"/>
                                </a:rPr>
                                <m:t>𝑓</m:t>
                              </m:r>
                              <m:d>
                                <m:dPr>
                                  <m:ctrlPr>
                                    <a:rPr lang="en-US" altLang="zh-CN" i="1">
                                      <a:latin typeface="Cambria Math" panose="02040503050406030204" pitchFamily="18" charset="0"/>
                                    </a:rPr>
                                  </m:ctrlPr>
                                </m:dPr>
                                <m:e>
                                  <m:r>
                                    <a:rPr lang="en-US" altLang="zh-CN" i="1">
                                      <a:latin typeface="Cambria Math" panose="02040503050406030204" pitchFamily="18" charset="0"/>
                                    </a:rPr>
                                    <m:t>𝑦</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x</m:t>
                                      </m:r>
                                    </m:e>
                                    <m:sub>
                                      <m:r>
                                        <a:rPr lang="en-US" altLang="zh-CN" i="1">
                                          <a:latin typeface="Cambria Math" panose="02040503050406030204" pitchFamily="18" charset="0"/>
                                        </a:rPr>
                                        <m:t>𝑛</m:t>
                                      </m:r>
                                    </m:sub>
                                  </m:sSub>
                                </m:e>
                              </m:d>
                              <m:r>
                                <a:rPr lang="en-US" altLang="zh-CN" i="1">
                                  <a:latin typeface="Cambria Math" panose="02040503050406030204" pitchFamily="18" charset="0"/>
                                </a:rPr>
                                <m:t>−</m:t>
                              </m:r>
                              <m:r>
                                <a:rPr lang="en-US" altLang="zh-CN" i="1">
                                  <a:latin typeface="Cambria Math" panose="02040503050406030204" pitchFamily="18" charset="0"/>
                                </a:rPr>
                                <m:t>𝑓</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𝑛</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x</m:t>
                                      </m:r>
                                    </m:e>
                                    <m:sub>
                                      <m:r>
                                        <a:rPr lang="en-US" altLang="zh-CN" i="1">
                                          <a:latin typeface="Cambria Math" panose="02040503050406030204" pitchFamily="18" charset="0"/>
                                        </a:rPr>
                                        <m:t>𝑛</m:t>
                                      </m:r>
                                    </m:sub>
                                  </m:sSub>
                                </m:e>
                              </m:d>
                              <m:r>
                                <a:rPr lang="en-US" altLang="zh-CN" i="1">
                                  <a:latin typeface="Cambria Math" panose="02040503050406030204" pitchFamily="18" charset="0"/>
                                </a:rPr>
                                <m:t>)</m:t>
                              </m:r>
                            </m:e>
                          </m:func>
                        </m:e>
                      </m:nary>
                    </m:oMath>
                  </m:oMathPara>
                </a14:m>
                <a:endParaRPr lang="zh-CN" altLang="en-US" sz="1500" dirty="0"/>
              </a:p>
            </p:txBody>
          </p:sp>
        </mc:Choice>
        <mc:Fallback>
          <p:sp>
            <p:nvSpPr>
              <p:cNvPr id="41" name="文本框 40"/>
              <p:cNvSpPr txBox="1">
                <a:spLocks noRot="1" noChangeAspect="1" noMove="1" noResize="1" noEditPoints="1" noAdjustHandles="1" noChangeArrowheads="1" noChangeShapeType="1" noTextEdit="1"/>
              </p:cNvSpPr>
              <p:nvPr/>
            </p:nvSpPr>
            <p:spPr>
              <a:xfrm>
                <a:off x="2107031" y="5627806"/>
                <a:ext cx="5539209" cy="778868"/>
              </a:xfrm>
              <a:prstGeom prst="rect">
                <a:avLst/>
              </a:prstGeom>
              <a:blipFill>
                <a:blip r:embed="rId9"/>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267632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Doubly stochastic </a:t>
            </a:r>
            <a:r>
              <a:rPr lang="en-US" dirty="0" err="1" smtClean="0"/>
              <a:t>subgradient</a:t>
            </a:r>
            <a:r>
              <a:rPr lang="en-US" dirty="0" smtClean="0"/>
              <a:t> descent</a:t>
            </a:r>
            <a:endParaRPr lang="en-US" dirty="0"/>
          </a:p>
        </p:txBody>
      </p:sp>
      <p:sp>
        <p:nvSpPr>
          <p:cNvPr id="3" name="内容占位符 2"/>
          <p:cNvSpPr>
            <a:spLocks noGrp="1"/>
          </p:cNvSpPr>
          <p:nvPr>
            <p:ph sz="quarter" idx="1"/>
          </p:nvPr>
        </p:nvSpPr>
        <p:spPr/>
        <p:txBody>
          <a:bodyPr/>
          <a:lstStyle/>
          <a:p>
            <a:r>
              <a:rPr lang="en-US" dirty="0" smtClean="0"/>
              <a:t>A doubly stochastic generalization of </a:t>
            </a:r>
            <a:r>
              <a:rPr lang="en-US" dirty="0" err="1" smtClean="0"/>
              <a:t>Pegasos</a:t>
            </a:r>
            <a:r>
              <a:rPr lang="en-US" dirty="0" smtClean="0"/>
              <a:t> (</a:t>
            </a:r>
            <a:r>
              <a:rPr lang="en-US" dirty="0" err="1" smtClean="0"/>
              <a:t>Shalev-Shwartz</a:t>
            </a:r>
            <a:r>
              <a:rPr lang="en-US" dirty="0" smtClean="0"/>
              <a:t> et al., 2011)</a:t>
            </a:r>
          </a:p>
          <a:p>
            <a:r>
              <a:rPr lang="en-US" dirty="0" smtClean="0"/>
              <a:t>Stochastic </a:t>
            </a:r>
            <a:r>
              <a:rPr lang="en-US" dirty="0" smtClean="0">
                <a:solidFill>
                  <a:srgbClr val="0000FF"/>
                </a:solidFill>
              </a:rPr>
              <a:t>unbiased </a:t>
            </a:r>
            <a:r>
              <a:rPr lang="en-US" dirty="0" smtClean="0"/>
              <a:t>estimate of the objective by random mini-batches:</a:t>
            </a:r>
          </a:p>
          <a:p>
            <a:endParaRPr lang="en-US" dirty="0"/>
          </a:p>
          <a:p>
            <a:endParaRPr lang="en-US" dirty="0" smtClean="0"/>
          </a:p>
          <a:p>
            <a:endParaRPr lang="en-US" dirty="0"/>
          </a:p>
          <a:p>
            <a:r>
              <a:rPr lang="en-US" dirty="0" smtClean="0"/>
              <a:t>Stochastic estimate of the per-sample </a:t>
            </a:r>
            <a:r>
              <a:rPr lang="en-US" dirty="0" err="1" smtClean="0"/>
              <a:t>variational</a:t>
            </a:r>
            <a:r>
              <a:rPr lang="en-US" dirty="0" smtClean="0"/>
              <a:t> bound with a Q-network and its </a:t>
            </a:r>
            <a:r>
              <a:rPr lang="en-US" dirty="0" err="1" smtClean="0"/>
              <a:t>subgradient</a:t>
            </a:r>
            <a:r>
              <a:rPr lang="en-US" dirty="0" smtClean="0"/>
              <a:t> (</a:t>
            </a:r>
            <a:r>
              <a:rPr lang="en-US" dirty="0" smtClean="0">
                <a:solidFill>
                  <a:srgbClr val="0000FF"/>
                </a:solidFill>
              </a:rPr>
              <a:t>unbiased</a:t>
            </a:r>
            <a:r>
              <a:rPr lang="en-US" dirty="0" smtClean="0"/>
              <a:t>)</a:t>
            </a:r>
            <a:endParaRPr lang="en-US" dirty="0"/>
          </a:p>
        </p:txBody>
      </p:sp>
      <p:pic>
        <p:nvPicPr>
          <p:cNvPr id="4" name="图片 3"/>
          <p:cNvPicPr>
            <a:picLocks noChangeAspect="1"/>
          </p:cNvPicPr>
          <p:nvPr/>
        </p:nvPicPr>
        <p:blipFill>
          <a:blip r:embed="rId2"/>
          <a:stretch>
            <a:fillRect/>
          </a:stretch>
        </p:blipFill>
        <p:spPr>
          <a:xfrm>
            <a:off x="1358208" y="3352801"/>
            <a:ext cx="6749345" cy="1059150"/>
          </a:xfrm>
          <a:prstGeom prst="rect">
            <a:avLst/>
          </a:prstGeom>
        </p:spPr>
      </p:pic>
    </p:spTree>
    <p:extLst>
      <p:ext uri="{BB962C8B-B14F-4D97-AF65-F5344CB8AC3E}">
        <p14:creationId xmlns:p14="http://schemas.microsoft.com/office/powerpoint/2010/main" val="411640532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2-Layer MLP: Q-P</a:t>
            </a:r>
            <a:r>
              <a:rPr lang="zh-CN" altLang="en-US" dirty="0" smtClean="0"/>
              <a:t> </a:t>
            </a:r>
            <a:r>
              <a:rPr lang="en-US" altLang="zh-CN" dirty="0" smtClean="0"/>
              <a:t>network architecture</a:t>
            </a:r>
            <a:endParaRPr lang="zh-CN" altLang="en-US" dirty="0"/>
          </a:p>
        </p:txBody>
      </p:sp>
      <p:sp>
        <p:nvSpPr>
          <p:cNvPr id="3" name="内容占位符 2"/>
          <p:cNvSpPr>
            <a:spLocks noGrp="1"/>
          </p:cNvSpPr>
          <p:nvPr>
            <p:ph sz="quarter" idx="1"/>
          </p:nvPr>
        </p:nvSpPr>
        <p:spPr>
          <a:xfrm>
            <a:off x="1828800" y="1943100"/>
            <a:ext cx="5829300" cy="3888171"/>
          </a:xfrm>
        </p:spPr>
        <p:txBody>
          <a:bodyPr>
            <a:normAutofit/>
          </a:bodyPr>
          <a:lstStyle/>
          <a:p>
            <a:pPr lvl="1"/>
            <a:endParaRPr lang="en-US" altLang="zh-CN" dirty="0" smtClean="0"/>
          </a:p>
          <a:p>
            <a:endParaRPr lang="en-US" altLang="zh-CN" dirty="0" smtClean="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zh-CN" altLang="en-US" dirty="0"/>
          </a:p>
        </p:txBody>
      </p:sp>
      <p:pic>
        <p:nvPicPr>
          <p:cNvPr id="5" name="图片 4"/>
          <p:cNvPicPr>
            <a:picLocks noChangeAspect="1"/>
          </p:cNvPicPr>
          <p:nvPr/>
        </p:nvPicPr>
        <p:blipFill>
          <a:blip r:embed="rId2"/>
          <a:stretch>
            <a:fillRect/>
          </a:stretch>
        </p:blipFill>
        <p:spPr>
          <a:xfrm>
            <a:off x="1132743" y="1789890"/>
            <a:ext cx="7221413" cy="3994825"/>
          </a:xfrm>
          <a:prstGeom prst="rect">
            <a:avLst/>
          </a:prstGeom>
        </p:spPr>
      </p:pic>
      <p:sp>
        <p:nvSpPr>
          <p:cNvPr id="4" name="文本框 3"/>
          <p:cNvSpPr txBox="1"/>
          <p:nvPr/>
        </p:nvSpPr>
        <p:spPr>
          <a:xfrm>
            <a:off x="1961866" y="6267543"/>
            <a:ext cx="4921475" cy="300082"/>
          </a:xfrm>
          <a:prstGeom prst="rect">
            <a:avLst/>
          </a:prstGeom>
          <a:noFill/>
        </p:spPr>
        <p:txBody>
          <a:bodyPr wrap="none" rtlCol="0">
            <a:spAutoFit/>
          </a:bodyPr>
          <a:lstStyle/>
          <a:p>
            <a:r>
              <a:rPr lang="en-US" altLang="zh-CN" sz="1350" dirty="0"/>
              <a:t>*Same as in Auto-Encoding </a:t>
            </a:r>
            <a:r>
              <a:rPr lang="en-US" altLang="zh-CN" sz="1350" dirty="0" err="1"/>
              <a:t>Variational</a:t>
            </a:r>
            <a:r>
              <a:rPr lang="en-US" altLang="zh-CN" sz="1350" dirty="0"/>
              <a:t> Bayes (VA) [</a:t>
            </a:r>
            <a:r>
              <a:rPr lang="en-US" altLang="zh-CN" sz="1350" dirty="0" err="1"/>
              <a:t>Kingma</a:t>
            </a:r>
            <a:r>
              <a:rPr lang="en-US" altLang="zh-CN" sz="1350" dirty="0"/>
              <a:t> &amp; Welling, 2014]</a:t>
            </a:r>
            <a:endParaRPr lang="zh-CN" altLang="en-US" sz="1350" dirty="0"/>
          </a:p>
        </p:txBody>
      </p:sp>
    </p:spTree>
    <p:extLst>
      <p:ext uri="{BB962C8B-B14F-4D97-AF65-F5344CB8AC3E}">
        <p14:creationId xmlns:p14="http://schemas.microsoft.com/office/powerpoint/2010/main" val="221968623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5-Layer CNN: Q-P network architecture</a:t>
            </a:r>
            <a:endParaRPr lang="zh-CN" altLang="en-US" dirty="0"/>
          </a:p>
        </p:txBody>
      </p:sp>
      <p:sp>
        <p:nvSpPr>
          <p:cNvPr id="3" name="内容占位符 2"/>
          <p:cNvSpPr>
            <a:spLocks noGrp="1"/>
          </p:cNvSpPr>
          <p:nvPr>
            <p:ph sz="quarter"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1043474" y="1699098"/>
            <a:ext cx="7514251" cy="4500663"/>
          </a:xfrm>
          <a:prstGeom prst="rect">
            <a:avLst/>
          </a:prstGeom>
        </p:spPr>
      </p:pic>
    </p:spTree>
    <p:extLst>
      <p:ext uri="{BB962C8B-B14F-4D97-AF65-F5344CB8AC3E}">
        <p14:creationId xmlns:p14="http://schemas.microsoft.com/office/powerpoint/2010/main" val="2374068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Generative models are everywhere …</a:t>
            </a:r>
            <a:endParaRPr lang="zh-CN" altLang="en-US" dirty="0"/>
          </a:p>
        </p:txBody>
      </p:sp>
      <p:sp>
        <p:nvSpPr>
          <p:cNvPr id="3" name="Content Placeholder 2"/>
          <p:cNvSpPr>
            <a:spLocks noGrp="1"/>
          </p:cNvSpPr>
          <p:nvPr>
            <p:ph sz="quarter" idx="1"/>
          </p:nvPr>
        </p:nvSpPr>
        <p:spPr/>
        <p:txBody>
          <a:bodyPr/>
          <a:lstStyle/>
          <a:p>
            <a:r>
              <a:rPr lang="en-US" altLang="zh-CN" dirty="0" smtClean="0"/>
              <a:t>Mixture model --- a simple generative model with hidden factors</a:t>
            </a:r>
          </a:p>
          <a:p>
            <a:pPr lvl="1"/>
            <a:r>
              <a:rPr lang="en-US" altLang="zh-CN" dirty="0" smtClean="0"/>
              <a:t>Graphical model representation</a:t>
            </a:r>
            <a:endParaRPr lang="zh-CN" altLang="en-US" dirty="0"/>
          </a:p>
        </p:txBody>
      </p:sp>
      <p:grpSp>
        <p:nvGrpSpPr>
          <p:cNvPr id="14" name="Group 10"/>
          <p:cNvGrpSpPr/>
          <p:nvPr/>
        </p:nvGrpSpPr>
        <p:grpSpPr>
          <a:xfrm>
            <a:off x="2726836" y="3024911"/>
            <a:ext cx="1009101" cy="3496695"/>
            <a:chOff x="17473857" y="3500060"/>
            <a:chExt cx="2469949" cy="8558767"/>
          </a:xfrm>
        </p:grpSpPr>
        <p:sp>
          <p:nvSpPr>
            <p:cNvPr id="15" name="椭圆 4"/>
            <p:cNvSpPr/>
            <p:nvPr/>
          </p:nvSpPr>
          <p:spPr>
            <a:xfrm>
              <a:off x="17473857" y="3500060"/>
              <a:ext cx="2469948"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18" name="椭圆 5"/>
            <p:cNvSpPr/>
            <p:nvPr/>
          </p:nvSpPr>
          <p:spPr>
            <a:xfrm>
              <a:off x="17473857" y="9588880"/>
              <a:ext cx="2469949" cy="2469947"/>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cxnSp>
          <p:nvCxnSpPr>
            <p:cNvPr id="29" name="直线箭头连接符 7"/>
            <p:cNvCxnSpPr>
              <a:cxnSpLocks/>
              <a:stCxn id="15" idx="4"/>
              <a:endCxn id="28" idx="3"/>
            </p:cNvCxnSpPr>
            <p:nvPr/>
          </p:nvCxnSpPr>
          <p:spPr>
            <a:xfrm flipH="1">
              <a:off x="18708828" y="5970007"/>
              <a:ext cx="5" cy="3189450"/>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28" name="等腰三角形 27"/>
            <p:cNvSpPr/>
            <p:nvPr/>
          </p:nvSpPr>
          <p:spPr>
            <a:xfrm rot="10800000" flipH="1">
              <a:off x="18584506" y="9159458"/>
              <a:ext cx="248642"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5" name="Group 4"/>
          <p:cNvGrpSpPr/>
          <p:nvPr/>
        </p:nvGrpSpPr>
        <p:grpSpPr>
          <a:xfrm>
            <a:off x="125443" y="4107111"/>
            <a:ext cx="2540477" cy="2537727"/>
            <a:chOff x="256653" y="4206872"/>
            <a:chExt cx="2540477" cy="2537727"/>
          </a:xfrm>
        </p:grpSpPr>
        <p:pic>
          <p:nvPicPr>
            <p:cNvPr id="33" name="Picture 32"/>
            <p:cNvPicPr>
              <a:picLocks noChangeAspect="1"/>
            </p:cNvPicPr>
            <p:nvPr/>
          </p:nvPicPr>
          <p:blipFill>
            <a:blip r:embed="rId2"/>
            <a:stretch>
              <a:fillRect/>
            </a:stretch>
          </p:blipFill>
          <p:spPr>
            <a:xfrm>
              <a:off x="256653" y="4206872"/>
              <a:ext cx="1477367" cy="1227378"/>
            </a:xfrm>
            <a:prstGeom prst="rect">
              <a:avLst/>
            </a:prstGeom>
          </p:spPr>
        </p:pic>
        <p:pic>
          <p:nvPicPr>
            <p:cNvPr id="34" name="Picture 33"/>
            <p:cNvPicPr>
              <a:picLocks noChangeAspect="1"/>
            </p:cNvPicPr>
            <p:nvPr/>
          </p:nvPicPr>
          <p:blipFill>
            <a:blip r:embed="rId3"/>
            <a:stretch>
              <a:fillRect/>
            </a:stretch>
          </p:blipFill>
          <p:spPr>
            <a:xfrm>
              <a:off x="567910" y="4726805"/>
              <a:ext cx="1469515" cy="1167268"/>
            </a:xfrm>
            <a:prstGeom prst="rect">
              <a:avLst/>
            </a:prstGeom>
          </p:spPr>
        </p:pic>
        <p:pic>
          <p:nvPicPr>
            <p:cNvPr id="31" name="Picture 30"/>
            <p:cNvPicPr>
              <a:picLocks noChangeAspect="1"/>
            </p:cNvPicPr>
            <p:nvPr/>
          </p:nvPicPr>
          <p:blipFill>
            <a:blip r:embed="rId4"/>
            <a:stretch>
              <a:fillRect/>
            </a:stretch>
          </p:blipFill>
          <p:spPr>
            <a:xfrm>
              <a:off x="948713" y="5159097"/>
              <a:ext cx="1393396" cy="1183294"/>
            </a:xfrm>
            <a:prstGeom prst="rect">
              <a:avLst/>
            </a:prstGeom>
          </p:spPr>
        </p:pic>
        <p:pic>
          <p:nvPicPr>
            <p:cNvPr id="32" name="Picture 31"/>
            <p:cNvPicPr>
              <a:picLocks noChangeAspect="1"/>
            </p:cNvPicPr>
            <p:nvPr/>
          </p:nvPicPr>
          <p:blipFill>
            <a:blip r:embed="rId5"/>
            <a:stretch>
              <a:fillRect/>
            </a:stretch>
          </p:blipFill>
          <p:spPr>
            <a:xfrm>
              <a:off x="1448051" y="5592124"/>
              <a:ext cx="1349079" cy="1152475"/>
            </a:xfrm>
            <a:prstGeom prst="rect">
              <a:avLst/>
            </a:prstGeom>
          </p:spPr>
        </p:pic>
      </p:grpSp>
      <mc:AlternateContent xmlns:mc="http://schemas.openxmlformats.org/markup-compatibility/2006" xmlns:a14="http://schemas.microsoft.com/office/drawing/2010/main">
        <mc:Choice Requires="a14">
          <p:sp>
            <p:nvSpPr>
              <p:cNvPr id="6" name="TextBox 5"/>
              <p:cNvSpPr txBox="1"/>
              <p:nvPr/>
            </p:nvSpPr>
            <p:spPr>
              <a:xfrm>
                <a:off x="3952417" y="3302913"/>
                <a:ext cx="74655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z</m:t>
                      </m:r>
                      <m:r>
                        <a:rPr lang="en-US" altLang="zh-CN" sz="2800" b="0" i="1" smtClean="0">
                          <a:latin typeface="Cambria Math" panose="02040503050406030204" pitchFamily="18" charset="0"/>
                        </a:rPr>
                        <m:t>)</m:t>
                      </m:r>
                    </m:oMath>
                  </m:oMathPara>
                </a14:m>
                <a:endParaRPr lang="zh-CN" alt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3952417" y="3302913"/>
                <a:ext cx="746551" cy="430887"/>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751382" y="5801612"/>
                <a:ext cx="140038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x</m:t>
                      </m:r>
                      <m:r>
                        <a:rPr lang="en-US" altLang="zh-CN" sz="2800" b="0" i="0" smtClean="0">
                          <a:latin typeface="Cambria Math" panose="02040503050406030204" pitchFamily="18" charset="0"/>
                        </a:rPr>
                        <m:t>|</m:t>
                      </m:r>
                      <m:r>
                        <m:rPr>
                          <m:sty m:val="p"/>
                        </m:rPr>
                        <a:rPr lang="en-US" altLang="zh-CN" sz="2800" b="0" i="0" smtClean="0">
                          <a:latin typeface="Cambria Math" panose="02040503050406030204" pitchFamily="18" charset="0"/>
                        </a:rPr>
                        <m:t>z</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𝜃</m:t>
                      </m:r>
                      <m:r>
                        <a:rPr lang="en-US" altLang="zh-CN" sz="2800" b="0" i="1" smtClean="0">
                          <a:latin typeface="Cambria Math" panose="02040503050406030204" pitchFamily="18" charset="0"/>
                        </a:rPr>
                        <m:t>)</m:t>
                      </m:r>
                    </m:oMath>
                  </m:oMathPara>
                </a14:m>
                <a:endParaRPr lang="zh-CN" altLang="en-US" sz="2800" dirty="0"/>
              </a:p>
            </p:txBody>
          </p:sp>
        </mc:Choice>
        <mc:Fallback xmlns="">
          <p:sp>
            <p:nvSpPr>
              <p:cNvPr id="36" name="TextBox 35"/>
              <p:cNvSpPr txBox="1">
                <a:spLocks noRot="1" noChangeAspect="1" noMove="1" noResize="1" noEditPoints="1" noAdjustHandles="1" noChangeArrowheads="1" noChangeShapeType="1" noTextEdit="1"/>
              </p:cNvSpPr>
              <p:nvPr/>
            </p:nvSpPr>
            <p:spPr>
              <a:xfrm>
                <a:off x="3751382" y="5801612"/>
                <a:ext cx="1400383" cy="430887"/>
              </a:xfrm>
              <a:prstGeom prst="rect">
                <a:avLst/>
              </a:prstGeom>
              <a:blipFill>
                <a:blip r:embed="rId8"/>
                <a:stretch>
                  <a:fillRect/>
                </a:stretch>
              </a:blipFill>
            </p:spPr>
            <p:txBody>
              <a:bodyPr/>
              <a:lstStyle/>
              <a:p>
                <a:r>
                  <a:rPr lang="zh-CN" altLang="en-US">
                    <a:noFill/>
                  </a:rPr>
                  <a:t> </a:t>
                </a:r>
              </a:p>
            </p:txBody>
          </p:sp>
        </mc:Fallback>
      </mc:AlternateContent>
      <p:grpSp>
        <p:nvGrpSpPr>
          <p:cNvPr id="4" name="Group 3"/>
          <p:cNvGrpSpPr/>
          <p:nvPr/>
        </p:nvGrpSpPr>
        <p:grpSpPr>
          <a:xfrm>
            <a:off x="5149177" y="3545684"/>
            <a:ext cx="3969755" cy="2407644"/>
            <a:chOff x="5149177" y="3545684"/>
            <a:chExt cx="3969755" cy="2407644"/>
          </a:xfrm>
        </p:grpSpPr>
        <mc:AlternateContent xmlns:mc="http://schemas.openxmlformats.org/markup-compatibility/2006" xmlns:a14="http://schemas.microsoft.com/office/drawing/2010/main">
          <mc:Choice Requires="a14">
            <p:sp>
              <p:nvSpPr>
                <p:cNvPr id="35" name="TextBox 34"/>
                <p:cNvSpPr txBox="1"/>
                <p:nvPr/>
              </p:nvSpPr>
              <p:spPr>
                <a:xfrm>
                  <a:off x="5611946" y="4489549"/>
                  <a:ext cx="350698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𝑝</m:t>
                        </m:r>
                        <m:d>
                          <m:dPr>
                            <m:ctrlPr>
                              <a:rPr lang="en-US" altLang="zh-CN" sz="2800" b="0" i="1" smtClean="0">
                                <a:latin typeface="Cambria Math" panose="02040503050406030204" pitchFamily="18" charset="0"/>
                              </a:rPr>
                            </m:ctrlPr>
                          </m:dPr>
                          <m:e>
                            <m:r>
                              <m:rPr>
                                <m:sty m:val="p"/>
                              </m:rPr>
                              <a:rPr lang="en-US" altLang="zh-CN" sz="2800" b="0" i="0" smtClean="0">
                                <a:latin typeface="Cambria Math" panose="02040503050406030204" pitchFamily="18" charset="0"/>
                              </a:rPr>
                              <m:t>x</m:t>
                            </m:r>
                            <m:r>
                              <a:rPr lang="en-US" altLang="zh-CN" sz="2800" b="0" i="0" smtClean="0">
                                <a:latin typeface="Cambria Math" panose="02040503050406030204" pitchFamily="18" charset="0"/>
                              </a:rPr>
                              <m:t>,</m:t>
                            </m:r>
                            <m:r>
                              <m:rPr>
                                <m:sty m:val="p"/>
                              </m:rPr>
                              <a:rPr lang="en-US" altLang="zh-CN" sz="2800" b="0" i="0" smtClean="0">
                                <a:latin typeface="Cambria Math" panose="02040503050406030204" pitchFamily="18" charset="0"/>
                              </a:rPr>
                              <m:t>z</m:t>
                            </m:r>
                          </m:e>
                        </m:d>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z</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x</m:t>
                        </m:r>
                        <m:r>
                          <a:rPr lang="en-US" altLang="zh-CN" sz="2800" b="0" i="0" smtClean="0">
                            <a:latin typeface="Cambria Math" panose="02040503050406030204" pitchFamily="18" charset="0"/>
                          </a:rPr>
                          <m:t>|</m:t>
                        </m:r>
                        <m:r>
                          <m:rPr>
                            <m:sty m:val="p"/>
                          </m:rPr>
                          <a:rPr lang="en-US" altLang="zh-CN" sz="2800" b="0" i="0" smtClean="0">
                            <a:latin typeface="Cambria Math" panose="02040503050406030204" pitchFamily="18" charset="0"/>
                          </a:rPr>
                          <m:t>z</m:t>
                        </m:r>
                        <m:r>
                          <a:rPr lang="en-US" altLang="zh-CN" sz="2800" b="0" i="0" smtClean="0">
                            <a:latin typeface="Cambria Math" panose="02040503050406030204" pitchFamily="18" charset="0"/>
                          </a:rPr>
                          <m:t>;</m:t>
                        </m:r>
                        <m:r>
                          <a:rPr lang="en-US" altLang="zh-CN" sz="2800" b="0" i="1" smtClean="0">
                            <a:latin typeface="Cambria Math" panose="02040503050406030204" pitchFamily="18" charset="0"/>
                          </a:rPr>
                          <m:t>𝜃</m:t>
                        </m:r>
                        <m:r>
                          <a:rPr lang="en-US" altLang="zh-CN" sz="2800" b="0" i="1" smtClean="0">
                            <a:latin typeface="Cambria Math" panose="02040503050406030204" pitchFamily="18" charset="0"/>
                          </a:rPr>
                          <m:t>)</m:t>
                        </m:r>
                      </m:oMath>
                    </m:oMathPara>
                  </a14:m>
                  <a:endParaRPr lang="zh-CN" altLang="en-US" sz="2800" dirty="0"/>
                </a:p>
              </p:txBody>
            </p:sp>
          </mc:Choice>
          <mc:Fallback xmlns="">
            <p:sp>
              <p:nvSpPr>
                <p:cNvPr id="35" name="TextBox 34"/>
                <p:cNvSpPr txBox="1">
                  <a:spLocks noRot="1" noChangeAspect="1" noMove="1" noResize="1" noEditPoints="1" noAdjustHandles="1" noChangeArrowheads="1" noChangeShapeType="1" noTextEdit="1"/>
                </p:cNvSpPr>
                <p:nvPr/>
              </p:nvSpPr>
              <p:spPr>
                <a:xfrm>
                  <a:off x="5611946" y="4489549"/>
                  <a:ext cx="3506986" cy="430887"/>
                </a:xfrm>
                <a:prstGeom prst="rect">
                  <a:avLst/>
                </a:prstGeom>
                <a:blipFill>
                  <a:blip r:embed="rId9"/>
                  <a:stretch>
                    <a:fillRect/>
                  </a:stretch>
                </a:blipFill>
              </p:spPr>
              <p:txBody>
                <a:bodyPr/>
                <a:lstStyle/>
                <a:p>
                  <a:r>
                    <a:rPr lang="zh-CN" altLang="en-US">
                      <a:noFill/>
                    </a:rPr>
                    <a:t> </a:t>
                  </a:r>
                </a:p>
              </p:txBody>
            </p:sp>
          </mc:Fallback>
        </mc:AlternateContent>
        <p:sp>
          <p:nvSpPr>
            <p:cNvPr id="7" name="Right Brace 6"/>
            <p:cNvSpPr/>
            <p:nvPr/>
          </p:nvSpPr>
          <p:spPr>
            <a:xfrm>
              <a:off x="5149177" y="3545684"/>
              <a:ext cx="362752" cy="24076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extLst>
      <p:ext uri="{BB962C8B-B14F-4D97-AF65-F5344CB8AC3E}">
        <p14:creationId xmlns:p14="http://schemas.microsoft.com/office/powerpoint/2010/main" val="133478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Classification Performance</a:t>
            </a:r>
            <a:endParaRPr lang="en-US" dirty="0"/>
          </a:p>
        </p:txBody>
      </p:sp>
      <p:pic>
        <p:nvPicPr>
          <p:cNvPr id="7" name="图片 6"/>
          <p:cNvPicPr>
            <a:picLocks noChangeAspect="1"/>
          </p:cNvPicPr>
          <p:nvPr/>
        </p:nvPicPr>
        <p:blipFill>
          <a:blip r:embed="rId3"/>
          <a:stretch>
            <a:fillRect/>
          </a:stretch>
        </p:blipFill>
        <p:spPr>
          <a:xfrm>
            <a:off x="3197234" y="3867433"/>
            <a:ext cx="5537126" cy="2572277"/>
          </a:xfrm>
          <a:prstGeom prst="rect">
            <a:avLst/>
          </a:prstGeom>
        </p:spPr>
      </p:pic>
      <p:sp>
        <p:nvSpPr>
          <p:cNvPr id="8" name="内容占位符 2"/>
          <p:cNvSpPr txBox="1">
            <a:spLocks/>
          </p:cNvSpPr>
          <p:nvPr/>
        </p:nvSpPr>
        <p:spPr>
          <a:xfrm>
            <a:off x="914400" y="1712067"/>
            <a:ext cx="6743700" cy="4727643"/>
          </a:xfrm>
          <a:prstGeom prst="rect">
            <a:avLst/>
          </a:prstGeom>
        </p:spPr>
        <p:txBody>
          <a:bodyPr vert="horz">
            <a:normAutofit/>
          </a:bodyPr>
          <a:lstStyle>
            <a:lvl1pPr marL="274320" indent="-274320" algn="l" rtl="0" eaLnBrk="1" latinLnBrk="0" hangingPunct="1">
              <a:spcBef>
                <a:spcPts val="580"/>
              </a:spcBef>
              <a:buClr>
                <a:schemeClr val="accent1"/>
              </a:buClr>
              <a:buSzPct val="85000"/>
              <a:buFontTx/>
              <a:buBlip>
                <a:blip r:embed="rId4"/>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1950" dirty="0"/>
              <a:t>MNIST</a:t>
            </a:r>
          </a:p>
          <a:p>
            <a:endParaRPr lang="en-US" sz="1950" dirty="0"/>
          </a:p>
          <a:p>
            <a:endParaRPr lang="en-US" sz="1950" dirty="0"/>
          </a:p>
          <a:p>
            <a:endParaRPr lang="en-US" sz="1950" dirty="0"/>
          </a:p>
          <a:p>
            <a:endParaRPr lang="en-US" sz="1950" dirty="0"/>
          </a:p>
          <a:p>
            <a:endParaRPr lang="en-US" sz="1950" dirty="0"/>
          </a:p>
          <a:p>
            <a:r>
              <a:rPr lang="en-US" sz="1950" dirty="0"/>
              <a:t>SVHN</a:t>
            </a:r>
          </a:p>
        </p:txBody>
      </p:sp>
      <p:pic>
        <p:nvPicPr>
          <p:cNvPr id="9" name="图片 8"/>
          <p:cNvPicPr>
            <a:picLocks noChangeAspect="1"/>
          </p:cNvPicPr>
          <p:nvPr/>
        </p:nvPicPr>
        <p:blipFill>
          <a:blip r:embed="rId5"/>
          <a:stretch>
            <a:fillRect/>
          </a:stretch>
        </p:blipFill>
        <p:spPr>
          <a:xfrm>
            <a:off x="3230671" y="1712067"/>
            <a:ext cx="4902219" cy="2470111"/>
          </a:xfrm>
          <a:prstGeom prst="rect">
            <a:avLst/>
          </a:prstGeom>
        </p:spPr>
      </p:pic>
      <p:sp>
        <p:nvSpPr>
          <p:cNvPr id="10" name="矩形 9"/>
          <p:cNvSpPr/>
          <p:nvPr/>
        </p:nvSpPr>
        <p:spPr>
          <a:xfrm>
            <a:off x="3381290" y="2645924"/>
            <a:ext cx="4413808" cy="228982"/>
          </a:xfrm>
          <a:prstGeom prst="rect">
            <a:avLst/>
          </a:prstGeom>
          <a:solidFill>
            <a:schemeClr val="accent1">
              <a:alpha val="12000"/>
            </a:scheme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p:cNvSpPr/>
          <p:nvPr/>
        </p:nvSpPr>
        <p:spPr>
          <a:xfrm>
            <a:off x="3381290" y="3059088"/>
            <a:ext cx="4413808" cy="209405"/>
          </a:xfrm>
          <a:prstGeom prst="rect">
            <a:avLst/>
          </a:prstGeom>
          <a:solidFill>
            <a:srgbClr val="0000FF">
              <a:alpha val="12000"/>
            </a:srgbClr>
          </a:solid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3301905" y="4875789"/>
            <a:ext cx="5050911" cy="281775"/>
          </a:xfrm>
          <a:prstGeom prst="rect">
            <a:avLst/>
          </a:prstGeom>
          <a:solidFill>
            <a:srgbClr val="0000FF">
              <a:alpha val="12000"/>
            </a:srgbClr>
          </a:solid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5" name="图片 14"/>
          <p:cNvPicPr>
            <a:picLocks noChangeAspect="1"/>
          </p:cNvPicPr>
          <p:nvPr/>
        </p:nvPicPr>
        <p:blipFill>
          <a:blip r:embed="rId6"/>
          <a:stretch>
            <a:fillRect/>
          </a:stretch>
        </p:blipFill>
        <p:spPr>
          <a:xfrm>
            <a:off x="1368358" y="4497226"/>
            <a:ext cx="1700936" cy="1686479"/>
          </a:xfrm>
          <a:prstGeom prst="rect">
            <a:avLst/>
          </a:prstGeom>
        </p:spPr>
      </p:pic>
      <p:pic>
        <p:nvPicPr>
          <p:cNvPr id="16" name="图片 15"/>
          <p:cNvPicPr>
            <a:picLocks noChangeAspect="1"/>
          </p:cNvPicPr>
          <p:nvPr/>
        </p:nvPicPr>
        <p:blipFill>
          <a:blip r:embed="rId7"/>
          <a:stretch>
            <a:fillRect/>
          </a:stretch>
        </p:blipFill>
        <p:spPr>
          <a:xfrm>
            <a:off x="1368357" y="2162740"/>
            <a:ext cx="1637945" cy="1652250"/>
          </a:xfrm>
          <a:prstGeom prst="rect">
            <a:avLst/>
          </a:prstGeom>
        </p:spPr>
      </p:pic>
    </p:spTree>
    <p:extLst>
      <p:ext uri="{BB962C8B-B14F-4D97-AF65-F5344CB8AC3E}">
        <p14:creationId xmlns:p14="http://schemas.microsoft.com/office/powerpoint/2010/main" val="28986509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Imputation examples</a:t>
            </a:r>
            <a:endParaRPr lang="zh-CN" altLang="en-US" dirty="0"/>
          </a:p>
        </p:txBody>
      </p:sp>
      <p:sp>
        <p:nvSpPr>
          <p:cNvPr id="3" name="内容占位符 2"/>
          <p:cNvSpPr>
            <a:spLocks noGrp="1"/>
          </p:cNvSpPr>
          <p:nvPr>
            <p:ph sz="quarter" idx="1"/>
          </p:nvPr>
        </p:nvSpPr>
        <p:spPr/>
        <p:txBody>
          <a:bodyPr/>
          <a:lstStyle/>
          <a:p>
            <a:endParaRPr lang="zh-CN" altLang="en-US" dirty="0"/>
          </a:p>
        </p:txBody>
      </p:sp>
      <p:pic>
        <p:nvPicPr>
          <p:cNvPr id="4" name="图片 3"/>
          <p:cNvPicPr>
            <a:picLocks noChangeAspect="1"/>
          </p:cNvPicPr>
          <p:nvPr/>
        </p:nvPicPr>
        <p:blipFill>
          <a:blip r:embed="rId2"/>
          <a:stretch>
            <a:fillRect/>
          </a:stretch>
        </p:blipFill>
        <p:spPr>
          <a:xfrm>
            <a:off x="914400" y="1788576"/>
            <a:ext cx="7492702" cy="4346334"/>
          </a:xfrm>
          <a:prstGeom prst="rect">
            <a:avLst/>
          </a:prstGeom>
        </p:spPr>
      </p:pic>
    </p:spTree>
    <p:extLst>
      <p:ext uri="{BB962C8B-B14F-4D97-AF65-F5344CB8AC3E}">
        <p14:creationId xmlns:p14="http://schemas.microsoft.com/office/powerpoint/2010/main" val="286857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Classification with Missing Values</a:t>
            </a:r>
            <a:endParaRPr lang="en-US" dirty="0"/>
          </a:p>
        </p:txBody>
      </p:sp>
      <p:sp>
        <p:nvSpPr>
          <p:cNvPr id="3" name="内容占位符 2"/>
          <p:cNvSpPr>
            <a:spLocks noGrp="1"/>
          </p:cNvSpPr>
          <p:nvPr>
            <p:ph sz="quarter" idx="1"/>
          </p:nvPr>
        </p:nvSpPr>
        <p:spPr/>
        <p:txBody>
          <a:bodyPr/>
          <a:lstStyle/>
          <a:p>
            <a:endParaRPr lang="en-US"/>
          </a:p>
        </p:txBody>
      </p:sp>
      <p:pic>
        <p:nvPicPr>
          <p:cNvPr id="5" name="图片 4"/>
          <p:cNvPicPr>
            <a:picLocks noChangeAspect="1"/>
          </p:cNvPicPr>
          <p:nvPr/>
        </p:nvPicPr>
        <p:blipFill>
          <a:blip r:embed="rId2"/>
          <a:stretch>
            <a:fillRect/>
          </a:stretch>
        </p:blipFill>
        <p:spPr>
          <a:xfrm>
            <a:off x="992383" y="1796374"/>
            <a:ext cx="7159558" cy="4176409"/>
          </a:xfrm>
          <a:prstGeom prst="rect">
            <a:avLst/>
          </a:prstGeom>
        </p:spPr>
      </p:pic>
      <p:sp>
        <p:nvSpPr>
          <p:cNvPr id="6" name="圆角矩形 5"/>
          <p:cNvSpPr/>
          <p:nvPr/>
        </p:nvSpPr>
        <p:spPr>
          <a:xfrm>
            <a:off x="5685261" y="3834662"/>
            <a:ext cx="1013853" cy="1515551"/>
          </a:xfrm>
          <a:prstGeom prst="roundRect">
            <a:avLst/>
          </a:prstGeom>
          <a:solidFill>
            <a:srgbClr val="0000FF">
              <a:alpha val="4000"/>
            </a:srgbClr>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23684548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Semi-supervised Learning</a:t>
            </a:r>
            <a:endParaRPr lang="zh-CN" altLang="en-US" dirty="0"/>
          </a:p>
        </p:txBody>
      </p:sp>
      <p:sp>
        <p:nvSpPr>
          <p:cNvPr id="3" name="Content Placeholder 2"/>
          <p:cNvSpPr>
            <a:spLocks noGrp="1"/>
          </p:cNvSpPr>
          <p:nvPr>
            <p:ph sz="quarter" idx="1"/>
          </p:nvPr>
        </p:nvSpPr>
        <p:spPr/>
        <p:txBody>
          <a:bodyPr/>
          <a:lstStyle/>
          <a:p>
            <a:r>
              <a:rPr lang="en-US" altLang="zh-CN" dirty="0" smtClean="0"/>
              <a:t>Unlabeled data is abundant, while labeled data is expensive</a:t>
            </a:r>
          </a:p>
          <a:p>
            <a:pPr lvl="1"/>
            <a:r>
              <a:rPr lang="en-US" altLang="zh-CN" dirty="0" smtClean="0"/>
              <a:t>Explore the patterns of unlabeled data to help supervised learning</a:t>
            </a:r>
          </a:p>
          <a:p>
            <a:r>
              <a:rPr lang="en-US" altLang="zh-CN" dirty="0" smtClean="0"/>
              <a:t>A deep conditional generative model</a:t>
            </a:r>
            <a:endParaRPr lang="zh-CN" altLang="en-US" dirty="0"/>
          </a:p>
        </p:txBody>
      </p:sp>
      <p:pic>
        <p:nvPicPr>
          <p:cNvPr id="5" name="Picture 4"/>
          <p:cNvPicPr>
            <a:picLocks noChangeAspect="1"/>
          </p:cNvPicPr>
          <p:nvPr/>
        </p:nvPicPr>
        <p:blipFill>
          <a:blip r:embed="rId2"/>
          <a:stretch>
            <a:fillRect/>
          </a:stretch>
        </p:blipFill>
        <p:spPr>
          <a:xfrm>
            <a:off x="4800600" y="3379748"/>
            <a:ext cx="3181350" cy="1814103"/>
          </a:xfrm>
          <a:prstGeom prst="rect">
            <a:avLst/>
          </a:prstGeom>
        </p:spPr>
      </p:pic>
      <p:pic>
        <p:nvPicPr>
          <p:cNvPr id="6" name="Picture 5"/>
          <p:cNvPicPr>
            <a:picLocks noChangeAspect="1"/>
          </p:cNvPicPr>
          <p:nvPr/>
        </p:nvPicPr>
        <p:blipFill>
          <a:blip r:embed="rId3"/>
          <a:stretch>
            <a:fillRect/>
          </a:stretch>
        </p:blipFill>
        <p:spPr>
          <a:xfrm>
            <a:off x="1274871" y="3379748"/>
            <a:ext cx="2978944" cy="1634020"/>
          </a:xfrm>
          <a:prstGeom prst="rect">
            <a:avLst/>
          </a:prstGeom>
        </p:spPr>
      </p:pic>
      <p:sp>
        <p:nvSpPr>
          <p:cNvPr id="7" name="TextBox 6"/>
          <p:cNvSpPr txBox="1"/>
          <p:nvPr/>
        </p:nvSpPr>
        <p:spPr>
          <a:xfrm>
            <a:off x="1696598" y="5193850"/>
            <a:ext cx="2011833" cy="553998"/>
          </a:xfrm>
          <a:prstGeom prst="rect">
            <a:avLst/>
          </a:prstGeom>
          <a:noFill/>
        </p:spPr>
        <p:txBody>
          <a:bodyPr wrap="none" rtlCol="0">
            <a:spAutoFit/>
          </a:bodyPr>
          <a:lstStyle/>
          <a:p>
            <a:r>
              <a:rPr lang="en-US" altLang="zh-CN" sz="1500" dirty="0">
                <a:solidFill>
                  <a:srgbClr val="0000FF"/>
                </a:solidFill>
              </a:rPr>
              <a:t>Weak coupling between </a:t>
            </a:r>
          </a:p>
          <a:p>
            <a:r>
              <a:rPr lang="en-US" altLang="zh-CN" sz="1500" dirty="0">
                <a:solidFill>
                  <a:srgbClr val="0000FF"/>
                </a:solidFill>
              </a:rPr>
              <a:t>labeled and unlabeled data</a:t>
            </a:r>
            <a:endParaRPr lang="zh-CN" altLang="en-US" sz="1500" dirty="0">
              <a:solidFill>
                <a:srgbClr val="0000FF"/>
              </a:solidFill>
            </a:endParaRPr>
          </a:p>
        </p:txBody>
      </p:sp>
      <p:sp>
        <p:nvSpPr>
          <p:cNvPr id="8" name="TextBox 7"/>
          <p:cNvSpPr txBox="1"/>
          <p:nvPr/>
        </p:nvSpPr>
        <p:spPr>
          <a:xfrm>
            <a:off x="5394608" y="5295900"/>
            <a:ext cx="2011833" cy="553998"/>
          </a:xfrm>
          <a:prstGeom prst="rect">
            <a:avLst/>
          </a:prstGeom>
          <a:noFill/>
        </p:spPr>
        <p:txBody>
          <a:bodyPr wrap="none" rtlCol="0">
            <a:spAutoFit/>
          </a:bodyPr>
          <a:lstStyle/>
          <a:p>
            <a:r>
              <a:rPr lang="en-US" altLang="zh-CN" sz="1500" dirty="0">
                <a:solidFill>
                  <a:srgbClr val="0000FF"/>
                </a:solidFill>
              </a:rPr>
              <a:t>Strong coupling between </a:t>
            </a:r>
          </a:p>
          <a:p>
            <a:r>
              <a:rPr lang="en-US" altLang="zh-CN" sz="1500" dirty="0">
                <a:solidFill>
                  <a:srgbClr val="0000FF"/>
                </a:solidFill>
              </a:rPr>
              <a:t>labeled and unlabeled data</a:t>
            </a:r>
            <a:endParaRPr lang="zh-CN" altLang="en-US" sz="1500" dirty="0">
              <a:solidFill>
                <a:srgbClr val="0000FF"/>
              </a:solidFill>
            </a:endParaRPr>
          </a:p>
        </p:txBody>
      </p:sp>
    </p:spTree>
    <p:extLst>
      <p:ext uri="{BB962C8B-B14F-4D97-AF65-F5344CB8AC3E}">
        <p14:creationId xmlns:p14="http://schemas.microsoft.com/office/powerpoint/2010/main" val="212828734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Learning Objective</a:t>
            </a:r>
            <a:endParaRPr lang="zh-CN" altLang="en-US" dirty="0"/>
          </a:p>
        </p:txBody>
      </p:sp>
      <p:sp>
        <p:nvSpPr>
          <p:cNvPr id="3" name="Content Placeholder 2"/>
          <p:cNvSpPr>
            <a:spLocks noGrp="1"/>
          </p:cNvSpPr>
          <p:nvPr>
            <p:ph sz="quarter" idx="1"/>
          </p:nvPr>
        </p:nvSpPr>
        <p:spPr>
          <a:xfrm>
            <a:off x="914400" y="1627762"/>
            <a:ext cx="6743700" cy="4688732"/>
          </a:xfrm>
        </p:spPr>
        <p:txBody>
          <a:bodyPr>
            <a:normAutofit lnSpcReduction="10000"/>
          </a:bodyPr>
          <a:lstStyle/>
          <a:p>
            <a:r>
              <a:rPr lang="en-US" altLang="zh-CN" dirty="0" smtClean="0"/>
              <a:t>The overall objective</a:t>
            </a:r>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pPr lvl="1"/>
            <a:r>
              <a:rPr lang="en-US" altLang="zh-CN" dirty="0" smtClean="0"/>
              <a:t>The hyper-parameters: alpha is fixed at 0.1; others searched via validation error </a:t>
            </a:r>
          </a:p>
          <a:p>
            <a:pPr lvl="1"/>
            <a:endParaRPr lang="en-US" altLang="zh-CN" dirty="0" smtClean="0"/>
          </a:p>
          <a:p>
            <a:pPr lvl="1"/>
            <a:r>
              <a:rPr lang="en-US" altLang="zh-CN" dirty="0" smtClean="0"/>
              <a:t>Fixed across all the datasets</a:t>
            </a:r>
            <a:endParaRPr lang="zh-CN" altLang="en-US" dirty="0"/>
          </a:p>
        </p:txBody>
      </p:sp>
      <p:pic>
        <p:nvPicPr>
          <p:cNvPr id="4" name="Picture 3"/>
          <p:cNvPicPr>
            <a:picLocks noChangeAspect="1"/>
          </p:cNvPicPr>
          <p:nvPr/>
        </p:nvPicPr>
        <p:blipFill>
          <a:blip r:embed="rId2"/>
          <a:stretch>
            <a:fillRect/>
          </a:stretch>
        </p:blipFill>
        <p:spPr>
          <a:xfrm>
            <a:off x="2513933" y="2238376"/>
            <a:ext cx="4459034" cy="626269"/>
          </a:xfrm>
          <a:prstGeom prst="rect">
            <a:avLst/>
          </a:prstGeom>
        </p:spPr>
      </p:pic>
      <p:sp>
        <p:nvSpPr>
          <p:cNvPr id="5" name="TextBox 4"/>
          <p:cNvSpPr txBox="1"/>
          <p:nvPr/>
        </p:nvSpPr>
        <p:spPr>
          <a:xfrm>
            <a:off x="2352676" y="3245644"/>
            <a:ext cx="1244956" cy="784830"/>
          </a:xfrm>
          <a:prstGeom prst="rect">
            <a:avLst/>
          </a:prstGeom>
          <a:noFill/>
        </p:spPr>
        <p:txBody>
          <a:bodyPr wrap="none" rtlCol="0">
            <a:spAutoFit/>
          </a:bodyPr>
          <a:lstStyle/>
          <a:p>
            <a:r>
              <a:rPr lang="en-US" altLang="zh-CN" sz="1500" dirty="0">
                <a:solidFill>
                  <a:srgbClr val="0000FF"/>
                </a:solidFill>
              </a:rPr>
              <a:t>Generative loss</a:t>
            </a:r>
          </a:p>
          <a:p>
            <a:r>
              <a:rPr lang="en-US" altLang="zh-CN" sz="1500" dirty="0">
                <a:solidFill>
                  <a:srgbClr val="0000FF"/>
                </a:solidFill>
              </a:rPr>
              <a:t>on unlabeled </a:t>
            </a:r>
          </a:p>
          <a:p>
            <a:r>
              <a:rPr lang="en-US" altLang="zh-CN" sz="1500" dirty="0">
                <a:solidFill>
                  <a:srgbClr val="0000FF"/>
                </a:solidFill>
              </a:rPr>
              <a:t>data</a:t>
            </a:r>
            <a:endParaRPr lang="zh-CN" altLang="en-US" sz="1500" dirty="0">
              <a:solidFill>
                <a:srgbClr val="0000FF"/>
              </a:solidFill>
            </a:endParaRPr>
          </a:p>
        </p:txBody>
      </p:sp>
      <p:sp>
        <p:nvSpPr>
          <p:cNvPr id="6" name="TextBox 5"/>
          <p:cNvSpPr txBox="1"/>
          <p:nvPr/>
        </p:nvSpPr>
        <p:spPr>
          <a:xfrm>
            <a:off x="3733801" y="3296038"/>
            <a:ext cx="899605" cy="784830"/>
          </a:xfrm>
          <a:prstGeom prst="rect">
            <a:avLst/>
          </a:prstGeom>
          <a:noFill/>
        </p:spPr>
        <p:txBody>
          <a:bodyPr wrap="none" rtlCol="0">
            <a:spAutoFit/>
          </a:bodyPr>
          <a:lstStyle/>
          <a:p>
            <a:r>
              <a:rPr lang="en-US" altLang="zh-CN" sz="1500" dirty="0">
                <a:solidFill>
                  <a:srgbClr val="0000FF"/>
                </a:solidFill>
              </a:rPr>
              <a:t>hinge loss</a:t>
            </a:r>
          </a:p>
          <a:p>
            <a:r>
              <a:rPr lang="en-US" altLang="zh-CN" sz="1500" dirty="0">
                <a:solidFill>
                  <a:srgbClr val="0000FF"/>
                </a:solidFill>
              </a:rPr>
              <a:t>on labeled</a:t>
            </a:r>
          </a:p>
          <a:p>
            <a:r>
              <a:rPr lang="en-US" altLang="zh-CN" sz="1500" dirty="0">
                <a:solidFill>
                  <a:srgbClr val="0000FF"/>
                </a:solidFill>
              </a:rPr>
              <a:t>data</a:t>
            </a:r>
            <a:endParaRPr lang="zh-CN" altLang="en-US" sz="1500" dirty="0">
              <a:solidFill>
                <a:srgbClr val="0000FF"/>
              </a:solidFill>
            </a:endParaRPr>
          </a:p>
        </p:txBody>
      </p:sp>
      <p:sp>
        <p:nvSpPr>
          <p:cNvPr id="7" name="TextBox 6"/>
          <p:cNvSpPr txBox="1"/>
          <p:nvPr/>
        </p:nvSpPr>
        <p:spPr>
          <a:xfrm>
            <a:off x="6337550" y="3346431"/>
            <a:ext cx="1140184" cy="784830"/>
          </a:xfrm>
          <a:prstGeom prst="rect">
            <a:avLst/>
          </a:prstGeom>
          <a:noFill/>
        </p:spPr>
        <p:txBody>
          <a:bodyPr wrap="none" rtlCol="0">
            <a:spAutoFit/>
          </a:bodyPr>
          <a:lstStyle/>
          <a:p>
            <a:r>
              <a:rPr lang="en-US" altLang="zh-CN" sz="1500" dirty="0">
                <a:solidFill>
                  <a:srgbClr val="0000FF"/>
                </a:solidFill>
              </a:rPr>
              <a:t>Label balance</a:t>
            </a:r>
          </a:p>
          <a:p>
            <a:r>
              <a:rPr lang="en-US" altLang="zh-CN" sz="1500" dirty="0">
                <a:solidFill>
                  <a:srgbClr val="0000FF"/>
                </a:solidFill>
              </a:rPr>
              <a:t>posterior</a:t>
            </a:r>
          </a:p>
          <a:p>
            <a:r>
              <a:rPr lang="en-US" altLang="zh-CN" sz="1500" dirty="0">
                <a:solidFill>
                  <a:srgbClr val="0000FF"/>
                </a:solidFill>
              </a:rPr>
              <a:t>regularization</a:t>
            </a:r>
            <a:endParaRPr lang="zh-CN" altLang="en-US" sz="1500" dirty="0">
              <a:solidFill>
                <a:srgbClr val="0000FF"/>
              </a:solidFill>
            </a:endParaRPr>
          </a:p>
        </p:txBody>
      </p:sp>
      <p:sp>
        <p:nvSpPr>
          <p:cNvPr id="8" name="TextBox 7"/>
          <p:cNvSpPr txBox="1"/>
          <p:nvPr/>
        </p:nvSpPr>
        <p:spPr>
          <a:xfrm>
            <a:off x="5061145" y="3493235"/>
            <a:ext cx="1000338" cy="784830"/>
          </a:xfrm>
          <a:prstGeom prst="rect">
            <a:avLst/>
          </a:prstGeom>
          <a:noFill/>
        </p:spPr>
        <p:txBody>
          <a:bodyPr wrap="none" rtlCol="0">
            <a:spAutoFit/>
          </a:bodyPr>
          <a:lstStyle/>
          <a:p>
            <a:r>
              <a:rPr lang="en-US" altLang="zh-CN" sz="1500" dirty="0">
                <a:solidFill>
                  <a:srgbClr val="0000FF"/>
                </a:solidFill>
              </a:rPr>
              <a:t>Hat loss on </a:t>
            </a:r>
          </a:p>
          <a:p>
            <a:r>
              <a:rPr lang="en-US" altLang="zh-CN" sz="1500" dirty="0">
                <a:solidFill>
                  <a:srgbClr val="0000FF"/>
                </a:solidFill>
              </a:rPr>
              <a:t>unlabeled</a:t>
            </a:r>
          </a:p>
          <a:p>
            <a:r>
              <a:rPr lang="en-US" altLang="zh-CN" sz="1500" dirty="0">
                <a:solidFill>
                  <a:srgbClr val="0000FF"/>
                </a:solidFill>
              </a:rPr>
              <a:t>data</a:t>
            </a:r>
            <a:endParaRPr lang="zh-CN" altLang="en-US" sz="1500" dirty="0">
              <a:solidFill>
                <a:srgbClr val="0000FF"/>
              </a:solidFill>
            </a:endParaRPr>
          </a:p>
        </p:txBody>
      </p:sp>
      <p:cxnSp>
        <p:nvCxnSpPr>
          <p:cNvPr id="10" name="Straight Arrow Connector 9"/>
          <p:cNvCxnSpPr>
            <a:stCxn id="5" idx="0"/>
          </p:cNvCxnSpPr>
          <p:nvPr/>
        </p:nvCxnSpPr>
        <p:spPr>
          <a:xfrm flipV="1">
            <a:off x="2950459" y="2714626"/>
            <a:ext cx="354716" cy="531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0"/>
          </p:cNvCxnSpPr>
          <p:nvPr/>
        </p:nvCxnSpPr>
        <p:spPr>
          <a:xfrm flipV="1">
            <a:off x="4158317" y="2821588"/>
            <a:ext cx="156509" cy="474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0"/>
          </p:cNvCxnSpPr>
          <p:nvPr/>
        </p:nvCxnSpPr>
        <p:spPr>
          <a:xfrm flipV="1">
            <a:off x="5536419" y="2801669"/>
            <a:ext cx="0" cy="691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0"/>
          </p:cNvCxnSpPr>
          <p:nvPr/>
        </p:nvCxnSpPr>
        <p:spPr>
          <a:xfrm flipH="1" flipV="1">
            <a:off x="6648450" y="2801668"/>
            <a:ext cx="235692" cy="544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stretch>
            <a:fillRect/>
          </a:stretch>
        </p:blipFill>
        <p:spPr>
          <a:xfrm>
            <a:off x="3653818" y="5450225"/>
            <a:ext cx="958484" cy="236929"/>
          </a:xfrm>
          <a:prstGeom prst="rect">
            <a:avLst/>
          </a:prstGeom>
        </p:spPr>
      </p:pic>
      <p:pic>
        <p:nvPicPr>
          <p:cNvPr id="21" name="Picture 20"/>
          <p:cNvPicPr>
            <a:picLocks noChangeAspect="1"/>
          </p:cNvPicPr>
          <p:nvPr/>
        </p:nvPicPr>
        <p:blipFill>
          <a:blip r:embed="rId4"/>
          <a:stretch>
            <a:fillRect/>
          </a:stretch>
        </p:blipFill>
        <p:spPr>
          <a:xfrm>
            <a:off x="4715297" y="5430583"/>
            <a:ext cx="1346186" cy="269237"/>
          </a:xfrm>
          <a:prstGeom prst="rect">
            <a:avLst/>
          </a:prstGeom>
        </p:spPr>
      </p:pic>
    </p:spTree>
    <p:extLst>
      <p:ext uri="{BB962C8B-B14F-4D97-AF65-F5344CB8AC3E}">
        <p14:creationId xmlns:p14="http://schemas.microsoft.com/office/powerpoint/2010/main" val="179898533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Some Results</a:t>
            </a:r>
            <a:endParaRPr lang="zh-CN" altLang="en-US" dirty="0"/>
          </a:p>
        </p:txBody>
      </p:sp>
      <p:sp>
        <p:nvSpPr>
          <p:cNvPr id="3" name="Content Placeholder 2"/>
          <p:cNvSpPr>
            <a:spLocks noGrp="1"/>
          </p:cNvSpPr>
          <p:nvPr>
            <p:ph sz="quarter" idx="1"/>
          </p:nvPr>
        </p:nvSpPr>
        <p:spPr>
          <a:xfrm>
            <a:off x="914400" y="1943099"/>
            <a:ext cx="7772400" cy="4606857"/>
          </a:xfrm>
        </p:spPr>
        <p:txBody>
          <a:bodyPr>
            <a:normAutofit fontScale="92500" lnSpcReduction="10000"/>
          </a:bodyPr>
          <a:lstStyle/>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r>
              <a:rPr lang="en-US" altLang="zh-CN" dirty="0" smtClean="0"/>
              <a:t>1000 samples lead to comparable performance as the best fully supervised GAN </a:t>
            </a:r>
          </a:p>
          <a:p>
            <a:r>
              <a:rPr lang="en-US" altLang="zh-CN" dirty="0" smtClean="0"/>
              <a:t>The fully supervised MMCVA is state-of-the-art </a:t>
            </a:r>
            <a:endParaRPr lang="zh-CN" altLang="en-US" dirty="0"/>
          </a:p>
        </p:txBody>
      </p:sp>
      <p:pic>
        <p:nvPicPr>
          <p:cNvPr id="4" name="Picture 3"/>
          <p:cNvPicPr>
            <a:picLocks noChangeAspect="1"/>
          </p:cNvPicPr>
          <p:nvPr/>
        </p:nvPicPr>
        <p:blipFill>
          <a:blip r:embed="rId2"/>
          <a:stretch>
            <a:fillRect/>
          </a:stretch>
        </p:blipFill>
        <p:spPr>
          <a:xfrm>
            <a:off x="2234432" y="1705583"/>
            <a:ext cx="4865212" cy="3202538"/>
          </a:xfrm>
          <a:prstGeom prst="rect">
            <a:avLst/>
          </a:prstGeom>
        </p:spPr>
      </p:pic>
    </p:spTree>
    <p:extLst>
      <p:ext uri="{BB962C8B-B14F-4D97-AF65-F5344CB8AC3E}">
        <p14:creationId xmlns:p14="http://schemas.microsoft.com/office/powerpoint/2010/main" val="36419812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Some Results</a:t>
            </a:r>
            <a:endParaRPr lang="zh-CN" altLang="en-US" dirty="0"/>
          </a:p>
        </p:txBody>
      </p:sp>
      <p:sp>
        <p:nvSpPr>
          <p:cNvPr id="3" name="Content Placeholder 2"/>
          <p:cNvSpPr>
            <a:spLocks noGrp="1"/>
          </p:cNvSpPr>
          <p:nvPr>
            <p:ph sz="quarter" idx="1"/>
          </p:nvPr>
        </p:nvSpPr>
        <p:spPr/>
        <p:txBody>
          <a:bodyPr>
            <a:normAutofit lnSpcReduction="10000"/>
          </a:bodyPr>
          <a:lstStyle/>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r>
              <a:rPr lang="en-US" altLang="zh-CN" dirty="0" smtClean="0"/>
              <a:t>State-of-the-art: Ensemble-10-GANs – an ensemble of 10 improved-GANs</a:t>
            </a:r>
            <a:endParaRPr lang="zh-CN" altLang="en-US" dirty="0"/>
          </a:p>
        </p:txBody>
      </p:sp>
      <p:pic>
        <p:nvPicPr>
          <p:cNvPr id="4" name="Picture 3"/>
          <p:cNvPicPr>
            <a:picLocks noChangeAspect="1"/>
          </p:cNvPicPr>
          <p:nvPr/>
        </p:nvPicPr>
        <p:blipFill>
          <a:blip r:embed="rId2"/>
          <a:stretch>
            <a:fillRect/>
          </a:stretch>
        </p:blipFill>
        <p:spPr>
          <a:xfrm>
            <a:off x="1738644" y="1945531"/>
            <a:ext cx="5468962" cy="2626671"/>
          </a:xfrm>
          <a:prstGeom prst="rect">
            <a:avLst/>
          </a:prstGeom>
        </p:spPr>
      </p:pic>
    </p:spTree>
    <p:extLst>
      <p:ext uri="{BB962C8B-B14F-4D97-AF65-F5344CB8AC3E}">
        <p14:creationId xmlns:p14="http://schemas.microsoft.com/office/powerpoint/2010/main" val="145077791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Disentangle Class and Style </a:t>
            </a:r>
            <a:endParaRPr lang="zh-CN" altLang="en-US" dirty="0"/>
          </a:p>
        </p:txBody>
      </p:sp>
      <p:sp>
        <p:nvSpPr>
          <p:cNvPr id="3" name="Content Placeholder 2"/>
          <p:cNvSpPr>
            <a:spLocks noGrp="1"/>
          </p:cNvSpPr>
          <p:nvPr>
            <p:ph sz="quarter" idx="1"/>
          </p:nvPr>
        </p:nvSpPr>
        <p:spPr/>
        <p:txBody>
          <a:bodyPr/>
          <a:lstStyle/>
          <a:p>
            <a:r>
              <a:rPr lang="en-US" altLang="zh-CN" dirty="0" smtClean="0"/>
              <a:t>Generate samples by conditioning on class label and a style vector z (</a:t>
            </a:r>
            <a:r>
              <a:rPr lang="en-US" altLang="zh-CN" dirty="0" smtClean="0">
                <a:solidFill>
                  <a:srgbClr val="0000FF"/>
                </a:solidFill>
              </a:rPr>
              <a:t>with few labeled training data</a:t>
            </a:r>
            <a:r>
              <a:rPr lang="en-US" altLang="zh-CN" dirty="0" smtClean="0"/>
              <a:t>)</a:t>
            </a:r>
            <a:endParaRPr lang="zh-CN" altLang="en-US" dirty="0"/>
          </a:p>
        </p:txBody>
      </p:sp>
      <p:pic>
        <p:nvPicPr>
          <p:cNvPr id="6" name="Picture 5"/>
          <p:cNvPicPr>
            <a:picLocks noChangeAspect="1"/>
          </p:cNvPicPr>
          <p:nvPr/>
        </p:nvPicPr>
        <p:blipFill>
          <a:blip r:embed="rId2"/>
          <a:stretch>
            <a:fillRect/>
          </a:stretch>
        </p:blipFill>
        <p:spPr>
          <a:xfrm>
            <a:off x="2215754" y="2737246"/>
            <a:ext cx="5018158" cy="2834879"/>
          </a:xfrm>
          <a:prstGeom prst="rect">
            <a:avLst/>
          </a:prstGeom>
        </p:spPr>
      </p:pic>
    </p:spTree>
    <p:extLst>
      <p:ext uri="{BB962C8B-B14F-4D97-AF65-F5344CB8AC3E}">
        <p14:creationId xmlns:p14="http://schemas.microsoft.com/office/powerpoint/2010/main" val="124671440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Outline</a:t>
            </a:r>
            <a:endParaRPr lang="zh-CN" altLang="en-US" dirty="0"/>
          </a:p>
        </p:txBody>
      </p:sp>
      <p:sp>
        <p:nvSpPr>
          <p:cNvPr id="3" name="Content Placeholder 2"/>
          <p:cNvSpPr>
            <a:spLocks noGrp="1"/>
          </p:cNvSpPr>
          <p:nvPr>
            <p:ph sz="quarter" idx="1"/>
          </p:nvPr>
        </p:nvSpPr>
        <p:spPr/>
        <p:txBody>
          <a:bodyPr/>
          <a:lstStyle/>
          <a:p>
            <a:endParaRPr lang="en-US" altLang="zh-CN" dirty="0" smtClean="0"/>
          </a:p>
          <a:p>
            <a:r>
              <a:rPr lang="en-US" altLang="zh-CN" dirty="0" smtClean="0">
                <a:solidFill>
                  <a:schemeClr val="bg1">
                    <a:lumMod val="85000"/>
                  </a:schemeClr>
                </a:solidFill>
              </a:rPr>
              <a:t>Basics of Generative Models </a:t>
            </a:r>
          </a:p>
          <a:p>
            <a:r>
              <a:rPr lang="en-US" altLang="zh-CN" dirty="0" smtClean="0">
                <a:solidFill>
                  <a:schemeClr val="bg1">
                    <a:lumMod val="85000"/>
                  </a:schemeClr>
                </a:solidFill>
              </a:rPr>
              <a:t>Deep Generative Models </a:t>
            </a:r>
          </a:p>
          <a:p>
            <a:r>
              <a:rPr lang="en-US" altLang="zh-CN" dirty="0" smtClean="0">
                <a:solidFill>
                  <a:schemeClr val="bg1">
                    <a:lumMod val="85000"/>
                  </a:schemeClr>
                </a:solidFill>
              </a:rPr>
              <a:t>Semi-supervised Learning</a:t>
            </a:r>
          </a:p>
          <a:p>
            <a:r>
              <a:rPr lang="en-US" altLang="zh-CN" dirty="0" err="1"/>
              <a:t>ZhuSuan</a:t>
            </a:r>
            <a:r>
              <a:rPr lang="en-US" altLang="zh-CN" dirty="0"/>
              <a:t>: a Probabilistic Programming library</a:t>
            </a:r>
          </a:p>
          <a:p>
            <a:r>
              <a:rPr lang="en-US" altLang="zh-CN" dirty="0" smtClean="0">
                <a:solidFill>
                  <a:schemeClr val="bg1">
                    <a:lumMod val="85000"/>
                  </a:schemeClr>
                </a:solidFill>
              </a:rPr>
              <a:t>Conclusions &amp; QA</a:t>
            </a:r>
          </a:p>
        </p:txBody>
      </p:sp>
    </p:spTree>
    <p:extLst>
      <p:ext uri="{BB962C8B-B14F-4D97-AF65-F5344CB8AC3E}">
        <p14:creationId xmlns:p14="http://schemas.microsoft.com/office/powerpoint/2010/main" val="76468982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Bayesian </a:t>
            </a:r>
            <a:r>
              <a:rPr lang="en-US" altLang="zh-CN" dirty="0"/>
              <a:t>inference</a:t>
            </a:r>
            <a:endParaRPr lang="zh-CN" altLang="en-US" dirty="0"/>
          </a:p>
        </p:txBody>
      </p:sp>
      <p:sp>
        <p:nvSpPr>
          <p:cNvPr id="18" name="矩形 17"/>
          <p:cNvSpPr/>
          <p:nvPr/>
        </p:nvSpPr>
        <p:spPr>
          <a:xfrm>
            <a:off x="4190682" y="3051861"/>
            <a:ext cx="5186029" cy="3046988"/>
          </a:xfrm>
          <a:prstGeom prst="rect">
            <a:avLst/>
          </a:prstGeom>
        </p:spPr>
        <p:txBody>
          <a:bodyPr wrap="square">
            <a:spAutoFit/>
          </a:bodyPr>
          <a:lstStyle/>
          <a:p>
            <a:pPr algn="l"/>
            <a:r>
              <a:rPr lang="x-none" altLang="zh-CN" sz="2400" dirty="0">
                <a:ea typeface="Calibri" charset="0"/>
                <a:cs typeface="Calibri" charset="0"/>
              </a:rPr>
              <a:t>Given </a:t>
            </a:r>
            <a:r>
              <a:rPr lang="en-US" altLang="zh-CN" sz="2400" dirty="0" smtClean="0">
                <a:solidFill>
                  <a:srgbClr val="FF0000"/>
                </a:solidFill>
                <a:ea typeface="Calibri" charset="0"/>
                <a:cs typeface="Calibri" charset="0"/>
              </a:rPr>
              <a:t>Disease</a:t>
            </a:r>
            <a:r>
              <a:rPr lang="x-none" altLang="zh-CN" sz="2400" dirty="0" smtClean="0">
                <a:ea typeface="Calibri" charset="0"/>
                <a:cs typeface="Calibri" charset="0"/>
              </a:rPr>
              <a:t>, </a:t>
            </a:r>
            <a:r>
              <a:rPr lang="x-none" altLang="zh-CN" sz="2400" dirty="0">
                <a:ea typeface="Calibri" charset="0"/>
                <a:cs typeface="Calibri" charset="0"/>
              </a:rPr>
              <a:t>what is the </a:t>
            </a:r>
            <a:r>
              <a:rPr lang="x-none" altLang="zh-CN" sz="2400" dirty="0">
                <a:solidFill>
                  <a:srgbClr val="FF0000"/>
                </a:solidFill>
                <a:ea typeface="Calibri" charset="0"/>
                <a:cs typeface="Calibri" charset="0"/>
              </a:rPr>
              <a:t>Cause</a:t>
            </a:r>
            <a:r>
              <a:rPr lang="x-none" altLang="zh-CN" sz="2400" dirty="0">
                <a:ea typeface="Calibri" charset="0"/>
                <a:cs typeface="Calibri" charset="0"/>
              </a:rPr>
              <a:t>?</a:t>
            </a:r>
          </a:p>
          <a:p>
            <a:pPr algn="l"/>
            <a:r>
              <a:rPr lang="x-none" altLang="zh-CN" sz="2400" dirty="0">
                <a:ea typeface="Calibri" charset="0"/>
                <a:cs typeface="Calibri" charset="0"/>
              </a:rPr>
              <a:t>Given </a:t>
            </a:r>
            <a:r>
              <a:rPr lang="x-none" altLang="zh-CN" sz="2400" dirty="0">
                <a:solidFill>
                  <a:srgbClr val="FF0000"/>
                </a:solidFill>
                <a:ea typeface="Calibri" charset="0"/>
                <a:cs typeface="Calibri" charset="0"/>
              </a:rPr>
              <a:t>Object</a:t>
            </a:r>
            <a:r>
              <a:rPr lang="x-none" altLang="zh-CN" sz="2400" dirty="0">
                <a:ea typeface="Calibri" charset="0"/>
                <a:cs typeface="Calibri" charset="0"/>
              </a:rPr>
              <a:t>, what are the </a:t>
            </a:r>
            <a:r>
              <a:rPr lang="x-none" altLang="zh-CN" sz="2400" dirty="0" smtClean="0">
                <a:solidFill>
                  <a:srgbClr val="FF0000"/>
                </a:solidFill>
                <a:ea typeface="Calibri" charset="0"/>
                <a:cs typeface="Calibri" charset="0"/>
              </a:rPr>
              <a:t>Components</a:t>
            </a:r>
            <a:r>
              <a:rPr lang="x-none" altLang="zh-CN" sz="2400" dirty="0">
                <a:ea typeface="Calibri" charset="0"/>
                <a:cs typeface="Calibri" charset="0"/>
              </a:rPr>
              <a:t>?</a:t>
            </a:r>
          </a:p>
          <a:p>
            <a:pPr algn="l"/>
            <a:r>
              <a:rPr lang="x-none" altLang="zh-CN" sz="2400" dirty="0">
                <a:ea typeface="Calibri" charset="0"/>
                <a:cs typeface="Calibri" charset="0"/>
              </a:rPr>
              <a:t>Given </a:t>
            </a:r>
            <a:r>
              <a:rPr lang="en-US" altLang="zh-CN" sz="2400" dirty="0" smtClean="0">
                <a:solidFill>
                  <a:srgbClr val="FF0000"/>
                </a:solidFill>
                <a:ea typeface="Calibri" charset="0"/>
                <a:cs typeface="Calibri" charset="0"/>
              </a:rPr>
              <a:t>Docs</a:t>
            </a:r>
            <a:r>
              <a:rPr lang="x-none" altLang="zh-CN" sz="2400" dirty="0" smtClean="0">
                <a:ea typeface="Calibri" charset="0"/>
                <a:cs typeface="Calibri" charset="0"/>
              </a:rPr>
              <a:t>, </a:t>
            </a:r>
            <a:r>
              <a:rPr lang="en-US" altLang="zh-CN" sz="2400" dirty="0" smtClean="0">
                <a:ea typeface="Calibri" charset="0"/>
                <a:cs typeface="Calibri" charset="0"/>
              </a:rPr>
              <a:t> </a:t>
            </a:r>
            <a:r>
              <a:rPr lang="x-none" altLang="zh-CN" sz="2400" dirty="0">
                <a:ea typeface="Calibri" charset="0"/>
                <a:cs typeface="Calibri" charset="0"/>
              </a:rPr>
              <a:t>what are </a:t>
            </a:r>
            <a:r>
              <a:rPr lang="en-US" altLang="zh-CN" sz="2400" dirty="0" smtClean="0">
                <a:ea typeface="Calibri" charset="0"/>
                <a:cs typeface="Calibri" charset="0"/>
              </a:rPr>
              <a:t>the</a:t>
            </a:r>
            <a:r>
              <a:rPr lang="x-none" altLang="zh-CN" sz="2400" dirty="0" smtClean="0">
                <a:ea typeface="Calibri" charset="0"/>
                <a:cs typeface="Calibri" charset="0"/>
              </a:rPr>
              <a:t> </a:t>
            </a:r>
            <a:r>
              <a:rPr lang="en-US" altLang="zh-CN" sz="2400" dirty="0" smtClean="0">
                <a:solidFill>
                  <a:srgbClr val="FF0000"/>
                </a:solidFill>
                <a:ea typeface="Calibri" charset="0"/>
                <a:cs typeface="Calibri" charset="0"/>
              </a:rPr>
              <a:t>Topics</a:t>
            </a:r>
            <a:r>
              <a:rPr lang="x-none" altLang="zh-CN" sz="2400" dirty="0" smtClean="0">
                <a:ea typeface="Calibri" charset="0"/>
                <a:cs typeface="Calibri" charset="0"/>
              </a:rPr>
              <a:t>?</a:t>
            </a:r>
            <a:endParaRPr lang="x-none" altLang="zh-CN" sz="2400" dirty="0">
              <a:ea typeface="Calibri" charset="0"/>
              <a:cs typeface="Calibri" charset="0"/>
            </a:endParaRPr>
          </a:p>
          <a:p>
            <a:pPr algn="l"/>
            <a:endParaRPr lang="x-none" altLang="zh-CN" sz="2400" dirty="0">
              <a:ea typeface="Calibri" charset="0"/>
              <a:cs typeface="Calibri" charset="0"/>
            </a:endParaRPr>
          </a:p>
          <a:p>
            <a:pPr algn="l"/>
            <a:r>
              <a:rPr lang="x-none" altLang="zh-CN" sz="2400" dirty="0">
                <a:ea typeface="Calibri" charset="0"/>
                <a:cs typeface="Calibri" charset="0"/>
              </a:rPr>
              <a:t>Find </a:t>
            </a:r>
            <a:r>
              <a:rPr lang="x-none" altLang="zh-CN" sz="2400" dirty="0">
                <a:solidFill>
                  <a:srgbClr val="FF0000"/>
                </a:solidFill>
                <a:ea typeface="Calibri" charset="0"/>
                <a:cs typeface="Calibri" charset="0"/>
              </a:rPr>
              <a:t>Cause</a:t>
            </a:r>
            <a:r>
              <a:rPr lang="x-none" altLang="zh-CN" sz="2400" dirty="0">
                <a:solidFill>
                  <a:schemeClr val="accent6"/>
                </a:solidFill>
                <a:ea typeface="Calibri" charset="0"/>
                <a:cs typeface="Calibri" charset="0"/>
              </a:rPr>
              <a:t> </a:t>
            </a:r>
            <a:r>
              <a:rPr lang="x-none" altLang="zh-CN" sz="2400" dirty="0">
                <a:ea typeface="Calibri" charset="0"/>
                <a:cs typeface="Calibri" charset="0"/>
              </a:rPr>
              <a:t>of </a:t>
            </a:r>
            <a:r>
              <a:rPr lang="x-none" altLang="zh-CN" sz="2400" dirty="0">
                <a:solidFill>
                  <a:srgbClr val="FF0000"/>
                </a:solidFill>
                <a:ea typeface="Calibri" charset="0"/>
                <a:cs typeface="Calibri" charset="0"/>
              </a:rPr>
              <a:t>Disease</a:t>
            </a:r>
          </a:p>
          <a:p>
            <a:pPr algn="l"/>
            <a:r>
              <a:rPr lang="x-none" altLang="zh-CN" sz="2400" dirty="0">
                <a:ea typeface="Calibri" charset="0"/>
                <a:cs typeface="Calibri" charset="0"/>
              </a:rPr>
              <a:t>Extract </a:t>
            </a:r>
            <a:r>
              <a:rPr lang="x-none" altLang="zh-CN" sz="2400" dirty="0">
                <a:solidFill>
                  <a:srgbClr val="FF0000"/>
                </a:solidFill>
                <a:ea typeface="Calibri" charset="0"/>
                <a:cs typeface="Calibri" charset="0"/>
              </a:rPr>
              <a:t>Topics</a:t>
            </a:r>
            <a:r>
              <a:rPr lang="x-none" altLang="zh-CN" sz="2400" dirty="0">
                <a:solidFill>
                  <a:schemeClr val="accent6"/>
                </a:solidFill>
                <a:ea typeface="Calibri" charset="0"/>
                <a:cs typeface="Calibri" charset="0"/>
              </a:rPr>
              <a:t> </a:t>
            </a:r>
            <a:r>
              <a:rPr lang="x-none" altLang="zh-CN" sz="2400" dirty="0">
                <a:ea typeface="Calibri" charset="0"/>
                <a:cs typeface="Calibri" charset="0"/>
              </a:rPr>
              <a:t>from </a:t>
            </a:r>
            <a:r>
              <a:rPr lang="x-none" altLang="zh-CN" sz="2400" dirty="0">
                <a:solidFill>
                  <a:srgbClr val="FF0000"/>
                </a:solidFill>
                <a:ea typeface="Calibri" charset="0"/>
                <a:cs typeface="Calibri" charset="0"/>
              </a:rPr>
              <a:t>Docs</a:t>
            </a:r>
          </a:p>
          <a:p>
            <a:pPr algn="l"/>
            <a:r>
              <a:rPr lang="x-none" altLang="zh-CN" sz="2400" dirty="0">
                <a:ea typeface="Calibri" charset="0"/>
                <a:cs typeface="Calibri" charset="0"/>
              </a:rPr>
              <a:t>Identify </a:t>
            </a:r>
            <a:r>
              <a:rPr lang="en-US" altLang="zh-CN" sz="2400" dirty="0">
                <a:solidFill>
                  <a:srgbClr val="FF0000"/>
                </a:solidFill>
                <a:ea typeface="Calibri" charset="0"/>
                <a:cs typeface="Calibri" charset="0"/>
              </a:rPr>
              <a:t>Objects</a:t>
            </a:r>
            <a:r>
              <a:rPr lang="x-none" altLang="zh-CN" sz="2400" dirty="0">
                <a:solidFill>
                  <a:schemeClr val="accent6"/>
                </a:solidFill>
                <a:ea typeface="Calibri" charset="0"/>
                <a:cs typeface="Calibri" charset="0"/>
              </a:rPr>
              <a:t> </a:t>
            </a:r>
            <a:r>
              <a:rPr lang="x-none" altLang="zh-CN" sz="2400" dirty="0">
                <a:ea typeface="Calibri" charset="0"/>
                <a:cs typeface="Calibri" charset="0"/>
              </a:rPr>
              <a:t>from </a:t>
            </a:r>
            <a:r>
              <a:rPr lang="x-none" altLang="zh-CN" sz="2400" dirty="0">
                <a:solidFill>
                  <a:srgbClr val="FF0000"/>
                </a:solidFill>
                <a:ea typeface="Calibri" charset="0"/>
                <a:cs typeface="Calibri" charset="0"/>
              </a:rPr>
              <a:t>Images</a:t>
            </a:r>
          </a:p>
          <a:p>
            <a:pPr algn="l"/>
            <a:r>
              <a:rPr lang="x-none" altLang="zh-CN" sz="2400" dirty="0">
                <a:ea typeface="Calibri" charset="0"/>
                <a:cs typeface="Calibri" charset="0"/>
              </a:rPr>
              <a:t>Recognize </a:t>
            </a:r>
            <a:r>
              <a:rPr lang="x-none" altLang="zh-CN" sz="2400" dirty="0">
                <a:solidFill>
                  <a:srgbClr val="FF0000"/>
                </a:solidFill>
                <a:ea typeface="Calibri" charset="0"/>
                <a:cs typeface="Calibri" charset="0"/>
              </a:rPr>
              <a:t>Words</a:t>
            </a:r>
            <a:r>
              <a:rPr lang="x-none" altLang="zh-CN" sz="2400" dirty="0">
                <a:solidFill>
                  <a:schemeClr val="accent6"/>
                </a:solidFill>
                <a:ea typeface="Calibri" charset="0"/>
                <a:cs typeface="Calibri" charset="0"/>
              </a:rPr>
              <a:t> </a:t>
            </a:r>
            <a:r>
              <a:rPr lang="x-none" altLang="zh-CN" sz="2400" dirty="0">
                <a:ea typeface="Calibri" charset="0"/>
                <a:cs typeface="Calibri" charset="0"/>
              </a:rPr>
              <a:t>in </a:t>
            </a:r>
            <a:r>
              <a:rPr lang="x-none" altLang="zh-CN" sz="2400" dirty="0">
                <a:solidFill>
                  <a:srgbClr val="FF0000"/>
                </a:solidFill>
                <a:ea typeface="Calibri" charset="0"/>
                <a:cs typeface="Calibri" charset="0"/>
              </a:rPr>
              <a:t>Speeches</a:t>
            </a:r>
          </a:p>
        </p:txBody>
      </p:sp>
      <mc:AlternateContent xmlns:mc="http://schemas.openxmlformats.org/markup-compatibility/2006" xmlns:a14="http://schemas.microsoft.com/office/drawing/2010/main">
        <mc:Choice Requires="a14">
          <p:sp>
            <p:nvSpPr>
              <p:cNvPr id="19" name="Rectangle 18"/>
              <p:cNvSpPr/>
              <p:nvPr/>
            </p:nvSpPr>
            <p:spPr>
              <a:xfrm>
                <a:off x="3164935" y="1713549"/>
                <a:ext cx="2658356" cy="9894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rPr>
                        <m:t>𝑝</m:t>
                      </m:r>
                      <m:d>
                        <m:dPr>
                          <m:ctrlPr>
                            <a:rPr lang="en-US" altLang="zh-CN" sz="2800" i="1">
                              <a:latin typeface="Cambria Math" panose="02040503050406030204" pitchFamily="18" charset="0"/>
                            </a:rPr>
                          </m:ctrlPr>
                        </m:dPr>
                        <m:e>
                          <m:r>
                            <m:rPr>
                              <m:sty m:val="p"/>
                            </m:rPr>
                            <a:rPr lang="en-US" altLang="zh-CN" sz="2800">
                              <a:latin typeface="Cambria Math" panose="02040503050406030204" pitchFamily="18" charset="0"/>
                            </a:rPr>
                            <m:t>z</m:t>
                          </m:r>
                          <m:r>
                            <a:rPr lang="en-US" altLang="zh-CN" sz="2800">
                              <a:latin typeface="Cambria Math" panose="02040503050406030204" pitchFamily="18" charset="0"/>
                            </a:rPr>
                            <m:t>|</m:t>
                          </m:r>
                          <m:r>
                            <m:rPr>
                              <m:sty m:val="p"/>
                            </m:rPr>
                            <a:rPr lang="en-US" altLang="zh-CN" sz="2800">
                              <a:latin typeface="Cambria Math" panose="02040503050406030204" pitchFamily="18" charset="0"/>
                            </a:rPr>
                            <m:t>x</m:t>
                          </m:r>
                        </m:e>
                      </m:d>
                      <m:r>
                        <a:rPr lang="en-US" altLang="zh-CN" sz="2800" i="1">
                          <a:latin typeface="Cambria Math" panose="02040503050406030204" pitchFamily="18" charset="0"/>
                        </a:rPr>
                        <m:t>=</m:t>
                      </m:r>
                      <m:f>
                        <m:fPr>
                          <m:ctrlPr>
                            <a:rPr lang="en-US" altLang="zh-CN" sz="2800" i="1">
                              <a:latin typeface="Cambria Math" panose="02040503050406030204" pitchFamily="18" charset="0"/>
                            </a:rPr>
                          </m:ctrlPr>
                        </m:fPr>
                        <m:num>
                          <m:r>
                            <a:rPr lang="en-US" altLang="zh-CN" sz="2800" i="1">
                              <a:latin typeface="Cambria Math" panose="02040503050406030204" pitchFamily="18" charset="0"/>
                            </a:rPr>
                            <m:t>𝑝</m:t>
                          </m:r>
                          <m:r>
                            <a:rPr lang="en-US" altLang="zh-CN" sz="2800" i="1">
                              <a:latin typeface="Cambria Math" panose="02040503050406030204" pitchFamily="18" charset="0"/>
                            </a:rPr>
                            <m:t>(</m:t>
                          </m:r>
                          <m:r>
                            <m:rPr>
                              <m:sty m:val="p"/>
                            </m:rPr>
                            <a:rPr lang="en-US" altLang="zh-CN" sz="2800">
                              <a:latin typeface="Cambria Math" panose="02040503050406030204" pitchFamily="18" charset="0"/>
                            </a:rPr>
                            <m:t>x</m:t>
                          </m:r>
                          <m:r>
                            <a:rPr lang="en-US" altLang="zh-CN" sz="2800">
                              <a:latin typeface="Cambria Math" panose="02040503050406030204" pitchFamily="18" charset="0"/>
                            </a:rPr>
                            <m:t>,</m:t>
                          </m:r>
                          <m:r>
                            <m:rPr>
                              <m:sty m:val="p"/>
                            </m:rPr>
                            <a:rPr lang="en-US" altLang="zh-CN" sz="2800">
                              <a:latin typeface="Cambria Math" panose="02040503050406030204" pitchFamily="18" charset="0"/>
                            </a:rPr>
                            <m:t>z</m:t>
                          </m:r>
                          <m:r>
                            <a:rPr lang="en-US" altLang="zh-CN" sz="2800" i="1">
                              <a:latin typeface="Cambria Math" panose="02040503050406030204" pitchFamily="18" charset="0"/>
                            </a:rPr>
                            <m:t>)</m:t>
                          </m:r>
                        </m:num>
                        <m:den>
                          <m:r>
                            <a:rPr lang="en-US" altLang="zh-CN" sz="2800" i="1">
                              <a:latin typeface="Cambria Math" panose="02040503050406030204" pitchFamily="18" charset="0"/>
                            </a:rPr>
                            <m:t>𝑝</m:t>
                          </m:r>
                          <m:r>
                            <a:rPr lang="en-US" altLang="zh-CN" sz="2800" i="1">
                              <a:latin typeface="Cambria Math" panose="02040503050406030204" pitchFamily="18" charset="0"/>
                            </a:rPr>
                            <m:t>(</m:t>
                          </m:r>
                          <m:r>
                            <m:rPr>
                              <m:sty m:val="p"/>
                            </m:rPr>
                            <a:rPr lang="en-US" altLang="zh-CN" sz="2800">
                              <a:latin typeface="Cambria Math" panose="02040503050406030204" pitchFamily="18" charset="0"/>
                            </a:rPr>
                            <m:t>x</m:t>
                          </m:r>
                          <m:r>
                            <a:rPr lang="en-US" altLang="zh-CN" sz="2800" i="1">
                              <a:latin typeface="Cambria Math" panose="02040503050406030204" pitchFamily="18" charset="0"/>
                            </a:rPr>
                            <m:t>)</m:t>
                          </m:r>
                        </m:den>
                      </m:f>
                    </m:oMath>
                  </m:oMathPara>
                </a14:m>
                <a:endParaRPr lang="zh-CN" altLang="en-US" sz="2800" dirty="0"/>
              </a:p>
            </p:txBody>
          </p:sp>
        </mc:Choice>
        <mc:Fallback xmlns="">
          <p:sp>
            <p:nvSpPr>
              <p:cNvPr id="19" name="Rectangle 18"/>
              <p:cNvSpPr>
                <a:spLocks noRot="1" noChangeAspect="1" noMove="1" noResize="1" noEditPoints="1" noAdjustHandles="1" noChangeArrowheads="1" noChangeShapeType="1" noTextEdit="1"/>
              </p:cNvSpPr>
              <p:nvPr/>
            </p:nvSpPr>
            <p:spPr>
              <a:xfrm>
                <a:off x="3164935" y="1713549"/>
                <a:ext cx="2658356" cy="989438"/>
              </a:xfrm>
              <a:prstGeom prst="rect">
                <a:avLst/>
              </a:prstGeom>
              <a:blipFill>
                <a:blip r:embed="rId3"/>
                <a:stretch>
                  <a:fillRect/>
                </a:stretch>
              </a:blipFill>
            </p:spPr>
            <p:txBody>
              <a:bodyPr/>
              <a:lstStyle/>
              <a:p>
                <a:r>
                  <a:rPr lang="zh-CN" altLang="en-US">
                    <a:noFill/>
                  </a:rPr>
                  <a:t> </a:t>
                </a:r>
              </a:p>
            </p:txBody>
          </p:sp>
        </mc:Fallback>
      </mc:AlternateContent>
      <p:grpSp>
        <p:nvGrpSpPr>
          <p:cNvPr id="20" name="组合 9"/>
          <p:cNvGrpSpPr/>
          <p:nvPr/>
        </p:nvGrpSpPr>
        <p:grpSpPr>
          <a:xfrm>
            <a:off x="1706383" y="3206780"/>
            <a:ext cx="1915549" cy="2622766"/>
            <a:chOff x="3793842" y="2156194"/>
            <a:chExt cx="1915549" cy="2622766"/>
          </a:xfrm>
        </p:grpSpPr>
        <p:sp>
          <p:nvSpPr>
            <p:cNvPr id="21" name="Arc 4"/>
            <p:cNvSpPr/>
            <p:nvPr/>
          </p:nvSpPr>
          <p:spPr>
            <a:xfrm rot="13621765">
              <a:off x="3674378" y="2598745"/>
              <a:ext cx="1952372" cy="1713444"/>
            </a:xfrm>
            <a:prstGeom prst="arc">
              <a:avLst/>
            </a:prstGeom>
            <a:noFill/>
            <a:ln w="38100" cap="flat" cmpd="sng" algn="ctr">
              <a:solidFill>
                <a:srgbClr val="FF0000"/>
              </a:solidFill>
              <a:prstDash val="dash"/>
              <a:round/>
              <a:headEnd type="none" w="med" len="med"/>
              <a:tailEnd type="triangle"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CN" altLang="en-US">
                <a:solidFill>
                  <a:srgbClr val="FF9933"/>
                </a:solidFill>
              </a:endParaRPr>
            </a:p>
          </p:txBody>
        </p:sp>
        <p:grpSp>
          <p:nvGrpSpPr>
            <p:cNvPr id="22" name="Group 10"/>
            <p:cNvGrpSpPr/>
            <p:nvPr/>
          </p:nvGrpSpPr>
          <p:grpSpPr>
            <a:xfrm>
              <a:off x="3891806" y="2156194"/>
              <a:ext cx="1817585" cy="2622766"/>
              <a:chOff x="17473857" y="3500060"/>
              <a:chExt cx="5931250" cy="8558765"/>
            </a:xfrm>
          </p:grpSpPr>
          <p:sp>
            <p:nvSpPr>
              <p:cNvPr id="23" name="椭圆 12"/>
              <p:cNvSpPr/>
              <p:nvPr/>
            </p:nvSpPr>
            <p:spPr>
              <a:xfrm>
                <a:off x="17473860" y="3500060"/>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24" name="椭圆 13"/>
              <p:cNvSpPr/>
              <p:nvPr/>
            </p:nvSpPr>
            <p:spPr>
              <a:xfrm>
                <a:off x="17473857" y="9588877"/>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grpSp>
            <p:nvGrpSpPr>
              <p:cNvPr id="25" name="Group 9"/>
              <p:cNvGrpSpPr/>
              <p:nvPr/>
            </p:nvGrpSpPr>
            <p:grpSpPr>
              <a:xfrm>
                <a:off x="18584507" y="5970008"/>
                <a:ext cx="248644" cy="1274828"/>
                <a:chOff x="18584508" y="5970008"/>
                <a:chExt cx="248643" cy="1274828"/>
              </a:xfrm>
            </p:grpSpPr>
            <p:cxnSp>
              <p:nvCxnSpPr>
                <p:cNvPr id="31" name="直线箭头连接符 7"/>
                <p:cNvCxnSpPr>
                  <a:cxnSpLocks/>
                  <a:stCxn id="23" idx="4"/>
                  <a:endCxn id="28" idx="0"/>
                </p:cNvCxnSpPr>
                <p:nvPr/>
              </p:nvCxnSpPr>
              <p:spPr>
                <a:xfrm flipH="1">
                  <a:off x="18708828" y="5970008"/>
                  <a:ext cx="5" cy="125179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45" name="等腰三角形 21"/>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26" name="TextBox 2"/>
                  <p:cNvSpPr txBox="1"/>
                  <p:nvPr/>
                </p:nvSpPr>
                <p:spPr>
                  <a:xfrm>
                    <a:off x="19624684" y="6583465"/>
                    <a:ext cx="3780423" cy="197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4000" b="0" i="1" u="none" strike="noStrike" cap="none" spc="0" normalizeH="0" baseline="0" smtClean="0">
                                  <a:ln>
                                    <a:noFill/>
                                  </a:ln>
                                  <a:solidFill>
                                    <a:srgbClr val="FFFFFF"/>
                                  </a:solidFill>
                                  <a:effectLst/>
                                  <a:uFillTx/>
                                  <a:latin typeface="Cambria Math" panose="02040503050406030204" pitchFamily="18" charset="0"/>
                                  <a:sym typeface="Helvetica Light"/>
                                </a:rPr>
                              </m:ctrlPr>
                            </m:sSubPr>
                            <m:e>
                              <m: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4000" b="0" i="0" smtClean="0">
                                  <a:latin typeface="Cambria Math" panose="02040503050406030204" pitchFamily="18" charset="0"/>
                                </a:rPr>
                                <m:t>DNN</m:t>
                              </m:r>
                            </m:sub>
                          </m:sSub>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16" name="TextBox 2"/>
                  <p:cNvSpPr txBox="1">
                    <a:spLocks noRot="1" noChangeAspect="1" noMove="1" noResize="1" noEditPoints="1" noAdjustHandles="1" noChangeArrowheads="1" noChangeShapeType="1" noTextEdit="1"/>
                  </p:cNvSpPr>
                  <p:nvPr/>
                </p:nvSpPr>
                <p:spPr>
                  <a:xfrm>
                    <a:off x="19624684" y="6583465"/>
                    <a:ext cx="3780423" cy="1974324"/>
                  </a:xfrm>
                  <a:prstGeom prst="rect">
                    <a:avLst/>
                  </a:prstGeom>
                  <a:blipFill>
                    <a:blip r:embed="rId4"/>
                    <a:stretch>
                      <a:fillRect l="-526"/>
                    </a:stretch>
                  </a:blipFill>
                  <a:ln w="12700" cap="flat">
                    <a:noFill/>
                    <a:miter lim="400000"/>
                  </a:ln>
                  <a:effectLst/>
                </p:spPr>
                <p:txBody>
                  <a:bodyPr/>
                  <a:lstStyle/>
                  <a:p>
                    <a:r>
                      <a:rPr lang="zh-CN" altLang="en-US">
                        <a:noFill/>
                      </a:rPr>
                      <a:t> </a:t>
                    </a:r>
                  </a:p>
                </p:txBody>
              </p:sp>
            </mc:Fallback>
          </mc:AlternateContent>
          <p:grpSp>
            <p:nvGrpSpPr>
              <p:cNvPr id="27" name="Group 14"/>
              <p:cNvGrpSpPr/>
              <p:nvPr/>
            </p:nvGrpSpPr>
            <p:grpSpPr>
              <a:xfrm>
                <a:off x="18584507" y="8136199"/>
                <a:ext cx="248644" cy="1569154"/>
                <a:chOff x="18583052" y="6115554"/>
                <a:chExt cx="248643" cy="1569154"/>
              </a:xfrm>
            </p:grpSpPr>
            <p:cxnSp>
              <p:nvCxnSpPr>
                <p:cNvPr id="29"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30"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8" name="Rectangle 5"/>
              <p:cNvSpPr/>
              <p:nvPr/>
            </p:nvSpPr>
            <p:spPr>
              <a:xfrm>
                <a:off x="18251629" y="7221798"/>
                <a:ext cx="914401" cy="91440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spTree>
    <p:extLst>
      <p:ext uri="{BB962C8B-B14F-4D97-AF65-F5344CB8AC3E}">
        <p14:creationId xmlns:p14="http://schemas.microsoft.com/office/powerpoint/2010/main" val="3260019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Generative models are everywhere …</a:t>
            </a:r>
            <a:endParaRPr lang="zh-CN" altLang="en-US" dirty="0"/>
          </a:p>
        </p:txBody>
      </p:sp>
      <p:sp>
        <p:nvSpPr>
          <p:cNvPr id="3" name="Content Placeholder 2"/>
          <p:cNvSpPr>
            <a:spLocks noGrp="1"/>
          </p:cNvSpPr>
          <p:nvPr>
            <p:ph sz="quarter" idx="1"/>
          </p:nvPr>
        </p:nvSpPr>
        <p:spPr/>
        <p:txBody>
          <a:bodyPr/>
          <a:lstStyle/>
          <a:p>
            <a:r>
              <a:rPr lang="en-US" altLang="zh-CN" dirty="0" smtClean="0"/>
              <a:t>Mixture model --- a simple generative model with hidden factors</a:t>
            </a:r>
          </a:p>
          <a:p>
            <a:pPr lvl="1"/>
            <a:r>
              <a:rPr lang="en-US" altLang="zh-CN" dirty="0" smtClean="0"/>
              <a:t>Infer the latent Z  for a particular input x:</a:t>
            </a:r>
            <a:endParaRPr lang="zh-CN" altLang="en-US" dirty="0"/>
          </a:p>
        </p:txBody>
      </p:sp>
      <p:grpSp>
        <p:nvGrpSpPr>
          <p:cNvPr id="14" name="Group 10"/>
          <p:cNvGrpSpPr/>
          <p:nvPr/>
        </p:nvGrpSpPr>
        <p:grpSpPr>
          <a:xfrm>
            <a:off x="2726836" y="3024911"/>
            <a:ext cx="1009101" cy="3496695"/>
            <a:chOff x="17473857" y="3500060"/>
            <a:chExt cx="2469949" cy="8558767"/>
          </a:xfrm>
        </p:grpSpPr>
        <p:sp>
          <p:nvSpPr>
            <p:cNvPr id="15" name="椭圆 4"/>
            <p:cNvSpPr/>
            <p:nvPr/>
          </p:nvSpPr>
          <p:spPr>
            <a:xfrm>
              <a:off x="17473857" y="3500060"/>
              <a:ext cx="2469948"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18" name="椭圆 5"/>
            <p:cNvSpPr/>
            <p:nvPr/>
          </p:nvSpPr>
          <p:spPr>
            <a:xfrm>
              <a:off x="17473857" y="9588880"/>
              <a:ext cx="2469949" cy="2469947"/>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cxnSp>
          <p:nvCxnSpPr>
            <p:cNvPr id="29" name="直线箭头连接符 7"/>
            <p:cNvCxnSpPr>
              <a:cxnSpLocks/>
              <a:stCxn id="15" idx="4"/>
              <a:endCxn id="28" idx="3"/>
            </p:cNvCxnSpPr>
            <p:nvPr/>
          </p:nvCxnSpPr>
          <p:spPr>
            <a:xfrm flipH="1">
              <a:off x="18708828" y="5970007"/>
              <a:ext cx="5" cy="3189450"/>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28" name="等腰三角形 27"/>
            <p:cNvSpPr/>
            <p:nvPr/>
          </p:nvSpPr>
          <p:spPr>
            <a:xfrm rot="10800000" flipH="1">
              <a:off x="18584506" y="9159458"/>
              <a:ext cx="248642"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32" name="Picture 31"/>
          <p:cNvPicPr>
            <a:picLocks noChangeAspect="1"/>
          </p:cNvPicPr>
          <p:nvPr/>
        </p:nvPicPr>
        <p:blipFill>
          <a:blip r:embed="rId2"/>
          <a:stretch>
            <a:fillRect/>
          </a:stretch>
        </p:blipFill>
        <p:spPr>
          <a:xfrm>
            <a:off x="482268" y="4872383"/>
            <a:ext cx="2036865" cy="1740029"/>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952417" y="3302913"/>
                <a:ext cx="74655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z</m:t>
                      </m:r>
                      <m:r>
                        <a:rPr lang="en-US" altLang="zh-CN" sz="2800" b="0" i="1" smtClean="0">
                          <a:latin typeface="Cambria Math" panose="02040503050406030204" pitchFamily="18" charset="0"/>
                        </a:rPr>
                        <m:t>)</m:t>
                      </m:r>
                    </m:oMath>
                  </m:oMathPara>
                </a14:m>
                <a:endParaRPr lang="zh-CN" alt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3952417" y="3302913"/>
                <a:ext cx="746551" cy="43088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751382" y="5801612"/>
                <a:ext cx="140038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x</m:t>
                      </m:r>
                      <m:r>
                        <a:rPr lang="en-US" altLang="zh-CN" sz="2800" b="0" i="0" smtClean="0">
                          <a:latin typeface="Cambria Math" panose="02040503050406030204" pitchFamily="18" charset="0"/>
                        </a:rPr>
                        <m:t>|</m:t>
                      </m:r>
                      <m:r>
                        <m:rPr>
                          <m:sty m:val="p"/>
                        </m:rPr>
                        <a:rPr lang="en-US" altLang="zh-CN" sz="2800" b="0" i="0" smtClean="0">
                          <a:latin typeface="Cambria Math" panose="02040503050406030204" pitchFamily="18" charset="0"/>
                        </a:rPr>
                        <m:t>z</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𝜃</m:t>
                      </m:r>
                      <m:r>
                        <a:rPr lang="en-US" altLang="zh-CN" sz="2800" b="0" i="1" smtClean="0">
                          <a:latin typeface="Cambria Math" panose="02040503050406030204" pitchFamily="18" charset="0"/>
                        </a:rPr>
                        <m:t>)</m:t>
                      </m:r>
                    </m:oMath>
                  </m:oMathPara>
                </a14:m>
                <a:endParaRPr lang="zh-CN" altLang="en-US" sz="2800" dirty="0"/>
              </a:p>
            </p:txBody>
          </p:sp>
        </mc:Choice>
        <mc:Fallback xmlns="">
          <p:sp>
            <p:nvSpPr>
              <p:cNvPr id="36" name="TextBox 35"/>
              <p:cNvSpPr txBox="1">
                <a:spLocks noRot="1" noChangeAspect="1" noMove="1" noResize="1" noEditPoints="1" noAdjustHandles="1" noChangeArrowheads="1" noChangeShapeType="1" noTextEdit="1"/>
              </p:cNvSpPr>
              <p:nvPr/>
            </p:nvSpPr>
            <p:spPr>
              <a:xfrm>
                <a:off x="3751382" y="5801612"/>
                <a:ext cx="1400383" cy="430887"/>
              </a:xfrm>
              <a:prstGeom prst="rect">
                <a:avLst/>
              </a:prstGeom>
              <a:blipFill>
                <a:blip r:embed="rId4"/>
                <a:stretch>
                  <a:fillRect/>
                </a:stretch>
              </a:blipFill>
            </p:spPr>
            <p:txBody>
              <a:bodyPr/>
              <a:lstStyle/>
              <a:p>
                <a:r>
                  <a:rPr lang="zh-CN" altLang="en-US">
                    <a:noFill/>
                  </a:rPr>
                  <a:t> </a:t>
                </a:r>
              </a:p>
            </p:txBody>
          </p:sp>
        </mc:Fallback>
      </mc:AlternateContent>
      <p:sp>
        <p:nvSpPr>
          <p:cNvPr id="19" name="Arc 4"/>
          <p:cNvSpPr/>
          <p:nvPr/>
        </p:nvSpPr>
        <p:spPr>
          <a:xfrm rot="2988333">
            <a:off x="1566182" y="3655403"/>
            <a:ext cx="2539262" cy="1913762"/>
          </a:xfrm>
          <a:prstGeom prst="arc">
            <a:avLst/>
          </a:prstGeom>
          <a:noFill/>
          <a:ln w="38100" cap="flat" cmpd="sng" algn="ctr">
            <a:solidFill>
              <a:srgbClr val="FF0000"/>
            </a:solidFill>
            <a:prstDash val="dash"/>
            <a:round/>
            <a:headEnd type="triangle" w="med" len="med"/>
            <a:tailEnd type="none"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CN" altLang="en-US">
              <a:solidFill>
                <a:srgbClr val="FF9933"/>
              </a:solidFill>
            </a:endParaRPr>
          </a:p>
        </p:txBody>
      </p:sp>
      <p:grpSp>
        <p:nvGrpSpPr>
          <p:cNvPr id="8" name="Group 7"/>
          <p:cNvGrpSpPr/>
          <p:nvPr/>
        </p:nvGrpSpPr>
        <p:grpSpPr>
          <a:xfrm>
            <a:off x="4436927" y="3320823"/>
            <a:ext cx="4385111" cy="2158090"/>
            <a:chOff x="4436927" y="3320823"/>
            <a:chExt cx="4385111" cy="2158090"/>
          </a:xfrm>
        </p:grpSpPr>
        <mc:AlternateContent xmlns:mc="http://schemas.openxmlformats.org/markup-compatibility/2006" xmlns:a14="http://schemas.microsoft.com/office/drawing/2010/main">
          <mc:Choice Requires="a14">
            <p:sp>
              <p:nvSpPr>
                <p:cNvPr id="35" name="TextBox 34"/>
                <p:cNvSpPr txBox="1"/>
                <p:nvPr/>
              </p:nvSpPr>
              <p:spPr>
                <a:xfrm>
                  <a:off x="4436927" y="4150921"/>
                  <a:ext cx="4385111" cy="13279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𝑝</m:t>
                        </m:r>
                        <m:d>
                          <m:dPr>
                            <m:ctrlPr>
                              <a:rPr lang="en-US" altLang="zh-CN" sz="2800" b="0" i="1" smtClean="0">
                                <a:latin typeface="Cambria Math" panose="02040503050406030204" pitchFamily="18" charset="0"/>
                              </a:rPr>
                            </m:ctrlPr>
                          </m:dPr>
                          <m:e>
                            <m:r>
                              <m:rPr>
                                <m:sty m:val="p"/>
                              </m:rPr>
                              <a:rPr lang="en-US" altLang="zh-CN" sz="2800" b="0" i="0" smtClean="0">
                                <a:latin typeface="Cambria Math" panose="02040503050406030204" pitchFamily="18" charset="0"/>
                              </a:rPr>
                              <m:t>z</m:t>
                            </m:r>
                            <m:r>
                              <a:rPr lang="en-US" altLang="zh-CN" sz="2800" b="0" i="0" smtClean="0">
                                <a:latin typeface="Cambria Math" panose="02040503050406030204" pitchFamily="18" charset="0"/>
                              </a:rPr>
                              <m:t>|</m:t>
                            </m:r>
                            <m:r>
                              <m:rPr>
                                <m:sty m:val="p"/>
                              </m:rPr>
                              <a:rPr lang="en-US" altLang="zh-CN" sz="2800" b="0" i="0" smtClean="0">
                                <a:latin typeface="Cambria Math" panose="02040503050406030204" pitchFamily="18" charset="0"/>
                              </a:rPr>
                              <m:t>x</m:t>
                            </m:r>
                          </m:e>
                        </m:d>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x</m:t>
                            </m:r>
                            <m:r>
                              <a:rPr lang="en-US" altLang="zh-CN" sz="2800" b="0" i="0" smtClean="0">
                                <a:latin typeface="Cambria Math" panose="02040503050406030204" pitchFamily="18" charset="0"/>
                              </a:rPr>
                              <m:t>,</m:t>
                            </m:r>
                            <m:r>
                              <m:rPr>
                                <m:sty m:val="p"/>
                              </m:rPr>
                              <a:rPr lang="en-US" altLang="zh-CN" sz="2800" b="0" i="0" smtClean="0">
                                <a:latin typeface="Cambria Math" panose="02040503050406030204" pitchFamily="18" charset="0"/>
                              </a:rPr>
                              <m:t>z</m:t>
                            </m:r>
                            <m:r>
                              <a:rPr lang="en-US" altLang="zh-CN" sz="2800" b="0" i="1" smtClean="0">
                                <a:latin typeface="Cambria Math" panose="02040503050406030204" pitchFamily="18" charset="0"/>
                              </a:rPr>
                              <m:t>)</m:t>
                            </m:r>
                          </m:num>
                          <m:den>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x</m:t>
                            </m:r>
                            <m:r>
                              <a:rPr lang="en-US" altLang="zh-CN" sz="2800" b="0" i="1" smtClean="0">
                                <a:latin typeface="Cambria Math" panose="02040503050406030204" pitchFamily="18" charset="0"/>
                              </a:rPr>
                              <m:t>)</m:t>
                            </m:r>
                          </m:den>
                        </m:f>
                      </m:oMath>
                    </m:oMathPara>
                  </a14:m>
                  <a:endParaRPr lang="en-US" altLang="zh-CN" sz="2800" b="0" i="1" dirty="0" smtClean="0">
                    <a:latin typeface="Cambria Math" panose="02040503050406030204" pitchFamily="18" charset="0"/>
                  </a:endParaRPr>
                </a:p>
                <a:p>
                  <a:r>
                    <a:rPr lang="en-US" altLang="zh-CN" sz="2800" dirty="0" smtClean="0"/>
                    <a:t>   </a:t>
                  </a:r>
                  <a14:m>
                    <m:oMath xmlns:m="http://schemas.openxmlformats.org/officeDocument/2006/math">
                      <m:r>
                        <a:rPr lang="en-US" altLang="zh-CN" sz="2800" b="0" i="0" smtClean="0">
                          <a:latin typeface="Cambria Math" panose="02040503050406030204" pitchFamily="18" charset="0"/>
                        </a:rPr>
                        <m:t>                       </m:t>
                      </m:r>
                      <m:r>
                        <a:rPr lang="en-US" altLang="zh-CN" sz="2800" i="1">
                          <a:latin typeface="Cambria Math" panose="02040503050406030204" pitchFamily="18" charset="0"/>
                        </a:rPr>
                        <m:t>∝</m:t>
                      </m:r>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z</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x</m:t>
                      </m:r>
                      <m:r>
                        <a:rPr lang="en-US" altLang="zh-CN" sz="2800" b="0" i="0" smtClean="0">
                          <a:latin typeface="Cambria Math" panose="02040503050406030204" pitchFamily="18" charset="0"/>
                        </a:rPr>
                        <m:t>|</m:t>
                      </m:r>
                      <m:r>
                        <m:rPr>
                          <m:sty m:val="p"/>
                        </m:rPr>
                        <a:rPr lang="en-US" altLang="zh-CN" sz="2800" b="0" i="0" smtClean="0">
                          <a:latin typeface="Cambria Math" panose="02040503050406030204" pitchFamily="18" charset="0"/>
                        </a:rPr>
                        <m:t>z</m:t>
                      </m:r>
                      <m:r>
                        <a:rPr lang="en-US" altLang="zh-CN" sz="2800" b="0" i="0" smtClean="0">
                          <a:latin typeface="Cambria Math" panose="02040503050406030204" pitchFamily="18" charset="0"/>
                        </a:rPr>
                        <m:t>;</m:t>
                      </m:r>
                      <m:r>
                        <a:rPr lang="en-US" altLang="zh-CN" sz="2800" b="0" i="1" smtClean="0">
                          <a:latin typeface="Cambria Math" panose="02040503050406030204" pitchFamily="18" charset="0"/>
                        </a:rPr>
                        <m:t>𝜃</m:t>
                      </m:r>
                      <m:r>
                        <a:rPr lang="en-US" altLang="zh-CN" sz="2800" b="0" i="1" smtClean="0">
                          <a:latin typeface="Cambria Math" panose="02040503050406030204" pitchFamily="18" charset="0"/>
                        </a:rPr>
                        <m:t>)</m:t>
                      </m:r>
                    </m:oMath>
                  </a14:m>
                  <a:endParaRPr lang="zh-CN" altLang="en-US" sz="2800" dirty="0"/>
                </a:p>
              </p:txBody>
            </p:sp>
          </mc:Choice>
          <mc:Fallback xmlns="">
            <p:sp>
              <p:nvSpPr>
                <p:cNvPr id="35" name="TextBox 34"/>
                <p:cNvSpPr txBox="1">
                  <a:spLocks noRot="1" noChangeAspect="1" noMove="1" noResize="1" noEditPoints="1" noAdjustHandles="1" noChangeArrowheads="1" noChangeShapeType="1" noTextEdit="1"/>
                </p:cNvSpPr>
                <p:nvPr/>
              </p:nvSpPr>
              <p:spPr>
                <a:xfrm>
                  <a:off x="4436927" y="4150921"/>
                  <a:ext cx="4385111" cy="1327992"/>
                </a:xfrm>
                <a:prstGeom prst="rect">
                  <a:avLst/>
                </a:prstGeom>
                <a:blipFill>
                  <a:blip r:embed="rId5"/>
                  <a:stretch>
                    <a:fillRect/>
                  </a:stretch>
                </a:blipFill>
              </p:spPr>
              <p:txBody>
                <a:bodyPr/>
                <a:lstStyle/>
                <a:p>
                  <a:r>
                    <a:rPr lang="zh-CN" altLang="en-US">
                      <a:noFill/>
                    </a:rPr>
                    <a:t> </a:t>
                  </a:r>
                </a:p>
              </p:txBody>
            </p:sp>
          </mc:Fallback>
        </mc:AlternateContent>
        <p:sp>
          <p:nvSpPr>
            <p:cNvPr id="4" name="TextBox 3"/>
            <p:cNvSpPr txBox="1"/>
            <p:nvPr/>
          </p:nvSpPr>
          <p:spPr>
            <a:xfrm>
              <a:off x="5272391" y="3320823"/>
              <a:ext cx="1838645" cy="523220"/>
            </a:xfrm>
            <a:prstGeom prst="rect">
              <a:avLst/>
            </a:prstGeom>
            <a:noFill/>
          </p:spPr>
          <p:txBody>
            <a:bodyPr wrap="none" rtlCol="0">
              <a:spAutoFit/>
            </a:bodyPr>
            <a:lstStyle/>
            <a:p>
              <a:r>
                <a:rPr lang="en-US" altLang="zh-CN" sz="2800" dirty="0" smtClean="0"/>
                <a:t>Bayes’ Rule: </a:t>
              </a:r>
              <a:endParaRPr lang="zh-CN" altLang="en-US" sz="2800" dirty="0"/>
            </a:p>
          </p:txBody>
        </p:sp>
      </p:grpSp>
    </p:spTree>
    <p:extLst>
      <p:ext uri="{BB962C8B-B14F-4D97-AF65-F5344CB8AC3E}">
        <p14:creationId xmlns:p14="http://schemas.microsoft.com/office/powerpoint/2010/main" val="402700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sz="quarter" idx="1"/>
          </p:nvPr>
        </p:nvSpPr>
        <p:spPr/>
        <p:txBody>
          <a:bodyPr/>
          <a:lstStyle/>
          <a:p>
            <a:endParaRPr lang="en-US" altLang="zh-CN" dirty="0" smtClean="0"/>
          </a:p>
          <a:p>
            <a:pPr marL="0" indent="0">
              <a:buNone/>
            </a:pPr>
            <a:endParaRPr lang="en-US" altLang="zh-CN" dirty="0"/>
          </a:p>
          <a:p>
            <a:pPr marL="0" indent="0" algn="ctr">
              <a:buNone/>
            </a:pPr>
            <a:r>
              <a:rPr lang="en-US" altLang="zh-CN" sz="2800" dirty="0" smtClean="0"/>
              <a:t>A thousand lines of details are missed …</a:t>
            </a:r>
          </a:p>
          <a:p>
            <a:pPr marL="0" indent="0" algn="ctr">
              <a:buNone/>
            </a:pPr>
            <a:endParaRPr lang="en-US" altLang="zh-CN" dirty="0"/>
          </a:p>
          <a:p>
            <a:pPr marL="0" indent="0" algn="ctr">
              <a:buNone/>
            </a:pPr>
            <a:endParaRPr lang="en-US" altLang="zh-CN" dirty="0" smtClean="0"/>
          </a:p>
          <a:p>
            <a:pPr marL="0" indent="0" algn="ctr">
              <a:buNone/>
            </a:pPr>
            <a:r>
              <a:rPr lang="en-US" altLang="zh-CN" dirty="0" err="1" smtClean="0"/>
              <a:t>ZhuSuan</a:t>
            </a:r>
            <a:r>
              <a:rPr lang="en-US" altLang="zh-CN" dirty="0" smtClean="0"/>
              <a:t> saves your time!</a:t>
            </a:r>
            <a:endParaRPr lang="en-US" altLang="zh-CN" dirty="0"/>
          </a:p>
          <a:p>
            <a:pPr marL="0" indent="0" algn="ctr">
              <a:buNone/>
            </a:pPr>
            <a:r>
              <a:rPr lang="en-US" altLang="zh-CN" dirty="0">
                <a:hlinkClick r:id="rId2"/>
              </a:rPr>
              <a:t>http://zhusuan.readthedocs.io</a:t>
            </a:r>
            <a:r>
              <a:rPr lang="en-US" altLang="zh-CN" dirty="0"/>
              <a:t> </a:t>
            </a:r>
            <a:endParaRPr lang="zh-CN" altLang="en-US" dirty="0"/>
          </a:p>
          <a:p>
            <a:pPr marL="0" indent="0" algn="ctr">
              <a:buNone/>
            </a:pPr>
            <a:endParaRPr lang="zh-CN" altLang="en-US" dirty="0"/>
          </a:p>
        </p:txBody>
      </p:sp>
    </p:spTree>
    <p:extLst>
      <p:ext uri="{BB962C8B-B14F-4D97-AF65-F5344CB8AC3E}">
        <p14:creationId xmlns:p14="http://schemas.microsoft.com/office/powerpoint/2010/main" val="428544944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t>ZhuSuan</a:t>
            </a:r>
            <a:endParaRPr lang="zh-CN" altLang="en-US" dirty="0"/>
          </a:p>
        </p:txBody>
      </p:sp>
      <p:sp>
        <p:nvSpPr>
          <p:cNvPr id="4" name="TextBox 5"/>
          <p:cNvSpPr txBox="1"/>
          <p:nvPr/>
        </p:nvSpPr>
        <p:spPr>
          <a:xfrm>
            <a:off x="2636459" y="2290762"/>
            <a:ext cx="3699256" cy="830997"/>
          </a:xfrm>
          <a:prstGeom prst="rect">
            <a:avLst/>
          </a:prstGeom>
          <a:noFill/>
        </p:spPr>
        <p:txBody>
          <a:bodyPr wrap="square" rtlCol="0">
            <a:spAutoFit/>
          </a:bodyPr>
          <a:lstStyle/>
          <a:p>
            <a:pPr algn="ctr"/>
            <a:r>
              <a:rPr lang="en-US" altLang="zh-CN" sz="2400" dirty="0">
                <a:solidFill>
                  <a:srgbClr val="0000FF"/>
                </a:solidFill>
              </a:rPr>
              <a:t>One-Stop Shop for Bayesian methods and Deep Learning</a:t>
            </a:r>
            <a:endParaRPr lang="zh-CN" altLang="en-US" sz="2400" dirty="0">
              <a:solidFill>
                <a:srgbClr val="0000FF"/>
              </a:solidFill>
            </a:endParaRPr>
          </a:p>
        </p:txBody>
      </p:sp>
      <p:pic>
        <p:nvPicPr>
          <p:cNvPr id="5" name="Picture 4" descr="Image result for one-stop sh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472" y="1976719"/>
            <a:ext cx="1466475" cy="1459081"/>
          </a:xfrm>
          <a:prstGeom prst="ellipse">
            <a:avLst/>
          </a:prstGeom>
          <a:noFill/>
          <a:extLst>
            <a:ext uri="{909E8E84-426E-40DD-AFC4-6F175D3DCCD1}">
              <a14:hiddenFill xmlns:a14="http://schemas.microsoft.com/office/drawing/2010/main">
                <a:solidFill>
                  <a:srgbClr val="FFFFFF"/>
                </a:solidFill>
              </a14:hiddenFill>
            </a:ext>
          </a:extLst>
        </p:spPr>
      </p:pic>
      <p:grpSp>
        <p:nvGrpSpPr>
          <p:cNvPr id="6" name="Group 6"/>
          <p:cNvGrpSpPr/>
          <p:nvPr/>
        </p:nvGrpSpPr>
        <p:grpSpPr>
          <a:xfrm>
            <a:off x="1052164" y="4302276"/>
            <a:ext cx="5476700" cy="1328665"/>
            <a:chOff x="1045679" y="4302276"/>
            <a:chExt cx="5476700" cy="1328665"/>
          </a:xfrm>
        </p:grpSpPr>
        <p:sp>
          <p:nvSpPr>
            <p:cNvPr id="7" name="TextBox 5"/>
            <p:cNvSpPr txBox="1"/>
            <p:nvPr/>
          </p:nvSpPr>
          <p:spPr>
            <a:xfrm>
              <a:off x="2571049" y="4399552"/>
              <a:ext cx="3951330" cy="1200329"/>
            </a:xfrm>
            <a:prstGeom prst="rect">
              <a:avLst/>
            </a:prstGeom>
            <a:noFill/>
          </p:spPr>
          <p:txBody>
            <a:bodyPr wrap="square" rtlCol="0">
              <a:spAutoFit/>
            </a:bodyPr>
            <a:lstStyle/>
            <a:p>
              <a:pPr algn="ctr"/>
              <a:r>
                <a:rPr lang="en-US" altLang="zh-CN" sz="2400" dirty="0" smtClean="0">
                  <a:solidFill>
                    <a:srgbClr val="0000FF"/>
                  </a:solidFill>
                </a:rPr>
                <a:t>A new-life to Chinese 5</a:t>
              </a:r>
              <a:r>
                <a:rPr lang="en-US" altLang="zh-CN" sz="2400" baseline="30000" dirty="0" smtClean="0">
                  <a:solidFill>
                    <a:srgbClr val="0000FF"/>
                  </a:solidFill>
                </a:rPr>
                <a:t>th</a:t>
              </a:r>
              <a:r>
                <a:rPr lang="en-US" altLang="zh-CN" sz="2400" dirty="0" smtClean="0">
                  <a:solidFill>
                    <a:srgbClr val="0000FF"/>
                  </a:solidFill>
                </a:rPr>
                <a:t> greatest innovation; The oldest calculating machine</a:t>
              </a:r>
            </a:p>
          </p:txBody>
        </p:sp>
        <p:pic>
          <p:nvPicPr>
            <p:cNvPr id="9" name="Picture 5"/>
            <p:cNvPicPr>
              <a:picLocks noChangeAspect="1"/>
            </p:cNvPicPr>
            <p:nvPr/>
          </p:nvPicPr>
          <p:blipFill>
            <a:blip r:embed="rId3"/>
            <a:stretch>
              <a:fillRect/>
            </a:stretch>
          </p:blipFill>
          <p:spPr>
            <a:xfrm>
              <a:off x="1045679" y="4302276"/>
              <a:ext cx="1270963" cy="1328665"/>
            </a:xfrm>
            <a:prstGeom prst="rect">
              <a:avLst/>
            </a:prstGeom>
          </p:spPr>
        </p:pic>
      </p:grpSp>
      <p:grpSp>
        <p:nvGrpSpPr>
          <p:cNvPr id="10" name="组合 9"/>
          <p:cNvGrpSpPr/>
          <p:nvPr/>
        </p:nvGrpSpPr>
        <p:grpSpPr>
          <a:xfrm>
            <a:off x="6998230" y="2675000"/>
            <a:ext cx="1915549" cy="2622766"/>
            <a:chOff x="3793842" y="2156194"/>
            <a:chExt cx="1915549" cy="2622766"/>
          </a:xfrm>
        </p:grpSpPr>
        <p:sp>
          <p:nvSpPr>
            <p:cNvPr id="11" name="Arc 4"/>
            <p:cNvSpPr/>
            <p:nvPr/>
          </p:nvSpPr>
          <p:spPr>
            <a:xfrm rot="13621765">
              <a:off x="3674378" y="2598745"/>
              <a:ext cx="1952372" cy="1713444"/>
            </a:xfrm>
            <a:prstGeom prst="arc">
              <a:avLst/>
            </a:prstGeom>
            <a:noFill/>
            <a:ln w="38100" cap="flat" cmpd="sng" algn="ctr">
              <a:solidFill>
                <a:srgbClr val="FF0000"/>
              </a:solidFill>
              <a:prstDash val="dash"/>
              <a:round/>
              <a:headEnd type="none" w="med" len="med"/>
              <a:tailEnd type="triangle"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CN" altLang="en-US">
                <a:solidFill>
                  <a:srgbClr val="FF9933"/>
                </a:solidFill>
              </a:endParaRPr>
            </a:p>
          </p:txBody>
        </p:sp>
        <p:grpSp>
          <p:nvGrpSpPr>
            <p:cNvPr id="12" name="Group 10"/>
            <p:cNvGrpSpPr/>
            <p:nvPr/>
          </p:nvGrpSpPr>
          <p:grpSpPr>
            <a:xfrm>
              <a:off x="3891806" y="2156194"/>
              <a:ext cx="1817585" cy="2622766"/>
              <a:chOff x="17473857" y="3500060"/>
              <a:chExt cx="5931250" cy="8558765"/>
            </a:xfrm>
          </p:grpSpPr>
          <p:sp>
            <p:nvSpPr>
              <p:cNvPr id="13" name="椭圆 12"/>
              <p:cNvSpPr/>
              <p:nvPr/>
            </p:nvSpPr>
            <p:spPr>
              <a:xfrm>
                <a:off x="17473860" y="3500060"/>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14" name="椭圆 13"/>
              <p:cNvSpPr/>
              <p:nvPr/>
            </p:nvSpPr>
            <p:spPr>
              <a:xfrm>
                <a:off x="17473857" y="9588877"/>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grpSp>
            <p:nvGrpSpPr>
              <p:cNvPr id="15" name="Group 9"/>
              <p:cNvGrpSpPr/>
              <p:nvPr/>
            </p:nvGrpSpPr>
            <p:grpSpPr>
              <a:xfrm>
                <a:off x="18584507" y="5970008"/>
                <a:ext cx="248644" cy="1274828"/>
                <a:chOff x="18584508" y="5970008"/>
                <a:chExt cx="248643" cy="1274828"/>
              </a:xfrm>
            </p:grpSpPr>
            <p:cxnSp>
              <p:nvCxnSpPr>
                <p:cNvPr id="21" name="直线箭头连接符 7"/>
                <p:cNvCxnSpPr>
                  <a:cxnSpLocks/>
                  <a:stCxn id="13" idx="4"/>
                  <a:endCxn id="18" idx="0"/>
                </p:cNvCxnSpPr>
                <p:nvPr/>
              </p:nvCxnSpPr>
              <p:spPr>
                <a:xfrm flipH="1">
                  <a:off x="18708828" y="5970008"/>
                  <a:ext cx="5" cy="125179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22" name="等腰三角形 21"/>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16" name="TextBox 2"/>
                  <p:cNvSpPr txBox="1"/>
                  <p:nvPr/>
                </p:nvSpPr>
                <p:spPr>
                  <a:xfrm>
                    <a:off x="19624684" y="6583465"/>
                    <a:ext cx="3780423" cy="197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4000" b="0" i="1" u="none" strike="noStrike" cap="none" spc="0" normalizeH="0" baseline="0" smtClean="0">
                                  <a:ln>
                                    <a:noFill/>
                                  </a:ln>
                                  <a:solidFill>
                                    <a:srgbClr val="FFFFFF"/>
                                  </a:solidFill>
                                  <a:effectLst/>
                                  <a:uFillTx/>
                                  <a:latin typeface="Cambria Math" panose="02040503050406030204" pitchFamily="18" charset="0"/>
                                  <a:sym typeface="Helvetica Light"/>
                                </a:rPr>
                              </m:ctrlPr>
                            </m:sSubPr>
                            <m:e>
                              <m: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4000" b="0" i="0" smtClean="0">
                                  <a:latin typeface="Cambria Math" panose="02040503050406030204" pitchFamily="18" charset="0"/>
                                </a:rPr>
                                <m:t>DNN</m:t>
                              </m:r>
                            </m:sub>
                          </m:sSub>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16" name="TextBox 2"/>
                  <p:cNvSpPr txBox="1">
                    <a:spLocks noRot="1" noChangeAspect="1" noMove="1" noResize="1" noEditPoints="1" noAdjustHandles="1" noChangeArrowheads="1" noChangeShapeType="1" noTextEdit="1"/>
                  </p:cNvSpPr>
                  <p:nvPr/>
                </p:nvSpPr>
                <p:spPr>
                  <a:xfrm>
                    <a:off x="19624684" y="6583465"/>
                    <a:ext cx="3780423" cy="1974324"/>
                  </a:xfrm>
                  <a:prstGeom prst="rect">
                    <a:avLst/>
                  </a:prstGeom>
                  <a:blipFill>
                    <a:blip r:embed="rId4"/>
                    <a:stretch>
                      <a:fillRect l="-526"/>
                    </a:stretch>
                  </a:blipFill>
                  <a:ln w="12700" cap="flat">
                    <a:noFill/>
                    <a:miter lim="400000"/>
                  </a:ln>
                  <a:effectLst/>
                </p:spPr>
                <p:txBody>
                  <a:bodyPr/>
                  <a:lstStyle/>
                  <a:p>
                    <a:r>
                      <a:rPr lang="zh-CN" altLang="en-US">
                        <a:noFill/>
                      </a:rPr>
                      <a:t> </a:t>
                    </a:r>
                  </a:p>
                </p:txBody>
              </p:sp>
            </mc:Fallback>
          </mc:AlternateContent>
          <p:grpSp>
            <p:nvGrpSpPr>
              <p:cNvPr id="17" name="Group 14"/>
              <p:cNvGrpSpPr/>
              <p:nvPr/>
            </p:nvGrpSpPr>
            <p:grpSpPr>
              <a:xfrm>
                <a:off x="18584507" y="8136199"/>
                <a:ext cx="248644" cy="1569154"/>
                <a:chOff x="18583052" y="6115554"/>
                <a:chExt cx="248643" cy="1569154"/>
              </a:xfrm>
            </p:grpSpPr>
            <p:cxnSp>
              <p:nvCxnSpPr>
                <p:cNvPr id="19"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20"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8" name="Rectangle 5"/>
              <p:cNvSpPr/>
              <p:nvPr/>
            </p:nvSpPr>
            <p:spPr>
              <a:xfrm>
                <a:off x="18251629" y="7221798"/>
                <a:ext cx="914401" cy="91440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spTree>
    <p:extLst>
      <p:ext uri="{BB962C8B-B14F-4D97-AF65-F5344CB8AC3E}">
        <p14:creationId xmlns:p14="http://schemas.microsoft.com/office/powerpoint/2010/main" val="276357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Towards Bayesian Deep Learning</a:t>
            </a:r>
            <a:endParaRPr lang="zh-CN" altLang="en-US" dirty="0"/>
          </a:p>
        </p:txBody>
      </p:sp>
      <p:sp>
        <p:nvSpPr>
          <p:cNvPr id="3" name="Content Placeholder 2"/>
          <p:cNvSpPr>
            <a:spLocks noGrp="1"/>
          </p:cNvSpPr>
          <p:nvPr>
            <p:ph sz="quarter" idx="1"/>
          </p:nvPr>
        </p:nvSpPr>
        <p:spPr/>
        <p:txBody>
          <a:bodyPr/>
          <a:lstStyle/>
          <a:p>
            <a:endParaRPr lang="zh-CN" altLang="en-US"/>
          </a:p>
        </p:txBody>
      </p:sp>
      <p:sp>
        <p:nvSpPr>
          <p:cNvPr id="4" name="Left-Right Arrow 3"/>
          <p:cNvSpPr/>
          <p:nvPr/>
        </p:nvSpPr>
        <p:spPr bwMode="auto">
          <a:xfrm>
            <a:off x="3076575" y="3608388"/>
            <a:ext cx="3011488" cy="420687"/>
          </a:xfrm>
          <a:prstGeom prst="leftRightArrow">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a:extLst/>
        </p:spPr>
        <p:style>
          <a:lnRef idx="0">
            <a:scrgbClr r="0" g="0" b="0"/>
          </a:lnRef>
          <a:fillRef idx="0">
            <a:scrgbClr r="0" g="0" b="0"/>
          </a:fillRef>
          <a:effectRef idx="0">
            <a:scrgbClr r="0" g="0" b="0"/>
          </a:effectRef>
          <a:fontRef idx="minor">
            <a:schemeClr val="lt1"/>
          </a:fontRef>
        </p:style>
        <p:txBody>
          <a:bodyPr/>
          <a:lstStyle/>
          <a:p>
            <a:pPr algn="ctr">
              <a:spcBef>
                <a:spcPct val="50000"/>
              </a:spcBef>
              <a:defRPr/>
            </a:pPr>
            <a:endParaRPr lang="zh-CN" altLang="en-US" sz="2000">
              <a:latin typeface="Script MT Bold" pitchFamily="66" charset="0"/>
            </a:endParaRPr>
          </a:p>
        </p:txBody>
      </p:sp>
      <p:sp>
        <p:nvSpPr>
          <p:cNvPr id="5" name="TextBox 4"/>
          <p:cNvSpPr txBox="1">
            <a:spLocks noChangeArrowheads="1"/>
          </p:cNvSpPr>
          <p:nvPr/>
        </p:nvSpPr>
        <p:spPr bwMode="auto">
          <a:xfrm>
            <a:off x="265113" y="4678363"/>
            <a:ext cx="26447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400"/>
              <a:t>Deep Learning</a:t>
            </a:r>
          </a:p>
          <a:p>
            <a:pPr algn="ctr"/>
            <a:r>
              <a:rPr lang="en-US" altLang="zh-CN" sz="2000">
                <a:solidFill>
                  <a:srgbClr val="FF0000"/>
                </a:solidFill>
              </a:rPr>
              <a:t>data-driven, high-acc, </a:t>
            </a:r>
          </a:p>
          <a:p>
            <a:pPr algn="ctr"/>
            <a:r>
              <a:rPr lang="en-US" altLang="zh-CN" sz="2000">
                <a:solidFill>
                  <a:srgbClr val="FF0000"/>
                </a:solidFill>
              </a:rPr>
              <a:t>black-box, heavy tuning</a:t>
            </a:r>
            <a:endParaRPr lang="zh-CN" altLang="en-US" sz="2000">
              <a:solidFill>
                <a:srgbClr val="FF0000"/>
              </a:solidFill>
            </a:endParaRPr>
          </a:p>
        </p:txBody>
      </p:sp>
      <p:sp>
        <p:nvSpPr>
          <p:cNvPr id="6" name="TextBox 5"/>
          <p:cNvSpPr txBox="1">
            <a:spLocks noChangeArrowheads="1"/>
          </p:cNvSpPr>
          <p:nvPr/>
        </p:nvSpPr>
        <p:spPr bwMode="auto">
          <a:xfrm>
            <a:off x="6397625" y="4708525"/>
            <a:ext cx="2474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400"/>
              <a:t>Bayesian Methods</a:t>
            </a:r>
          </a:p>
          <a:p>
            <a:pPr algn="ctr"/>
            <a:r>
              <a:rPr lang="en-US" altLang="zh-CN" sz="2000">
                <a:solidFill>
                  <a:srgbClr val="FF0000"/>
                </a:solidFill>
              </a:rPr>
              <a:t>knowledge-driven,</a:t>
            </a:r>
            <a:endParaRPr lang="zh-CN" altLang="en-US" sz="2000">
              <a:solidFill>
                <a:srgbClr val="FF0000"/>
              </a:solidFill>
            </a:endParaRPr>
          </a:p>
          <a:p>
            <a:pPr algn="ctr"/>
            <a:r>
              <a:rPr lang="en-US" altLang="zh-CN" sz="2000">
                <a:solidFill>
                  <a:srgbClr val="FF0000"/>
                </a:solidFill>
              </a:rPr>
              <a:t>robust, small-data, </a:t>
            </a:r>
          </a:p>
          <a:p>
            <a:pPr algn="ctr"/>
            <a:r>
              <a:rPr lang="en-US" altLang="zh-CN" sz="2000">
                <a:solidFill>
                  <a:srgbClr val="FF0000"/>
                </a:solidFill>
              </a:rPr>
              <a:t>interpretable, flexible</a:t>
            </a:r>
          </a:p>
        </p:txBody>
      </p:sp>
      <p:sp>
        <p:nvSpPr>
          <p:cNvPr id="7" name="TextBox 11"/>
          <p:cNvSpPr txBox="1"/>
          <p:nvPr/>
        </p:nvSpPr>
        <p:spPr>
          <a:xfrm>
            <a:off x="3214613" y="3213100"/>
            <a:ext cx="2832249" cy="2000548"/>
          </a:xfrm>
          <a:prstGeom prst="rect">
            <a:avLst/>
          </a:prstGeom>
          <a:noFill/>
        </p:spPr>
        <p:txBody>
          <a:bodyPr wrap="none">
            <a:spAutoFit/>
          </a:bodyPr>
          <a:lstStyle/>
          <a:p>
            <a:pPr algn="ctr">
              <a:defRPr/>
            </a:pPr>
            <a:r>
              <a:rPr lang="en-US" altLang="zh-CN" sz="2400" dirty="0">
                <a:solidFill>
                  <a:srgbClr val="0000FF"/>
                </a:solidFill>
              </a:rPr>
              <a:t>Bayesian DL</a:t>
            </a:r>
          </a:p>
          <a:p>
            <a:pPr algn="ctr">
              <a:defRPr/>
            </a:pPr>
            <a:endParaRPr lang="en-US" altLang="zh-CN" sz="2000" dirty="0">
              <a:solidFill>
                <a:srgbClr val="0000FF"/>
              </a:solidFill>
            </a:endParaRPr>
          </a:p>
          <a:p>
            <a:pPr algn="ctr">
              <a:defRPr/>
            </a:pPr>
            <a:r>
              <a:rPr lang="en-US" altLang="zh-CN" sz="2000" dirty="0">
                <a:solidFill>
                  <a:srgbClr val="0000FF"/>
                </a:solidFill>
              </a:rPr>
              <a:t>unified framework </a:t>
            </a:r>
          </a:p>
          <a:p>
            <a:pPr algn="ctr">
              <a:defRPr/>
            </a:pPr>
            <a:r>
              <a:rPr lang="en-US" altLang="zh-CN" sz="2000" dirty="0">
                <a:solidFill>
                  <a:srgbClr val="0000FF"/>
                </a:solidFill>
              </a:rPr>
              <a:t>efficient </a:t>
            </a:r>
            <a:r>
              <a:rPr lang="en-US" altLang="zh-CN" sz="2000" dirty="0" err="1">
                <a:solidFill>
                  <a:srgbClr val="0000FF"/>
                </a:solidFill>
              </a:rPr>
              <a:t>alg.s</a:t>
            </a:r>
            <a:endParaRPr lang="en-US" altLang="zh-CN" sz="2000" dirty="0">
              <a:solidFill>
                <a:srgbClr val="0000FF"/>
              </a:solidFill>
            </a:endParaRPr>
          </a:p>
          <a:p>
            <a:pPr algn="ctr">
              <a:defRPr/>
            </a:pPr>
            <a:r>
              <a:rPr lang="en-US" altLang="zh-CN" sz="2000" dirty="0">
                <a:solidFill>
                  <a:srgbClr val="0000FF"/>
                </a:solidFill>
              </a:rPr>
              <a:t>learning w/ small-data</a:t>
            </a:r>
          </a:p>
          <a:p>
            <a:pPr algn="ctr">
              <a:defRPr/>
            </a:pPr>
            <a:r>
              <a:rPr lang="en-US" altLang="zh-CN" sz="2000" dirty="0">
                <a:solidFill>
                  <a:srgbClr val="0000FF"/>
                </a:solidFill>
              </a:rPr>
              <a:t>structure learning/inference</a:t>
            </a:r>
          </a:p>
        </p:txBody>
      </p:sp>
      <p:grpSp>
        <p:nvGrpSpPr>
          <p:cNvPr id="8" name="Group 16"/>
          <p:cNvGrpSpPr>
            <a:grpSpLocks/>
          </p:cNvGrpSpPr>
          <p:nvPr/>
        </p:nvGrpSpPr>
        <p:grpSpPr bwMode="auto">
          <a:xfrm>
            <a:off x="195263" y="2997200"/>
            <a:ext cx="2789237" cy="1517650"/>
            <a:chOff x="157163" y="4764088"/>
            <a:chExt cx="3694757" cy="1914671"/>
          </a:xfrm>
        </p:grpSpPr>
        <p:pic>
          <p:nvPicPr>
            <p:cNvPr id="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32" y="4764088"/>
              <a:ext cx="2271578" cy="188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48"/>
            <p:cNvSpPr txBox="1">
              <a:spLocks noChangeArrowheads="1"/>
            </p:cNvSpPr>
            <p:nvPr/>
          </p:nvSpPr>
          <p:spPr bwMode="auto">
            <a:xfrm>
              <a:off x="1570276" y="5863089"/>
              <a:ext cx="2259734" cy="815670"/>
            </a:xfrm>
            <a:prstGeom prst="rect">
              <a:avLst/>
            </a:prstGeom>
            <a:solidFill>
              <a:schemeClr val="bg1"/>
            </a:solidFill>
            <a:ln w="9525">
              <a:solidFill>
                <a:srgbClr val="000000"/>
              </a:solidFill>
              <a:miter lim="800000"/>
              <a:headEnd/>
              <a:tailEnd/>
            </a:ln>
          </p:spPr>
          <p:txBody>
            <a:bodyPr>
              <a:spAutoFit/>
            </a:bodyPr>
            <a:lstStyle>
              <a:lvl1pPr>
                <a:spcBef>
                  <a:spcPct val="20000"/>
                </a:spcBef>
                <a:buClr>
                  <a:schemeClr val="bg2"/>
                </a:buClr>
                <a:buSzPct val="75000"/>
                <a:buFont typeface="Wingdings" panose="05000000000000000000" pitchFamily="2" charset="2"/>
                <a:buChar char="n"/>
                <a:defRPr sz="2400">
                  <a:solidFill>
                    <a:schemeClr val="tx1"/>
                  </a:solidFill>
                  <a:latin typeface="Calibri" panose="020F0502020204030204" pitchFamily="34" charset="0"/>
                  <a:ea typeface="黑体" panose="02010609060101010101" pitchFamily="49" charset="-122"/>
                </a:defRPr>
              </a:lvl1pPr>
              <a:lvl2pPr marL="742950" indent="-28575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2pPr>
              <a:lvl3pPr marL="1143000" indent="-228600">
                <a:spcBef>
                  <a:spcPct val="20000"/>
                </a:spcBef>
                <a:buClr>
                  <a:schemeClr val="bg2"/>
                </a:buClr>
                <a:buSzPct val="65000"/>
                <a:buFont typeface="Wingdings" panose="05000000000000000000" pitchFamily="2" charset="2"/>
                <a:buChar char="n"/>
                <a:defRPr sz="2000">
                  <a:solidFill>
                    <a:schemeClr val="tx1"/>
                  </a:solidFill>
                  <a:latin typeface="Calibri" panose="020F0502020204030204" pitchFamily="34" charset="0"/>
                  <a:ea typeface="黑体" panose="02010609060101010101" pitchFamily="49"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9pPr>
            </a:lstStyle>
            <a:p>
              <a:pPr algn="ctr" eaLnBrk="1" hangingPunct="1">
                <a:spcBef>
                  <a:spcPct val="0"/>
                </a:spcBef>
                <a:buClrTx/>
                <a:buSzTx/>
                <a:buFontTx/>
                <a:buNone/>
              </a:pPr>
              <a:r>
                <a:rPr lang="en-US" altLang="zh-CN" sz="1800" i="1">
                  <a:solidFill>
                    <a:srgbClr val="FF0000"/>
                  </a:solidFill>
                  <a:ea typeface="宋体" panose="02010600030101010101" pitchFamily="2" charset="-122"/>
                </a:rPr>
                <a:t>Nature</a:t>
              </a:r>
              <a:r>
                <a:rPr lang="en-US" altLang="zh-CN" sz="1800">
                  <a:solidFill>
                    <a:srgbClr val="FF0000"/>
                  </a:solidFill>
                  <a:ea typeface="宋体" panose="02010600030101010101" pitchFamily="2" charset="-122"/>
                </a:rPr>
                <a:t>, 2016 </a:t>
              </a:r>
            </a:p>
            <a:p>
              <a:pPr algn="ctr" eaLnBrk="1" hangingPunct="1">
                <a:spcBef>
                  <a:spcPct val="0"/>
                </a:spcBef>
                <a:buClrTx/>
                <a:buSzTx/>
                <a:buFontTx/>
                <a:buNone/>
              </a:pPr>
              <a:r>
                <a:rPr lang="en-US" altLang="zh-CN" sz="1800">
                  <a:solidFill>
                    <a:srgbClr val="FF0000"/>
                  </a:solidFill>
                  <a:ea typeface="宋体" panose="02010600030101010101" pitchFamily="2" charset="-122"/>
                </a:rPr>
                <a:t>cover paper</a:t>
              </a:r>
              <a:endParaRPr lang="zh-CN" altLang="en-US" sz="1800">
                <a:solidFill>
                  <a:srgbClr val="FF0000"/>
                </a:solidFill>
                <a:latin typeface="Times New Roman" panose="02020603050405020304" pitchFamily="18" charset="0"/>
                <a:cs typeface="Times New Roman" panose="02020603050405020304" pitchFamily="18" charset="0"/>
              </a:endParaRPr>
            </a:p>
          </p:txBody>
        </p:sp>
        <p:pic>
          <p:nvPicPr>
            <p:cNvPr id="11" name="Picture 42" descr="http://www.nature.com/nature/journal/v529/n7587/images/cover_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783636"/>
              <a:ext cx="1344612" cy="1871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53"/>
            <p:cNvSpPr/>
            <p:nvPr/>
          </p:nvSpPr>
          <p:spPr>
            <a:xfrm>
              <a:off x="157163" y="4764088"/>
              <a:ext cx="3694757" cy="1888635"/>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13" name="TextBox 17"/>
          <p:cNvSpPr txBox="1"/>
          <p:nvPr/>
        </p:nvSpPr>
        <p:spPr>
          <a:xfrm>
            <a:off x="257175" y="1949450"/>
            <a:ext cx="8491538" cy="831850"/>
          </a:xfrm>
          <a:prstGeom prst="rect">
            <a:avLst/>
          </a:prstGeom>
          <a:noFill/>
        </p:spPr>
        <p:txBody>
          <a:bodyPr>
            <a:spAutoFit/>
          </a:bodyPr>
          <a:lstStyle/>
          <a:p>
            <a:pPr algn="ctr">
              <a:defRPr/>
            </a:pPr>
            <a:r>
              <a:rPr lang="en-US" altLang="zh-CN" sz="2400" dirty="0">
                <a:solidFill>
                  <a:srgbClr val="0000FF"/>
                </a:solidFill>
              </a:rPr>
              <a:t>Conjoin the complimentary advantages of deep learning </a:t>
            </a:r>
          </a:p>
          <a:p>
            <a:pPr algn="ctr">
              <a:defRPr/>
            </a:pPr>
            <a:r>
              <a:rPr lang="en-US" altLang="zh-CN" sz="2400" dirty="0">
                <a:solidFill>
                  <a:srgbClr val="0000FF"/>
                </a:solidFill>
              </a:rPr>
              <a:t>and Bayesian methods</a:t>
            </a:r>
            <a:endParaRPr lang="zh-CN" altLang="en-US" sz="2400" dirty="0">
              <a:solidFill>
                <a:srgbClr val="0000FF"/>
              </a:solidFill>
            </a:endParaRPr>
          </a:p>
        </p:txBody>
      </p:sp>
      <p:grpSp>
        <p:nvGrpSpPr>
          <p:cNvPr id="14" name="组合 13"/>
          <p:cNvGrpSpPr>
            <a:grpSpLocks/>
          </p:cNvGrpSpPr>
          <p:nvPr/>
        </p:nvGrpSpPr>
        <p:grpSpPr bwMode="auto">
          <a:xfrm>
            <a:off x="6162675" y="3013075"/>
            <a:ext cx="2809875" cy="1604963"/>
            <a:chOff x="29495310" y="3784504"/>
            <a:chExt cx="3529013" cy="2016224"/>
          </a:xfrm>
        </p:grpSpPr>
        <p:sp>
          <p:nvSpPr>
            <p:cNvPr id="15" name="Rectangle 6"/>
            <p:cNvSpPr/>
            <p:nvPr/>
          </p:nvSpPr>
          <p:spPr>
            <a:xfrm>
              <a:off x="29495310" y="3784504"/>
              <a:ext cx="3529013" cy="2016224"/>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pic>
          <p:nvPicPr>
            <p:cNvPr id="1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26185" y="3816768"/>
              <a:ext cx="2520950" cy="18529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7" descr="http://news.cdn.kemir.net/d/file/content/2016/02/56c27cec8e89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45701" y="3816769"/>
              <a:ext cx="1678001" cy="18880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8" name="文本框 2"/>
          <p:cNvSpPr txBox="1">
            <a:spLocks noChangeArrowheads="1"/>
          </p:cNvSpPr>
          <p:nvPr/>
        </p:nvSpPr>
        <p:spPr bwMode="auto">
          <a:xfrm>
            <a:off x="6186488" y="3960813"/>
            <a:ext cx="1449387" cy="646112"/>
          </a:xfrm>
          <a:prstGeom prst="rect">
            <a:avLst/>
          </a:prstGeom>
          <a:solidFill>
            <a:schemeClr val="bg1"/>
          </a:solidFill>
          <a:ln w="9525">
            <a:solidFill>
              <a:srgbClr val="000000"/>
            </a:solidFill>
            <a:miter lim="800000"/>
            <a:headEnd/>
            <a:tailEnd/>
          </a:ln>
        </p:spPr>
        <p:txBody>
          <a:bodyPr>
            <a:spAutoFit/>
          </a:bodyPr>
          <a:lstStyle>
            <a:lvl1pPr>
              <a:spcBef>
                <a:spcPct val="20000"/>
              </a:spcBef>
              <a:buClr>
                <a:schemeClr val="bg2"/>
              </a:buClr>
              <a:buSzPct val="75000"/>
              <a:buFont typeface="Wingdings" panose="05000000000000000000" pitchFamily="2" charset="2"/>
              <a:buChar char="n"/>
              <a:defRPr sz="2400">
                <a:solidFill>
                  <a:schemeClr val="tx1"/>
                </a:solidFill>
                <a:latin typeface="Calibri" panose="020F0502020204030204" pitchFamily="34" charset="0"/>
                <a:ea typeface="黑体" panose="02010609060101010101" pitchFamily="49" charset="-122"/>
              </a:defRPr>
            </a:lvl1pPr>
            <a:lvl2pPr marL="742950" indent="-28575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2pPr>
            <a:lvl3pPr marL="1143000" indent="-228600">
              <a:spcBef>
                <a:spcPct val="20000"/>
              </a:spcBef>
              <a:buClr>
                <a:schemeClr val="bg2"/>
              </a:buClr>
              <a:buSzPct val="65000"/>
              <a:buFont typeface="Wingdings" panose="05000000000000000000" pitchFamily="2" charset="2"/>
              <a:buChar char="n"/>
              <a:defRPr sz="2000">
                <a:solidFill>
                  <a:schemeClr val="tx1"/>
                </a:solidFill>
                <a:latin typeface="Calibri" panose="020F0502020204030204" pitchFamily="34" charset="0"/>
                <a:ea typeface="黑体" panose="02010609060101010101" pitchFamily="49"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Calibri" panose="020F0502020204030204" pitchFamily="34" charset="0"/>
                <a:ea typeface="黑体" panose="02010609060101010101" pitchFamily="49" charset="-122"/>
              </a:defRPr>
            </a:lvl9pPr>
          </a:lstStyle>
          <a:p>
            <a:pPr eaLnBrk="1" hangingPunct="1">
              <a:spcBef>
                <a:spcPct val="0"/>
              </a:spcBef>
              <a:buClrTx/>
              <a:buSzTx/>
              <a:buFontTx/>
              <a:buNone/>
            </a:pPr>
            <a:r>
              <a:rPr lang="en-US" altLang="zh-CN" sz="1800" i="1">
                <a:solidFill>
                  <a:srgbClr val="FF0000"/>
                </a:solidFill>
                <a:ea typeface="宋体" panose="02010600030101010101" pitchFamily="2" charset="-122"/>
              </a:rPr>
              <a:t>Science</a:t>
            </a:r>
            <a:r>
              <a:rPr lang="en-US" altLang="zh-CN" sz="1800">
                <a:solidFill>
                  <a:srgbClr val="FF0000"/>
                </a:solidFill>
                <a:ea typeface="宋体" panose="02010600030101010101" pitchFamily="2" charset="-122"/>
              </a:rPr>
              <a:t>, 2015 </a:t>
            </a:r>
          </a:p>
          <a:p>
            <a:pPr eaLnBrk="1" hangingPunct="1">
              <a:spcBef>
                <a:spcPct val="0"/>
              </a:spcBef>
              <a:buClrTx/>
              <a:buSzTx/>
              <a:buFontTx/>
              <a:buNone/>
            </a:pPr>
            <a:r>
              <a:rPr lang="en-US" altLang="zh-CN" sz="1800">
                <a:solidFill>
                  <a:srgbClr val="FF0000"/>
                </a:solidFill>
                <a:ea typeface="宋体" panose="02010600030101010101" pitchFamily="2" charset="-122"/>
              </a:rPr>
              <a:t>cover paper</a:t>
            </a:r>
            <a:endParaRPr lang="zh-CN" altLang="en-US" sz="1800">
              <a:solidFill>
                <a:srgbClr val="FF0000"/>
              </a:solidFill>
              <a:ea typeface="宋体" panose="02010600030101010101" pitchFamily="2" charset="-122"/>
            </a:endParaRPr>
          </a:p>
        </p:txBody>
      </p:sp>
    </p:spTree>
    <p:extLst>
      <p:ext uri="{BB962C8B-B14F-4D97-AF65-F5344CB8AC3E}">
        <p14:creationId xmlns:p14="http://schemas.microsoft.com/office/powerpoint/2010/main" val="373680928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t>ZhuSuan</a:t>
            </a:r>
            <a:endParaRPr lang="zh-CN" altLang="en-US" dirty="0"/>
          </a:p>
        </p:txBody>
      </p:sp>
      <p:sp>
        <p:nvSpPr>
          <p:cNvPr id="5" name="内容占位符 2"/>
          <p:cNvSpPr txBox="1">
            <a:spLocks/>
          </p:cNvSpPr>
          <p:nvPr/>
        </p:nvSpPr>
        <p:spPr>
          <a:xfrm>
            <a:off x="2289243" y="1679363"/>
            <a:ext cx="6724881" cy="4868862"/>
          </a:xfrm>
          <a:prstGeom prst="rect">
            <a:avLst/>
          </a:prstGeom>
          <a:ln w="12700">
            <a:miter lim="400000"/>
          </a:ln>
          <a:extLst>
            <a:ext uri="{C572A759-6A51-4108-AA02-DFA0A04FC94B}">
              <ma14:wrappingTextBoxFlag xmlns:ma14="http://schemas.microsoft.com/office/mac/drawingml/2011/main" xmlns="" val="1"/>
            </a:ext>
          </a:extLst>
        </p:spPr>
        <p:txBody>
          <a:bodyPr lIns="52916" tIns="52916" rIns="52916" bIns="52916" anchor="ctr">
            <a:noAutofit/>
          </a:bodyPr>
          <a:lstStyle>
            <a:lvl1pPr marL="659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1pPr>
            <a:lvl2pPr marL="1294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2pPr>
            <a:lvl3pPr marL="1929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3pPr>
            <a:lvl4pPr marL="2564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4pPr>
            <a:lvl5pPr marL="3199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5pPr>
            <a:lvl6pPr marL="3834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6pPr>
            <a:lvl7pPr marL="4469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7pPr>
            <a:lvl8pPr marL="5104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8pPr>
            <a:lvl9pPr marL="5739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9pPr>
          </a:lstStyle>
          <a:p>
            <a:pPr marL="14288" indent="-14288" hangingPunct="1">
              <a:spcBef>
                <a:spcPts val="0"/>
              </a:spcBef>
              <a:buFontTx/>
              <a:buNone/>
              <a:defRPr/>
            </a:pPr>
            <a:r>
              <a:rPr kumimoji="1" lang="en-US" altLang="zh-CN" sz="2800" dirty="0">
                <a:solidFill>
                  <a:srgbClr val="FF0000"/>
                </a:solidFill>
                <a:ea typeface="Calibri" charset="0"/>
                <a:cs typeface="Calibri" charset="0"/>
              </a:rPr>
              <a:t>ZhuSuan</a:t>
            </a:r>
            <a:r>
              <a:rPr kumimoji="1" lang="en-US" altLang="zh-CN" sz="2800" dirty="0">
                <a:solidFill>
                  <a:schemeClr val="tx1"/>
                </a:solidFill>
                <a:ea typeface="Calibri" charset="0"/>
                <a:cs typeface="Calibri" charset="0"/>
              </a:rPr>
              <a:t> is a python library for </a:t>
            </a:r>
            <a:r>
              <a:rPr kumimoji="1" lang="en-US" altLang="zh-CN" sz="2800" dirty="0" smtClean="0">
                <a:solidFill>
                  <a:schemeClr val="tx1"/>
                </a:solidFill>
                <a:ea typeface="Calibri" charset="0"/>
                <a:cs typeface="Calibri" charset="0"/>
              </a:rPr>
              <a:t>generative models</a:t>
            </a:r>
            <a:r>
              <a:rPr kumimoji="1" lang="en-US" altLang="zh-CN" sz="2800" dirty="0">
                <a:solidFill>
                  <a:schemeClr val="tx1"/>
                </a:solidFill>
                <a:ea typeface="Calibri" charset="0"/>
                <a:cs typeface="Calibri" charset="0"/>
              </a:rPr>
              <a:t>, built upon TensorFlow. </a:t>
            </a:r>
          </a:p>
          <a:p>
            <a:pPr marL="14288" indent="-14288" hangingPunct="1">
              <a:spcBef>
                <a:spcPts val="0"/>
              </a:spcBef>
              <a:buFontTx/>
              <a:buNone/>
              <a:defRPr/>
            </a:pPr>
            <a:endParaRPr kumimoji="1" lang="en-US" altLang="zh-CN" sz="2800" dirty="0">
              <a:solidFill>
                <a:schemeClr val="tx1"/>
              </a:solidFill>
              <a:ea typeface="Calibri" charset="0"/>
              <a:cs typeface="Calibri" charset="0"/>
            </a:endParaRPr>
          </a:p>
          <a:p>
            <a:pPr marL="14288" indent="-14288" hangingPunct="1">
              <a:spcBef>
                <a:spcPts val="0"/>
              </a:spcBef>
              <a:buFontTx/>
              <a:buNone/>
              <a:defRPr/>
            </a:pPr>
            <a:r>
              <a:rPr kumimoji="1" lang="en-US" altLang="zh-CN" sz="2800" dirty="0">
                <a:solidFill>
                  <a:schemeClr val="tx1"/>
                </a:solidFill>
                <a:ea typeface="Calibri" charset="0"/>
                <a:cs typeface="Calibri" charset="0"/>
              </a:rPr>
              <a:t>Unlike existing </a:t>
            </a:r>
            <a:r>
              <a:rPr kumimoji="1" lang="en-US" altLang="zh-CN" sz="2800" dirty="0" smtClean="0">
                <a:solidFill>
                  <a:schemeClr val="tx1"/>
                </a:solidFill>
                <a:ea typeface="Calibri" charset="0"/>
                <a:cs typeface="Calibri" charset="0"/>
              </a:rPr>
              <a:t>DL libraries</a:t>
            </a:r>
            <a:r>
              <a:rPr kumimoji="1" lang="en-US" altLang="zh-CN" sz="2800" dirty="0">
                <a:solidFill>
                  <a:schemeClr val="tx1"/>
                </a:solidFill>
                <a:ea typeface="Calibri" charset="0"/>
                <a:cs typeface="Calibri" charset="0"/>
              </a:rPr>
              <a:t>, which are mainly </a:t>
            </a:r>
            <a:r>
              <a:rPr kumimoji="1" lang="en-US" altLang="zh-CN" sz="2800" dirty="0" smtClean="0">
                <a:solidFill>
                  <a:schemeClr val="tx1"/>
                </a:solidFill>
                <a:ea typeface="Calibri" charset="0"/>
                <a:cs typeface="Calibri" charset="0"/>
              </a:rPr>
              <a:t>for </a:t>
            </a:r>
            <a:r>
              <a:rPr kumimoji="1" lang="en-US" altLang="zh-CN" sz="2800" dirty="0">
                <a:solidFill>
                  <a:schemeClr val="tx1"/>
                </a:solidFill>
                <a:ea typeface="Calibri" charset="0"/>
                <a:cs typeface="Calibri" charset="0"/>
              </a:rPr>
              <a:t>supervised tasks, </a:t>
            </a:r>
            <a:r>
              <a:rPr kumimoji="1" lang="en-US" altLang="zh-CN" sz="2800" dirty="0" err="1" smtClean="0">
                <a:solidFill>
                  <a:schemeClr val="tx1"/>
                </a:solidFill>
                <a:ea typeface="Calibri" charset="0"/>
                <a:cs typeface="Calibri" charset="0"/>
              </a:rPr>
              <a:t>ZhuSuan</a:t>
            </a:r>
            <a:r>
              <a:rPr kumimoji="1" lang="en-US" altLang="zh-CN" sz="2800" dirty="0" smtClean="0">
                <a:solidFill>
                  <a:schemeClr val="tx1"/>
                </a:solidFill>
                <a:ea typeface="Calibri" charset="0"/>
                <a:cs typeface="Calibri" charset="0"/>
              </a:rPr>
              <a:t> </a:t>
            </a:r>
            <a:r>
              <a:rPr kumimoji="1" lang="en-US" altLang="zh-CN" sz="2800" dirty="0">
                <a:solidFill>
                  <a:schemeClr val="tx1"/>
                </a:solidFill>
                <a:ea typeface="Calibri" charset="0"/>
                <a:cs typeface="Calibri" charset="0"/>
              </a:rPr>
              <a:t>is featured for:</a:t>
            </a:r>
          </a:p>
          <a:p>
            <a:pPr marL="14288" indent="-14288" hangingPunct="1">
              <a:spcBef>
                <a:spcPts val="0"/>
              </a:spcBef>
              <a:buFontTx/>
              <a:buNone/>
              <a:defRPr/>
            </a:pPr>
            <a:endParaRPr kumimoji="1" lang="en-US" altLang="zh-CN" sz="2800" dirty="0">
              <a:solidFill>
                <a:schemeClr val="tx1"/>
              </a:solidFill>
              <a:ea typeface="Calibri" charset="0"/>
              <a:cs typeface="Calibri" charset="0"/>
            </a:endParaRPr>
          </a:p>
          <a:p>
            <a:pPr hangingPunct="1">
              <a:spcBef>
                <a:spcPts val="0"/>
              </a:spcBef>
              <a:defRPr/>
            </a:pPr>
            <a:r>
              <a:rPr kumimoji="1" lang="en-US" altLang="zh-CN" sz="2800" dirty="0">
                <a:solidFill>
                  <a:schemeClr val="tx1"/>
                </a:solidFill>
                <a:ea typeface="Calibri" charset="0"/>
                <a:cs typeface="Calibri" charset="0"/>
              </a:rPr>
              <a:t>its </a:t>
            </a:r>
            <a:r>
              <a:rPr kumimoji="1" lang="en-US" altLang="zh-CN" sz="2800" dirty="0">
                <a:solidFill>
                  <a:srgbClr val="FF0000"/>
                </a:solidFill>
                <a:ea typeface="Calibri" charset="0"/>
                <a:cs typeface="Calibri" charset="0"/>
              </a:rPr>
              <a:t>deep root into Bayesian Inference </a:t>
            </a:r>
          </a:p>
          <a:p>
            <a:pPr hangingPunct="1">
              <a:spcBef>
                <a:spcPts val="0"/>
              </a:spcBef>
              <a:defRPr/>
            </a:pPr>
            <a:r>
              <a:rPr kumimoji="1" lang="en-US" altLang="zh-CN" sz="2800" dirty="0">
                <a:solidFill>
                  <a:schemeClr val="tx1"/>
                </a:solidFill>
                <a:ea typeface="Calibri" charset="0"/>
                <a:cs typeface="Calibri" charset="0"/>
              </a:rPr>
              <a:t>supporting </a:t>
            </a:r>
            <a:r>
              <a:rPr kumimoji="1" lang="en-US" altLang="zh-CN" sz="2800" dirty="0" smtClean="0">
                <a:solidFill>
                  <a:schemeClr val="tx1"/>
                </a:solidFill>
                <a:ea typeface="Calibri" charset="0"/>
                <a:cs typeface="Calibri" charset="0"/>
              </a:rPr>
              <a:t>various </a:t>
            </a:r>
            <a:r>
              <a:rPr kumimoji="1" lang="en-US" altLang="zh-CN" sz="2800" dirty="0">
                <a:solidFill>
                  <a:schemeClr val="tx1"/>
                </a:solidFill>
                <a:ea typeface="Calibri" charset="0"/>
                <a:cs typeface="Calibri" charset="0"/>
              </a:rPr>
              <a:t>kinds of generative models: </a:t>
            </a:r>
            <a:br>
              <a:rPr kumimoji="1" lang="en-US" altLang="zh-CN" sz="2800" dirty="0">
                <a:solidFill>
                  <a:schemeClr val="tx1"/>
                </a:solidFill>
                <a:ea typeface="Calibri" charset="0"/>
                <a:cs typeface="Calibri" charset="0"/>
              </a:rPr>
            </a:br>
            <a:r>
              <a:rPr kumimoji="1" lang="en-US" altLang="zh-CN" sz="2800" dirty="0">
                <a:solidFill>
                  <a:schemeClr val="tx1"/>
                </a:solidFill>
                <a:ea typeface="Calibri" charset="0"/>
                <a:cs typeface="Calibri" charset="0"/>
              </a:rPr>
              <a:t>traditional </a:t>
            </a:r>
            <a:r>
              <a:rPr kumimoji="1" lang="en-US" altLang="zh-CN" sz="2800" dirty="0">
                <a:solidFill>
                  <a:srgbClr val="FF0000"/>
                </a:solidFill>
                <a:ea typeface="Calibri" charset="0"/>
                <a:cs typeface="Calibri" charset="0"/>
              </a:rPr>
              <a:t>hierarchical Bayesian models </a:t>
            </a:r>
            <a:r>
              <a:rPr kumimoji="1" lang="en-US" altLang="zh-CN" sz="2800" dirty="0">
                <a:solidFill>
                  <a:schemeClr val="tx1"/>
                </a:solidFill>
                <a:ea typeface="Calibri" charset="0"/>
                <a:cs typeface="Calibri" charset="0"/>
              </a:rPr>
              <a:t>&amp; recent </a:t>
            </a:r>
            <a:r>
              <a:rPr kumimoji="1" lang="en-US" altLang="zh-CN" sz="2800" dirty="0">
                <a:solidFill>
                  <a:srgbClr val="FF0000"/>
                </a:solidFill>
                <a:ea typeface="Calibri" charset="0"/>
                <a:cs typeface="Calibri" charset="0"/>
              </a:rPr>
              <a:t>deep generative models</a:t>
            </a:r>
            <a:r>
              <a:rPr kumimoji="1" lang="en-US" altLang="zh-CN" sz="2800" dirty="0">
                <a:solidFill>
                  <a:schemeClr val="tx1"/>
                </a:solidFill>
                <a:ea typeface="Calibri" charset="0"/>
                <a:cs typeface="Calibri" charset="0"/>
              </a:rPr>
              <a:t>. </a:t>
            </a:r>
          </a:p>
          <a:p>
            <a:pPr marL="14288" indent="-14288" hangingPunct="1">
              <a:spcBef>
                <a:spcPts val="0"/>
              </a:spcBef>
              <a:buFontTx/>
              <a:buNone/>
              <a:defRPr/>
            </a:pPr>
            <a:endParaRPr kumimoji="1" lang="en-US" altLang="zh-CN" sz="2800" dirty="0">
              <a:solidFill>
                <a:schemeClr val="tx1"/>
              </a:solidFill>
              <a:ea typeface="Calibri" charset="0"/>
              <a:cs typeface="Calibri" charset="0"/>
            </a:endParaRPr>
          </a:p>
        </p:txBody>
      </p:sp>
      <p:grpSp>
        <p:nvGrpSpPr>
          <p:cNvPr id="19" name="组合 9"/>
          <p:cNvGrpSpPr/>
          <p:nvPr/>
        </p:nvGrpSpPr>
        <p:grpSpPr>
          <a:xfrm>
            <a:off x="292632" y="2693086"/>
            <a:ext cx="1915549" cy="2622766"/>
            <a:chOff x="3793842" y="2156194"/>
            <a:chExt cx="1915549" cy="2622766"/>
          </a:xfrm>
        </p:grpSpPr>
        <p:sp>
          <p:nvSpPr>
            <p:cNvPr id="20" name="Arc 4"/>
            <p:cNvSpPr/>
            <p:nvPr/>
          </p:nvSpPr>
          <p:spPr>
            <a:xfrm rot="13621765">
              <a:off x="3674378" y="2598745"/>
              <a:ext cx="1952372" cy="1713444"/>
            </a:xfrm>
            <a:prstGeom prst="arc">
              <a:avLst/>
            </a:prstGeom>
            <a:noFill/>
            <a:ln w="38100" cap="flat" cmpd="sng" algn="ctr">
              <a:solidFill>
                <a:srgbClr val="FF0000"/>
              </a:solidFill>
              <a:prstDash val="dash"/>
              <a:round/>
              <a:headEnd type="none" w="med" len="med"/>
              <a:tailEnd type="triangle"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CN" altLang="en-US">
                <a:solidFill>
                  <a:srgbClr val="FF9933"/>
                </a:solidFill>
              </a:endParaRPr>
            </a:p>
          </p:txBody>
        </p:sp>
        <p:grpSp>
          <p:nvGrpSpPr>
            <p:cNvPr id="21" name="Group 10"/>
            <p:cNvGrpSpPr/>
            <p:nvPr/>
          </p:nvGrpSpPr>
          <p:grpSpPr>
            <a:xfrm>
              <a:off x="3891806" y="2156194"/>
              <a:ext cx="1817585" cy="2622766"/>
              <a:chOff x="17473857" y="3500060"/>
              <a:chExt cx="5931250" cy="8558765"/>
            </a:xfrm>
          </p:grpSpPr>
          <p:sp>
            <p:nvSpPr>
              <p:cNvPr id="22" name="椭圆 12"/>
              <p:cNvSpPr/>
              <p:nvPr/>
            </p:nvSpPr>
            <p:spPr>
              <a:xfrm>
                <a:off x="17473860" y="3500060"/>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23" name="椭圆 13"/>
              <p:cNvSpPr/>
              <p:nvPr/>
            </p:nvSpPr>
            <p:spPr>
              <a:xfrm>
                <a:off x="17473857" y="9588877"/>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grpSp>
            <p:nvGrpSpPr>
              <p:cNvPr id="24" name="Group 9"/>
              <p:cNvGrpSpPr/>
              <p:nvPr/>
            </p:nvGrpSpPr>
            <p:grpSpPr>
              <a:xfrm>
                <a:off x="18584507" y="5970008"/>
                <a:ext cx="248644" cy="1274828"/>
                <a:chOff x="18584508" y="5970008"/>
                <a:chExt cx="248643" cy="1274828"/>
              </a:xfrm>
            </p:grpSpPr>
            <p:cxnSp>
              <p:nvCxnSpPr>
                <p:cNvPr id="30" name="直线箭头连接符 7"/>
                <p:cNvCxnSpPr>
                  <a:cxnSpLocks/>
                  <a:stCxn id="22" idx="4"/>
                  <a:endCxn id="27" idx="0"/>
                </p:cNvCxnSpPr>
                <p:nvPr/>
              </p:nvCxnSpPr>
              <p:spPr>
                <a:xfrm flipH="1">
                  <a:off x="18708828" y="5970008"/>
                  <a:ext cx="5" cy="125179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31" name="等腰三角形 21"/>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25" name="TextBox 2"/>
                  <p:cNvSpPr txBox="1"/>
                  <p:nvPr/>
                </p:nvSpPr>
                <p:spPr>
                  <a:xfrm>
                    <a:off x="19624684" y="6583465"/>
                    <a:ext cx="3780423" cy="197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4000" b="0" i="1" u="none" strike="noStrike" cap="none" spc="0" normalizeH="0" baseline="0" smtClean="0">
                                  <a:ln>
                                    <a:noFill/>
                                  </a:ln>
                                  <a:solidFill>
                                    <a:srgbClr val="FFFFFF"/>
                                  </a:solidFill>
                                  <a:effectLst/>
                                  <a:uFillTx/>
                                  <a:latin typeface="Cambria Math" panose="02040503050406030204" pitchFamily="18" charset="0"/>
                                  <a:sym typeface="Helvetica Light"/>
                                </a:rPr>
                              </m:ctrlPr>
                            </m:sSubPr>
                            <m:e>
                              <m: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4000" b="0" i="0" smtClean="0">
                                  <a:latin typeface="Cambria Math" panose="02040503050406030204" pitchFamily="18" charset="0"/>
                                </a:rPr>
                                <m:t>DNN</m:t>
                              </m:r>
                            </m:sub>
                          </m:sSub>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16" name="TextBox 2"/>
                  <p:cNvSpPr txBox="1">
                    <a:spLocks noRot="1" noChangeAspect="1" noMove="1" noResize="1" noEditPoints="1" noAdjustHandles="1" noChangeArrowheads="1" noChangeShapeType="1" noTextEdit="1"/>
                  </p:cNvSpPr>
                  <p:nvPr/>
                </p:nvSpPr>
                <p:spPr>
                  <a:xfrm>
                    <a:off x="19624684" y="6583465"/>
                    <a:ext cx="3780423" cy="1974324"/>
                  </a:xfrm>
                  <a:prstGeom prst="rect">
                    <a:avLst/>
                  </a:prstGeom>
                  <a:blipFill>
                    <a:blip r:embed="rId4"/>
                    <a:stretch>
                      <a:fillRect l="-526"/>
                    </a:stretch>
                  </a:blipFill>
                  <a:ln w="12700" cap="flat">
                    <a:noFill/>
                    <a:miter lim="400000"/>
                  </a:ln>
                  <a:effectLst/>
                </p:spPr>
                <p:txBody>
                  <a:bodyPr/>
                  <a:lstStyle/>
                  <a:p>
                    <a:r>
                      <a:rPr lang="zh-CN" altLang="en-US">
                        <a:noFill/>
                      </a:rPr>
                      <a:t> </a:t>
                    </a:r>
                  </a:p>
                </p:txBody>
              </p:sp>
            </mc:Fallback>
          </mc:AlternateContent>
          <p:grpSp>
            <p:nvGrpSpPr>
              <p:cNvPr id="26" name="Group 14"/>
              <p:cNvGrpSpPr/>
              <p:nvPr/>
            </p:nvGrpSpPr>
            <p:grpSpPr>
              <a:xfrm>
                <a:off x="18584507" y="8136199"/>
                <a:ext cx="248644" cy="1569154"/>
                <a:chOff x="18583052" y="6115554"/>
                <a:chExt cx="248643" cy="1569154"/>
              </a:xfrm>
            </p:grpSpPr>
            <p:cxnSp>
              <p:nvCxnSpPr>
                <p:cNvPr id="28"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29"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7" name="Rectangle 5"/>
              <p:cNvSpPr/>
              <p:nvPr/>
            </p:nvSpPr>
            <p:spPr>
              <a:xfrm>
                <a:off x="18251629" y="7221798"/>
                <a:ext cx="914401" cy="91440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spTree>
    <p:extLst>
      <p:ext uri="{BB962C8B-B14F-4D97-AF65-F5344CB8AC3E}">
        <p14:creationId xmlns:p14="http://schemas.microsoft.com/office/powerpoint/2010/main" val="386219656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err="1"/>
              <a:t>ZhuSuan</a:t>
            </a:r>
            <a:endParaRPr lang="zh-CN" altLang="en-US" dirty="0"/>
          </a:p>
        </p:txBody>
      </p:sp>
      <p:sp>
        <p:nvSpPr>
          <p:cNvPr id="17" name="内容占位符 2"/>
          <p:cNvSpPr txBox="1">
            <a:spLocks/>
          </p:cNvSpPr>
          <p:nvPr/>
        </p:nvSpPr>
        <p:spPr>
          <a:xfrm>
            <a:off x="2392104" y="2054376"/>
            <a:ext cx="6667023" cy="3962400"/>
          </a:xfrm>
          <a:prstGeom prst="rect">
            <a:avLst/>
          </a:prstGeom>
          <a:ln w="12700">
            <a:miter lim="400000"/>
          </a:ln>
          <a:extLst>
            <a:ext uri="{C572A759-6A51-4108-AA02-DFA0A04FC94B}">
              <ma14:wrappingTextBoxFlag xmlns:ma14="http://schemas.microsoft.com/office/mac/drawingml/2011/main" xmlns="" val="1"/>
            </a:ext>
          </a:extLst>
        </p:spPr>
        <p:txBody>
          <a:bodyPr lIns="52916" tIns="52916" rIns="52916" bIns="52916" anchor="ctr">
            <a:noAutofit/>
          </a:bodyPr>
          <a:lstStyle>
            <a:lvl1pPr marL="659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1pPr>
            <a:lvl2pPr marL="1294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2pPr>
            <a:lvl3pPr marL="1929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3pPr>
            <a:lvl4pPr marL="2564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4pPr>
            <a:lvl5pPr marL="3199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5pPr>
            <a:lvl6pPr marL="3834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6pPr>
            <a:lvl7pPr marL="4469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7pPr>
            <a:lvl8pPr marL="5104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8pPr>
            <a:lvl9pPr marL="5739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9pPr>
          </a:lstStyle>
          <a:p>
            <a:pPr marL="0" indent="0" hangingPunct="1">
              <a:buFontTx/>
              <a:buNone/>
              <a:defRPr/>
            </a:pPr>
            <a:r>
              <a:rPr kumimoji="1" lang="en-US" altLang="zh-CN" sz="2800" dirty="0">
                <a:solidFill>
                  <a:schemeClr val="tx1"/>
                </a:solidFill>
                <a:ea typeface="Calibri" charset="0"/>
                <a:cs typeface="Calibri" charset="0"/>
              </a:rPr>
              <a:t>With </a:t>
            </a:r>
            <a:r>
              <a:rPr kumimoji="1" lang="en-US" altLang="zh-CN" sz="2800" dirty="0">
                <a:solidFill>
                  <a:srgbClr val="FF0000"/>
                </a:solidFill>
                <a:ea typeface="Calibri" charset="0"/>
                <a:cs typeface="Calibri" charset="0"/>
              </a:rPr>
              <a:t>ZhuSuan</a:t>
            </a:r>
            <a:r>
              <a:rPr kumimoji="1" lang="en-US" altLang="zh-CN" sz="2800" dirty="0">
                <a:solidFill>
                  <a:schemeClr val="tx1"/>
                </a:solidFill>
                <a:ea typeface="Calibri" charset="0"/>
                <a:cs typeface="Calibri" charset="0"/>
              </a:rPr>
              <a:t>, users can enjoy </a:t>
            </a:r>
          </a:p>
          <a:p>
            <a:pPr hangingPunct="1">
              <a:spcBef>
                <a:spcPts val="0"/>
              </a:spcBef>
            </a:pPr>
            <a:r>
              <a:rPr kumimoji="1" lang="en-US" altLang="zh-CN" sz="2800" dirty="0" smtClean="0">
                <a:solidFill>
                  <a:srgbClr val="FF0000"/>
                </a:solidFill>
                <a:ea typeface="Calibri" charset="0"/>
                <a:cs typeface="Calibri" charset="0"/>
              </a:rPr>
              <a:t>powerful fitting</a:t>
            </a:r>
            <a:r>
              <a:rPr kumimoji="1" lang="en-US" altLang="zh-CN" sz="2800" dirty="0" smtClean="0">
                <a:solidFill>
                  <a:schemeClr val="tx1"/>
                </a:solidFill>
                <a:ea typeface="Calibri" charset="0"/>
                <a:cs typeface="Calibri" charset="0"/>
              </a:rPr>
              <a:t> and </a:t>
            </a:r>
            <a:r>
              <a:rPr kumimoji="1" lang="en-US" altLang="zh-CN" sz="2800" dirty="0">
                <a:solidFill>
                  <a:srgbClr val="FF0000"/>
                </a:solidFill>
                <a:ea typeface="Calibri" charset="0"/>
                <a:cs typeface="Calibri" charset="0"/>
              </a:rPr>
              <a:t>multi-GPU training </a:t>
            </a:r>
            <a:r>
              <a:rPr kumimoji="1" lang="en-US" altLang="zh-CN" sz="2800" dirty="0">
                <a:solidFill>
                  <a:schemeClr val="tx1"/>
                </a:solidFill>
                <a:ea typeface="Calibri" charset="0"/>
                <a:cs typeface="Calibri" charset="0"/>
              </a:rPr>
              <a:t>of deep learning</a:t>
            </a:r>
          </a:p>
          <a:p>
            <a:pPr marL="0" indent="0" hangingPunct="1">
              <a:spcBef>
                <a:spcPts val="0"/>
              </a:spcBef>
              <a:buFontTx/>
              <a:buNone/>
            </a:pPr>
            <a:r>
              <a:rPr kumimoji="1" lang="en-US" altLang="zh-CN" sz="2800" dirty="0">
                <a:solidFill>
                  <a:schemeClr val="tx1"/>
                </a:solidFill>
                <a:ea typeface="Calibri" charset="0"/>
                <a:cs typeface="Calibri" charset="0"/>
              </a:rPr>
              <a:t> </a:t>
            </a:r>
          </a:p>
          <a:p>
            <a:pPr hangingPunct="1">
              <a:spcBef>
                <a:spcPts val="0"/>
              </a:spcBef>
            </a:pPr>
            <a:r>
              <a:rPr kumimoji="1" lang="en-US" altLang="zh-CN" sz="2800" dirty="0">
                <a:solidFill>
                  <a:schemeClr val="tx1"/>
                </a:solidFill>
                <a:ea typeface="Calibri" charset="0"/>
                <a:cs typeface="Calibri" charset="0"/>
              </a:rPr>
              <a:t>while at the same time they can use </a:t>
            </a:r>
            <a:r>
              <a:rPr kumimoji="1" lang="en-US" altLang="zh-CN" sz="2800" dirty="0">
                <a:solidFill>
                  <a:srgbClr val="FF0000"/>
                </a:solidFill>
                <a:ea typeface="Calibri" charset="0"/>
                <a:cs typeface="Calibri" charset="0"/>
              </a:rPr>
              <a:t>generative models </a:t>
            </a:r>
            <a:r>
              <a:rPr kumimoji="1" lang="en-US" altLang="zh-CN" sz="2800" dirty="0">
                <a:solidFill>
                  <a:schemeClr val="tx1"/>
                </a:solidFill>
                <a:ea typeface="Calibri" charset="0"/>
                <a:cs typeface="Calibri" charset="0"/>
              </a:rPr>
              <a:t>to </a:t>
            </a:r>
          </a:p>
          <a:p>
            <a:pPr lvl="1" hangingPunct="1">
              <a:spcBef>
                <a:spcPts val="0"/>
              </a:spcBef>
              <a:buFont typeface="Wingdings" charset="2"/>
              <a:buChar char="ü"/>
            </a:pPr>
            <a:r>
              <a:rPr kumimoji="1" lang="en-US" altLang="zh-CN" sz="2800" dirty="0">
                <a:solidFill>
                  <a:schemeClr val="tx1"/>
                </a:solidFill>
                <a:ea typeface="Calibri" charset="0"/>
                <a:cs typeface="Calibri" charset="0"/>
              </a:rPr>
              <a:t> model the </a:t>
            </a:r>
            <a:r>
              <a:rPr kumimoji="1" lang="en-US" altLang="zh-CN" sz="2800" dirty="0">
                <a:solidFill>
                  <a:srgbClr val="FF0000"/>
                </a:solidFill>
                <a:ea typeface="Calibri" charset="0"/>
                <a:cs typeface="Calibri" charset="0"/>
              </a:rPr>
              <a:t>complex world</a:t>
            </a:r>
          </a:p>
          <a:p>
            <a:pPr lvl="1" hangingPunct="1">
              <a:spcBef>
                <a:spcPts val="0"/>
              </a:spcBef>
              <a:buFont typeface="Wingdings" charset="2"/>
              <a:buChar char="ü"/>
            </a:pPr>
            <a:r>
              <a:rPr kumimoji="1" lang="en-US" altLang="zh-CN" sz="2800" dirty="0">
                <a:solidFill>
                  <a:schemeClr val="tx1"/>
                </a:solidFill>
                <a:ea typeface="Calibri" charset="0"/>
                <a:cs typeface="Calibri" charset="0"/>
              </a:rPr>
              <a:t> exploit </a:t>
            </a:r>
            <a:r>
              <a:rPr kumimoji="1" lang="en-US" altLang="zh-CN" sz="2800" dirty="0">
                <a:solidFill>
                  <a:srgbClr val="FF0000"/>
                </a:solidFill>
                <a:ea typeface="Calibri" charset="0"/>
                <a:cs typeface="Calibri" charset="0"/>
              </a:rPr>
              <a:t>unlabeled data</a:t>
            </a:r>
          </a:p>
          <a:p>
            <a:pPr lvl="1" hangingPunct="1">
              <a:spcBef>
                <a:spcPts val="0"/>
              </a:spcBef>
              <a:buFont typeface="Wingdings" charset="2"/>
              <a:buChar char="ü"/>
            </a:pPr>
            <a:r>
              <a:rPr kumimoji="1" lang="en-US" altLang="zh-CN" sz="2800" dirty="0">
                <a:solidFill>
                  <a:schemeClr val="tx1"/>
                </a:solidFill>
                <a:ea typeface="Calibri" charset="0"/>
                <a:cs typeface="Calibri" charset="0"/>
              </a:rPr>
              <a:t> deal with </a:t>
            </a:r>
            <a:r>
              <a:rPr kumimoji="1" lang="en-US" altLang="zh-CN" sz="2800" dirty="0">
                <a:solidFill>
                  <a:srgbClr val="FF0000"/>
                </a:solidFill>
                <a:ea typeface="Calibri" charset="0"/>
                <a:cs typeface="Calibri" charset="0"/>
              </a:rPr>
              <a:t>uncertainty</a:t>
            </a:r>
            <a:r>
              <a:rPr kumimoji="1" lang="en-US" altLang="zh-CN" sz="2800" dirty="0">
                <a:solidFill>
                  <a:schemeClr val="tx1"/>
                </a:solidFill>
                <a:ea typeface="Calibri" charset="0"/>
                <a:cs typeface="Calibri" charset="0"/>
              </a:rPr>
              <a:t> by performing principled Bayesian inference</a:t>
            </a:r>
          </a:p>
          <a:p>
            <a:pPr lvl="1" hangingPunct="1">
              <a:spcBef>
                <a:spcPts val="0"/>
              </a:spcBef>
              <a:buFont typeface="Wingdings" charset="2"/>
              <a:buChar char="ü"/>
            </a:pPr>
            <a:r>
              <a:rPr kumimoji="1" lang="en-US" altLang="zh-CN" sz="2800" dirty="0">
                <a:solidFill>
                  <a:schemeClr val="tx1"/>
                </a:solidFill>
                <a:ea typeface="Calibri" charset="0"/>
                <a:cs typeface="Calibri" charset="0"/>
              </a:rPr>
              <a:t> </a:t>
            </a:r>
            <a:r>
              <a:rPr kumimoji="1" lang="en-US" altLang="zh-CN" sz="2800" dirty="0">
                <a:solidFill>
                  <a:srgbClr val="FF0000"/>
                </a:solidFill>
                <a:ea typeface="Calibri" charset="0"/>
                <a:cs typeface="Calibri" charset="0"/>
              </a:rPr>
              <a:t>generate</a:t>
            </a:r>
            <a:r>
              <a:rPr kumimoji="1" lang="en-US" altLang="zh-CN" sz="2800" dirty="0">
                <a:solidFill>
                  <a:schemeClr val="tx1"/>
                </a:solidFill>
                <a:ea typeface="Calibri" charset="0"/>
                <a:cs typeface="Calibri" charset="0"/>
              </a:rPr>
              <a:t> new samples</a:t>
            </a:r>
          </a:p>
          <a:p>
            <a:pPr marL="14288" indent="-14288" hangingPunct="1">
              <a:spcBef>
                <a:spcPts val="0"/>
              </a:spcBef>
              <a:buFontTx/>
              <a:buNone/>
              <a:defRPr/>
            </a:pPr>
            <a:endParaRPr kumimoji="1" lang="en-US" altLang="zh-CN" sz="2200" dirty="0">
              <a:solidFill>
                <a:schemeClr val="tx1"/>
              </a:solidFill>
              <a:ea typeface="Calibri" charset="0"/>
              <a:cs typeface="Calibri" charset="0"/>
            </a:endParaRPr>
          </a:p>
        </p:txBody>
      </p:sp>
      <p:grpSp>
        <p:nvGrpSpPr>
          <p:cNvPr id="31" name="组合 9"/>
          <p:cNvGrpSpPr/>
          <p:nvPr/>
        </p:nvGrpSpPr>
        <p:grpSpPr>
          <a:xfrm>
            <a:off x="292632" y="2693086"/>
            <a:ext cx="1915549" cy="2622766"/>
            <a:chOff x="3793842" y="2156194"/>
            <a:chExt cx="1915549" cy="2622766"/>
          </a:xfrm>
        </p:grpSpPr>
        <p:sp>
          <p:nvSpPr>
            <p:cNvPr id="32" name="Arc 4"/>
            <p:cNvSpPr/>
            <p:nvPr/>
          </p:nvSpPr>
          <p:spPr>
            <a:xfrm rot="13621765">
              <a:off x="3674378" y="2598745"/>
              <a:ext cx="1952372" cy="1713444"/>
            </a:xfrm>
            <a:prstGeom prst="arc">
              <a:avLst/>
            </a:prstGeom>
            <a:noFill/>
            <a:ln w="38100" cap="flat" cmpd="sng" algn="ctr">
              <a:solidFill>
                <a:srgbClr val="FF0000"/>
              </a:solidFill>
              <a:prstDash val="dash"/>
              <a:round/>
              <a:headEnd type="none" w="med" len="med"/>
              <a:tailEnd type="triangle"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CN" altLang="en-US">
                <a:solidFill>
                  <a:srgbClr val="FF9933"/>
                </a:solidFill>
              </a:endParaRPr>
            </a:p>
          </p:txBody>
        </p:sp>
        <p:grpSp>
          <p:nvGrpSpPr>
            <p:cNvPr id="33" name="Group 10"/>
            <p:cNvGrpSpPr/>
            <p:nvPr/>
          </p:nvGrpSpPr>
          <p:grpSpPr>
            <a:xfrm>
              <a:off x="3891806" y="2156194"/>
              <a:ext cx="1817585" cy="2622766"/>
              <a:chOff x="17473857" y="3500060"/>
              <a:chExt cx="5931250" cy="8558765"/>
            </a:xfrm>
          </p:grpSpPr>
          <p:sp>
            <p:nvSpPr>
              <p:cNvPr id="34" name="椭圆 12"/>
              <p:cNvSpPr/>
              <p:nvPr/>
            </p:nvSpPr>
            <p:spPr>
              <a:xfrm>
                <a:off x="17473860" y="3500060"/>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35" name="椭圆 13"/>
              <p:cNvSpPr/>
              <p:nvPr/>
            </p:nvSpPr>
            <p:spPr>
              <a:xfrm>
                <a:off x="17473857" y="9588877"/>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grpSp>
            <p:nvGrpSpPr>
              <p:cNvPr id="36" name="Group 9"/>
              <p:cNvGrpSpPr/>
              <p:nvPr/>
            </p:nvGrpSpPr>
            <p:grpSpPr>
              <a:xfrm>
                <a:off x="18584507" y="5970008"/>
                <a:ext cx="248644" cy="1274828"/>
                <a:chOff x="18584508" y="5970008"/>
                <a:chExt cx="248643" cy="1274828"/>
              </a:xfrm>
            </p:grpSpPr>
            <p:cxnSp>
              <p:nvCxnSpPr>
                <p:cNvPr id="42" name="直线箭头连接符 7"/>
                <p:cNvCxnSpPr>
                  <a:cxnSpLocks/>
                  <a:stCxn id="34" idx="4"/>
                  <a:endCxn id="39" idx="0"/>
                </p:cNvCxnSpPr>
                <p:nvPr/>
              </p:nvCxnSpPr>
              <p:spPr>
                <a:xfrm flipH="1">
                  <a:off x="18708828" y="5970008"/>
                  <a:ext cx="5" cy="125179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43" name="等腰三角形 21"/>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37" name="TextBox 2"/>
                  <p:cNvSpPr txBox="1"/>
                  <p:nvPr/>
                </p:nvSpPr>
                <p:spPr>
                  <a:xfrm>
                    <a:off x="19624684" y="6583465"/>
                    <a:ext cx="3780423" cy="197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4000" b="0" i="1" u="none" strike="noStrike" cap="none" spc="0" normalizeH="0" baseline="0" smtClean="0">
                                  <a:ln>
                                    <a:noFill/>
                                  </a:ln>
                                  <a:solidFill>
                                    <a:srgbClr val="FFFFFF"/>
                                  </a:solidFill>
                                  <a:effectLst/>
                                  <a:uFillTx/>
                                  <a:latin typeface="Cambria Math" panose="02040503050406030204" pitchFamily="18" charset="0"/>
                                  <a:sym typeface="Helvetica Light"/>
                                </a:rPr>
                              </m:ctrlPr>
                            </m:sSubPr>
                            <m:e>
                              <m: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4000" b="0" i="0" smtClean="0">
                                  <a:latin typeface="Cambria Math" panose="02040503050406030204" pitchFamily="18" charset="0"/>
                                </a:rPr>
                                <m:t>DNN</m:t>
                              </m:r>
                            </m:sub>
                          </m:sSub>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16" name="TextBox 2"/>
                  <p:cNvSpPr txBox="1">
                    <a:spLocks noRot="1" noChangeAspect="1" noMove="1" noResize="1" noEditPoints="1" noAdjustHandles="1" noChangeArrowheads="1" noChangeShapeType="1" noTextEdit="1"/>
                  </p:cNvSpPr>
                  <p:nvPr/>
                </p:nvSpPr>
                <p:spPr>
                  <a:xfrm>
                    <a:off x="19624684" y="6583465"/>
                    <a:ext cx="3780423" cy="1974324"/>
                  </a:xfrm>
                  <a:prstGeom prst="rect">
                    <a:avLst/>
                  </a:prstGeom>
                  <a:blipFill>
                    <a:blip r:embed="rId4"/>
                    <a:stretch>
                      <a:fillRect l="-526"/>
                    </a:stretch>
                  </a:blipFill>
                  <a:ln w="12700" cap="flat">
                    <a:noFill/>
                    <a:miter lim="400000"/>
                  </a:ln>
                  <a:effectLst/>
                </p:spPr>
                <p:txBody>
                  <a:bodyPr/>
                  <a:lstStyle/>
                  <a:p>
                    <a:r>
                      <a:rPr lang="zh-CN" altLang="en-US">
                        <a:noFill/>
                      </a:rPr>
                      <a:t> </a:t>
                    </a:r>
                  </a:p>
                </p:txBody>
              </p:sp>
            </mc:Fallback>
          </mc:AlternateContent>
          <p:grpSp>
            <p:nvGrpSpPr>
              <p:cNvPr id="38" name="Group 14"/>
              <p:cNvGrpSpPr/>
              <p:nvPr/>
            </p:nvGrpSpPr>
            <p:grpSpPr>
              <a:xfrm>
                <a:off x="18584507" y="8136199"/>
                <a:ext cx="248644" cy="1569154"/>
                <a:chOff x="18583052" y="6115554"/>
                <a:chExt cx="248643" cy="1569154"/>
              </a:xfrm>
            </p:grpSpPr>
            <p:cxnSp>
              <p:nvCxnSpPr>
                <p:cNvPr id="40"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41"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39" name="Rectangle 5"/>
              <p:cNvSpPr/>
              <p:nvPr/>
            </p:nvSpPr>
            <p:spPr>
              <a:xfrm>
                <a:off x="18251629" y="7221798"/>
                <a:ext cx="914401" cy="91440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spTree>
    <p:extLst>
      <p:ext uri="{BB962C8B-B14F-4D97-AF65-F5344CB8AC3E}">
        <p14:creationId xmlns:p14="http://schemas.microsoft.com/office/powerpoint/2010/main" val="119510156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Model Primitives: </a:t>
            </a:r>
            <a:r>
              <a:rPr lang="en-US" altLang="zh-CN" dirty="0" err="1"/>
              <a:t>BayesianNet</a:t>
            </a:r>
            <a:endParaRPr lang="zh-CN" altLang="en-US" dirty="0"/>
          </a:p>
        </p:txBody>
      </p:sp>
      <p:sp>
        <p:nvSpPr>
          <p:cNvPr id="5" name="文本框 4"/>
          <p:cNvSpPr txBox="1"/>
          <p:nvPr/>
        </p:nvSpPr>
        <p:spPr>
          <a:xfrm>
            <a:off x="2752478" y="5289448"/>
            <a:ext cx="5926015" cy="1015663"/>
          </a:xfrm>
          <a:prstGeom prst="rect">
            <a:avLst/>
          </a:prstGeom>
          <a:noFill/>
        </p:spPr>
        <p:txBody>
          <a:bodyPr wrap="square" rtlCol="0">
            <a:spAutoFit/>
          </a:bodyPr>
          <a:lstStyle/>
          <a:p>
            <a:pPr algn="l"/>
            <a:r>
              <a:rPr kumimoji="1" lang="en-US" altLang="zh-CN" sz="2000" dirty="0">
                <a:latin typeface="Consolas" charset="0"/>
                <a:ea typeface="Consolas" charset="0"/>
                <a:cs typeface="Consolas" charset="0"/>
              </a:rPr>
              <a:t>import </a:t>
            </a:r>
            <a:r>
              <a:rPr kumimoji="1" lang="en-US" altLang="zh-CN" sz="2000" dirty="0">
                <a:solidFill>
                  <a:srgbClr val="FF0000"/>
                </a:solidFill>
                <a:latin typeface="Consolas" charset="0"/>
                <a:ea typeface="Consolas" charset="0"/>
                <a:cs typeface="Consolas" charset="0"/>
              </a:rPr>
              <a:t>zhusuan</a:t>
            </a:r>
            <a:r>
              <a:rPr kumimoji="1" lang="en-US" altLang="zh-CN" sz="2000" dirty="0">
                <a:latin typeface="Consolas" charset="0"/>
                <a:ea typeface="Consolas" charset="0"/>
                <a:cs typeface="Consolas" charset="0"/>
              </a:rPr>
              <a:t> as zs</a:t>
            </a:r>
          </a:p>
          <a:p>
            <a:pPr algn="l"/>
            <a:r>
              <a:rPr kumimoji="1" lang="en-US" altLang="zh-CN" sz="2000" dirty="0">
                <a:latin typeface="Consolas" charset="0"/>
                <a:ea typeface="Consolas" charset="0"/>
                <a:cs typeface="Consolas" charset="0"/>
              </a:rPr>
              <a:t>with </a:t>
            </a:r>
            <a:r>
              <a:rPr kumimoji="1" lang="en-US" altLang="zh-CN" sz="2000" dirty="0" err="1">
                <a:solidFill>
                  <a:srgbClr val="FF0000"/>
                </a:solidFill>
                <a:latin typeface="Consolas" charset="0"/>
                <a:ea typeface="Consolas" charset="0"/>
                <a:cs typeface="Consolas" charset="0"/>
              </a:rPr>
              <a:t>zs.BayesianNet</a:t>
            </a:r>
            <a:r>
              <a:rPr kumimoji="1" lang="en-US" altLang="zh-CN" sz="2000" dirty="0">
                <a:latin typeface="Consolas" charset="0"/>
                <a:ea typeface="Consolas" charset="0"/>
                <a:cs typeface="Consolas" charset="0"/>
              </a:rPr>
              <a:t>() as model:</a:t>
            </a:r>
          </a:p>
          <a:p>
            <a:pPr algn="l"/>
            <a:r>
              <a:rPr kumimoji="1" lang="en-US" altLang="zh-CN" sz="2000" dirty="0">
                <a:latin typeface="Consolas" charset="0"/>
                <a:ea typeface="Consolas" charset="0"/>
                <a:cs typeface="Consolas" charset="0"/>
              </a:rPr>
              <a:t>    # build the model</a:t>
            </a:r>
            <a:endParaRPr kumimoji="1" lang="zh-CN" altLang="en-US" sz="2000" dirty="0">
              <a:latin typeface="Consolas" charset="0"/>
              <a:ea typeface="Consolas" charset="0"/>
              <a:cs typeface="Consolas" charset="0"/>
            </a:endParaRPr>
          </a:p>
        </p:txBody>
      </p:sp>
      <p:sp>
        <p:nvSpPr>
          <p:cNvPr id="19" name="内容占位符 2"/>
          <p:cNvSpPr txBox="1">
            <a:spLocks/>
          </p:cNvSpPr>
          <p:nvPr/>
        </p:nvSpPr>
        <p:spPr>
          <a:xfrm>
            <a:off x="2292087" y="1673119"/>
            <a:ext cx="6697272" cy="2852479"/>
          </a:xfrm>
          <a:prstGeom prst="rect">
            <a:avLst/>
          </a:prstGeom>
          <a:ln w="12700">
            <a:miter lim="400000"/>
          </a:ln>
          <a:extLst>
            <a:ext uri="{C572A759-6A51-4108-AA02-DFA0A04FC94B}">
              <ma14:wrappingTextBoxFlag xmlns="" xmlns:ma14="http://schemas.microsoft.com/office/mac/drawingml/2011/main" val="1"/>
            </a:ext>
          </a:extLst>
        </p:spPr>
        <p:txBody>
          <a:bodyPr lIns="52916" tIns="52916" rIns="52916" bIns="52916" anchor="ctr">
            <a:noAutofit/>
          </a:bodyPr>
          <a:lstStyle>
            <a:lvl1pPr marL="659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1pPr>
            <a:lvl2pPr marL="1294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2pPr>
            <a:lvl3pPr marL="1929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3pPr>
            <a:lvl4pPr marL="2564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4pPr>
            <a:lvl5pPr marL="3199423" marR="0" indent="-659423"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5pPr>
            <a:lvl6pPr marL="3834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6pPr>
            <a:lvl7pPr marL="4469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7pPr>
            <a:lvl8pPr marL="5104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8pPr>
            <a:lvl9pPr marL="5739422" marR="0" indent="-659422" algn="l" defTabSz="859895" rtl="0" latinLnBrk="0">
              <a:lnSpc>
                <a:spcPct val="100000"/>
              </a:lnSpc>
              <a:spcBef>
                <a:spcPts val="6100"/>
              </a:spcBef>
              <a:spcAft>
                <a:spcPts val="0"/>
              </a:spcAft>
              <a:buClrTx/>
              <a:buSzPct val="75000"/>
              <a:buFontTx/>
              <a:buChar char="•"/>
              <a:tabLst/>
              <a:defRPr sz="5400" b="0" i="0" u="none" strike="noStrike" cap="none" spc="0" baseline="0">
                <a:ln>
                  <a:noFill/>
                </a:ln>
                <a:solidFill>
                  <a:srgbClr val="FFFFFF"/>
                </a:solidFill>
                <a:uFillTx/>
                <a:latin typeface="+mn-lt"/>
                <a:ea typeface="+mn-ea"/>
                <a:cs typeface="+mn-cs"/>
                <a:sym typeface="Helvetica Light"/>
              </a:defRPr>
            </a:lvl9pPr>
          </a:lstStyle>
          <a:p>
            <a:pPr hangingPunct="1">
              <a:spcBef>
                <a:spcPts val="0"/>
              </a:spcBef>
            </a:pPr>
            <a:r>
              <a:rPr kumimoji="1" lang="en-US" altLang="zh-CN" sz="2800" dirty="0">
                <a:solidFill>
                  <a:schemeClr val="tx1"/>
                </a:solidFill>
                <a:ea typeface="Calibri" charset="0"/>
                <a:cs typeface="Calibri" charset="0"/>
              </a:rPr>
              <a:t>A DAG representing a </a:t>
            </a:r>
            <a:r>
              <a:rPr kumimoji="1" lang="en-US" altLang="zh-CN" sz="2800" dirty="0">
                <a:solidFill>
                  <a:srgbClr val="FF0000"/>
                </a:solidFill>
                <a:ea typeface="Calibri" charset="0"/>
                <a:cs typeface="Calibri" charset="0"/>
              </a:rPr>
              <a:t>Bayesian Network</a:t>
            </a:r>
          </a:p>
          <a:p>
            <a:pPr hangingPunct="1">
              <a:spcBef>
                <a:spcPts val="0"/>
              </a:spcBef>
            </a:pPr>
            <a:r>
              <a:rPr kumimoji="1" lang="en-US" altLang="zh-CN" sz="2800" dirty="0" smtClean="0">
                <a:solidFill>
                  <a:schemeClr val="tx1"/>
                </a:solidFill>
                <a:ea typeface="Calibri" charset="0"/>
                <a:cs typeface="Calibri" charset="0"/>
              </a:rPr>
              <a:t>Two </a:t>
            </a:r>
            <a:r>
              <a:rPr kumimoji="1" lang="en-US" altLang="zh-CN" sz="2800" dirty="0">
                <a:solidFill>
                  <a:schemeClr val="tx1"/>
                </a:solidFill>
                <a:ea typeface="Calibri" charset="0"/>
                <a:cs typeface="Calibri" charset="0"/>
              </a:rPr>
              <a:t>types of nodes:</a:t>
            </a:r>
            <a:endParaRPr kumimoji="1" lang="en-US" altLang="zh-CN" sz="2800" b="1" dirty="0">
              <a:solidFill>
                <a:schemeClr val="tx1"/>
              </a:solidFill>
              <a:ea typeface="Calibri" charset="0"/>
              <a:cs typeface="Calibri" charset="0"/>
            </a:endParaRPr>
          </a:p>
          <a:p>
            <a:pPr lvl="1" hangingPunct="1">
              <a:spcBef>
                <a:spcPts val="0"/>
              </a:spcBef>
            </a:pPr>
            <a:r>
              <a:rPr kumimoji="1" lang="en-US" altLang="zh-CN" sz="2800" dirty="0">
                <a:solidFill>
                  <a:srgbClr val="FF0000"/>
                </a:solidFill>
                <a:ea typeface="Calibri" charset="0"/>
                <a:cs typeface="Calibri" charset="0"/>
              </a:rPr>
              <a:t>Deterministic nodes</a:t>
            </a:r>
            <a:r>
              <a:rPr kumimoji="1" lang="en-US" altLang="zh-CN" sz="2800" dirty="0">
                <a:solidFill>
                  <a:schemeClr val="tx1"/>
                </a:solidFill>
                <a:ea typeface="Calibri" charset="0"/>
                <a:cs typeface="Calibri" charset="0"/>
              </a:rPr>
              <a:t>: Can be composed of </a:t>
            </a:r>
            <a:r>
              <a:rPr kumimoji="1" lang="en-US" altLang="zh-CN" sz="2800" dirty="0">
                <a:solidFill>
                  <a:srgbClr val="FF0000"/>
                </a:solidFill>
                <a:ea typeface="Calibri" charset="0"/>
                <a:cs typeface="Calibri" charset="0"/>
              </a:rPr>
              <a:t>any Tensorflow operations</a:t>
            </a:r>
            <a:r>
              <a:rPr kumimoji="1" lang="en-US" altLang="zh-CN" sz="2800" dirty="0">
                <a:solidFill>
                  <a:schemeClr val="tx1"/>
                </a:solidFill>
                <a:ea typeface="Calibri" charset="0"/>
                <a:cs typeface="Calibri" charset="0"/>
              </a:rPr>
              <a:t>.</a:t>
            </a:r>
            <a:endParaRPr kumimoji="1" lang="en-US" altLang="zh-CN" sz="2800" b="1" dirty="0">
              <a:solidFill>
                <a:schemeClr val="tx1"/>
              </a:solidFill>
              <a:ea typeface="Calibri" charset="0"/>
              <a:cs typeface="Calibri" charset="0"/>
            </a:endParaRPr>
          </a:p>
          <a:p>
            <a:pPr lvl="1" hangingPunct="1">
              <a:spcBef>
                <a:spcPts val="0"/>
              </a:spcBef>
            </a:pPr>
            <a:r>
              <a:rPr kumimoji="1" lang="en-US" altLang="zh-CN" sz="2800" dirty="0">
                <a:solidFill>
                  <a:srgbClr val="FF0000"/>
                </a:solidFill>
                <a:ea typeface="Calibri" charset="0"/>
                <a:cs typeface="Calibri" charset="0"/>
              </a:rPr>
              <a:t>Stochastic nodes</a:t>
            </a:r>
            <a:r>
              <a:rPr kumimoji="1" lang="en-US" altLang="zh-CN" sz="2800" dirty="0">
                <a:solidFill>
                  <a:schemeClr val="tx1"/>
                </a:solidFill>
                <a:ea typeface="Calibri" charset="0"/>
                <a:cs typeface="Calibri" charset="0"/>
              </a:rPr>
              <a:t>: Use </a:t>
            </a:r>
            <a:r>
              <a:rPr kumimoji="1" lang="en-US" altLang="zh-CN" sz="2800" dirty="0">
                <a:solidFill>
                  <a:srgbClr val="FF0000"/>
                </a:solidFill>
                <a:ea typeface="Latin Modern Roman Slanted 12" charset="0"/>
                <a:cs typeface="Latin Modern Roman Slanted 12" charset="0"/>
              </a:rPr>
              <a:t>StochasticTensor</a:t>
            </a:r>
            <a:r>
              <a:rPr kumimoji="1" lang="en-US" altLang="zh-CN" sz="2800" dirty="0">
                <a:solidFill>
                  <a:schemeClr val="tx1"/>
                </a:solidFill>
                <a:ea typeface="Latin Modern Roman Slanted 12" charset="0"/>
                <a:cs typeface="Latin Modern Roman Slanted 12" charset="0"/>
              </a:rPr>
              <a:t>'</a:t>
            </a:r>
            <a:r>
              <a:rPr kumimoji="1" lang="en-US" altLang="zh-CN" sz="2800" dirty="0">
                <a:solidFill>
                  <a:schemeClr val="tx1"/>
                </a:solidFill>
                <a:ea typeface="Calibri" charset="0"/>
                <a:cs typeface="Calibri" charset="0"/>
              </a:rPr>
              <a:t>s from ZhuSuan’s library</a:t>
            </a:r>
            <a:r>
              <a:rPr kumimoji="1" lang="en-US" altLang="zh-CN" sz="2800" dirty="0" smtClean="0">
                <a:solidFill>
                  <a:schemeClr val="tx1"/>
                </a:solidFill>
                <a:ea typeface="Calibri" charset="0"/>
                <a:cs typeface="Calibri" charset="0"/>
              </a:rPr>
              <a:t>.</a:t>
            </a:r>
            <a:endParaRPr kumimoji="1" lang="en-US" altLang="zh-CN" sz="2800" dirty="0">
              <a:solidFill>
                <a:schemeClr val="tx1"/>
              </a:solidFill>
              <a:ea typeface="Calibri" charset="0"/>
              <a:cs typeface="Calibri" charset="0"/>
            </a:endParaRPr>
          </a:p>
          <a:p>
            <a:pPr hangingPunct="1">
              <a:spcBef>
                <a:spcPts val="0"/>
              </a:spcBef>
            </a:pPr>
            <a:r>
              <a:rPr kumimoji="1" lang="en-US" altLang="zh-CN" sz="2800" dirty="0">
                <a:solidFill>
                  <a:schemeClr val="tx1"/>
                </a:solidFill>
                <a:ea typeface="Calibri" charset="0"/>
                <a:cs typeface="Calibri" charset="0"/>
              </a:rPr>
              <a:t>Start a </a:t>
            </a:r>
            <a:r>
              <a:rPr kumimoji="1" lang="en-US" altLang="zh-CN" sz="2800" dirty="0">
                <a:solidFill>
                  <a:schemeClr val="tx1"/>
                </a:solidFill>
                <a:ea typeface="Latin Modern Roman Slanted 12" charset="0"/>
                <a:cs typeface="Latin Modern Roman Slanted 12" charset="0"/>
              </a:rPr>
              <a:t>BayesianNet</a:t>
            </a:r>
            <a:r>
              <a:rPr kumimoji="1" lang="en-US" altLang="zh-CN" sz="2800" dirty="0">
                <a:solidFill>
                  <a:schemeClr val="tx1"/>
                </a:solidFill>
                <a:ea typeface="Calibri" charset="0"/>
                <a:cs typeface="Calibri" charset="0"/>
              </a:rPr>
              <a:t> environment</a:t>
            </a:r>
          </a:p>
        </p:txBody>
      </p:sp>
      <p:grpSp>
        <p:nvGrpSpPr>
          <p:cNvPr id="20" name="组合 9"/>
          <p:cNvGrpSpPr/>
          <p:nvPr/>
        </p:nvGrpSpPr>
        <p:grpSpPr>
          <a:xfrm>
            <a:off x="292632" y="2693086"/>
            <a:ext cx="1915549" cy="2622766"/>
            <a:chOff x="3793842" y="2156194"/>
            <a:chExt cx="1915549" cy="2622766"/>
          </a:xfrm>
        </p:grpSpPr>
        <p:sp>
          <p:nvSpPr>
            <p:cNvPr id="21" name="Arc 4"/>
            <p:cNvSpPr/>
            <p:nvPr/>
          </p:nvSpPr>
          <p:spPr>
            <a:xfrm rot="13621765">
              <a:off x="3674378" y="2598745"/>
              <a:ext cx="1952372" cy="1713444"/>
            </a:xfrm>
            <a:prstGeom prst="arc">
              <a:avLst/>
            </a:prstGeom>
            <a:noFill/>
            <a:ln w="38100" cap="flat" cmpd="sng" algn="ctr">
              <a:solidFill>
                <a:srgbClr val="FF0000"/>
              </a:solidFill>
              <a:prstDash val="dash"/>
              <a:round/>
              <a:headEnd type="none" w="med" len="med"/>
              <a:tailEnd type="triangle"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CN" altLang="en-US">
                <a:solidFill>
                  <a:srgbClr val="FF9933"/>
                </a:solidFill>
              </a:endParaRPr>
            </a:p>
          </p:txBody>
        </p:sp>
        <p:grpSp>
          <p:nvGrpSpPr>
            <p:cNvPr id="22" name="Group 10"/>
            <p:cNvGrpSpPr/>
            <p:nvPr/>
          </p:nvGrpSpPr>
          <p:grpSpPr>
            <a:xfrm>
              <a:off x="3891806" y="2156194"/>
              <a:ext cx="1817585" cy="2622766"/>
              <a:chOff x="17473857" y="3500060"/>
              <a:chExt cx="5931250" cy="8558765"/>
            </a:xfrm>
          </p:grpSpPr>
          <p:sp>
            <p:nvSpPr>
              <p:cNvPr id="23" name="椭圆 12"/>
              <p:cNvSpPr/>
              <p:nvPr/>
            </p:nvSpPr>
            <p:spPr>
              <a:xfrm>
                <a:off x="17473860" y="3500060"/>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24" name="椭圆 13"/>
              <p:cNvSpPr/>
              <p:nvPr/>
            </p:nvSpPr>
            <p:spPr>
              <a:xfrm>
                <a:off x="17473857" y="9588877"/>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grpSp>
            <p:nvGrpSpPr>
              <p:cNvPr id="25" name="Group 9"/>
              <p:cNvGrpSpPr/>
              <p:nvPr/>
            </p:nvGrpSpPr>
            <p:grpSpPr>
              <a:xfrm>
                <a:off x="18584507" y="5970008"/>
                <a:ext cx="248644" cy="1274828"/>
                <a:chOff x="18584508" y="5970008"/>
                <a:chExt cx="248643" cy="1274828"/>
              </a:xfrm>
            </p:grpSpPr>
            <p:cxnSp>
              <p:nvCxnSpPr>
                <p:cNvPr id="31" name="直线箭头连接符 7"/>
                <p:cNvCxnSpPr>
                  <a:cxnSpLocks/>
                  <a:stCxn id="23" idx="4"/>
                  <a:endCxn id="28" idx="0"/>
                </p:cNvCxnSpPr>
                <p:nvPr/>
              </p:nvCxnSpPr>
              <p:spPr>
                <a:xfrm flipH="1">
                  <a:off x="18708828" y="5970008"/>
                  <a:ext cx="5" cy="125179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32" name="等腰三角形 21"/>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26" name="TextBox 2"/>
                  <p:cNvSpPr txBox="1"/>
                  <p:nvPr/>
                </p:nvSpPr>
                <p:spPr>
                  <a:xfrm>
                    <a:off x="19624684" y="6583465"/>
                    <a:ext cx="3780423" cy="197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4000" b="0" i="1" u="none" strike="noStrike" cap="none" spc="0" normalizeH="0" baseline="0" smtClean="0">
                                  <a:ln>
                                    <a:noFill/>
                                  </a:ln>
                                  <a:solidFill>
                                    <a:srgbClr val="FFFFFF"/>
                                  </a:solidFill>
                                  <a:effectLst/>
                                  <a:uFillTx/>
                                  <a:latin typeface="Cambria Math" panose="02040503050406030204" pitchFamily="18" charset="0"/>
                                  <a:sym typeface="Helvetica Light"/>
                                </a:rPr>
                              </m:ctrlPr>
                            </m:sSubPr>
                            <m:e>
                              <m: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4000" b="0" i="0" smtClean="0">
                                  <a:latin typeface="Cambria Math" panose="02040503050406030204" pitchFamily="18" charset="0"/>
                                </a:rPr>
                                <m:t>DNN</m:t>
                              </m:r>
                            </m:sub>
                          </m:sSub>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16" name="TextBox 2"/>
                  <p:cNvSpPr txBox="1">
                    <a:spLocks noRot="1" noChangeAspect="1" noMove="1" noResize="1" noEditPoints="1" noAdjustHandles="1" noChangeArrowheads="1" noChangeShapeType="1" noTextEdit="1"/>
                  </p:cNvSpPr>
                  <p:nvPr/>
                </p:nvSpPr>
                <p:spPr>
                  <a:xfrm>
                    <a:off x="19624684" y="6583465"/>
                    <a:ext cx="3780423" cy="1974324"/>
                  </a:xfrm>
                  <a:prstGeom prst="rect">
                    <a:avLst/>
                  </a:prstGeom>
                  <a:blipFill>
                    <a:blip r:embed="rId4"/>
                    <a:stretch>
                      <a:fillRect l="-526"/>
                    </a:stretch>
                  </a:blipFill>
                  <a:ln w="12700" cap="flat">
                    <a:noFill/>
                    <a:miter lim="400000"/>
                  </a:ln>
                  <a:effectLst/>
                </p:spPr>
                <p:txBody>
                  <a:bodyPr/>
                  <a:lstStyle/>
                  <a:p>
                    <a:r>
                      <a:rPr lang="zh-CN" altLang="en-US">
                        <a:noFill/>
                      </a:rPr>
                      <a:t> </a:t>
                    </a:r>
                  </a:p>
                </p:txBody>
              </p:sp>
            </mc:Fallback>
          </mc:AlternateContent>
          <p:grpSp>
            <p:nvGrpSpPr>
              <p:cNvPr id="27" name="Group 14"/>
              <p:cNvGrpSpPr/>
              <p:nvPr/>
            </p:nvGrpSpPr>
            <p:grpSpPr>
              <a:xfrm>
                <a:off x="18584507" y="8136199"/>
                <a:ext cx="248644" cy="1569154"/>
                <a:chOff x="18583052" y="6115554"/>
                <a:chExt cx="248643" cy="1569154"/>
              </a:xfrm>
            </p:grpSpPr>
            <p:cxnSp>
              <p:nvCxnSpPr>
                <p:cNvPr id="29"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30"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8" name="Rectangle 5"/>
              <p:cNvSpPr/>
              <p:nvPr/>
            </p:nvSpPr>
            <p:spPr>
              <a:xfrm>
                <a:off x="18251629" y="7221798"/>
                <a:ext cx="914401" cy="91440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spTree>
    <p:extLst>
      <p:ext uri="{BB962C8B-B14F-4D97-AF65-F5344CB8AC3E}">
        <p14:creationId xmlns:p14="http://schemas.microsoft.com/office/powerpoint/2010/main" val="36352894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Example: Variational </a:t>
            </a:r>
            <a:r>
              <a:rPr lang="en-US" altLang="zh-CN" dirty="0" err="1"/>
              <a:t>Autoencoders</a:t>
            </a:r>
            <a:endParaRPr lang="zh-CN" altLang="en-US" dirty="0"/>
          </a:p>
        </p:txBody>
      </p:sp>
      <p:pic>
        <p:nvPicPr>
          <p:cNvPr id="4" name="内容占位符 2"/>
          <p:cNvPicPr>
            <a:picLocks noChangeAspect="1"/>
          </p:cNvPicPr>
          <p:nvPr/>
        </p:nvPicPr>
        <p:blipFill rotWithShape="1">
          <a:blip r:embed="rId3"/>
          <a:srcRect r="29734"/>
          <a:stretch/>
        </p:blipFill>
        <p:spPr>
          <a:xfrm>
            <a:off x="538051" y="2493436"/>
            <a:ext cx="1761568" cy="1253496"/>
          </a:xfrm>
          <a:prstGeom prst="rect">
            <a:avLst/>
          </a:prstGeom>
          <a:scene3d>
            <a:camera prst="isometricTopUp"/>
            <a:lightRig rig="threePt" dir="t"/>
          </a:scene3d>
        </p:spPr>
      </p:pic>
      <p:pic>
        <p:nvPicPr>
          <p:cNvPr id="5" name="图片 4"/>
          <p:cNvPicPr>
            <a:picLocks noChangeAspect="1"/>
          </p:cNvPicPr>
          <p:nvPr/>
        </p:nvPicPr>
        <p:blipFill rotWithShape="1">
          <a:blip r:embed="rId4"/>
          <a:srcRect l="30184" t="40454" r="55496" b="39741"/>
          <a:stretch/>
        </p:blipFill>
        <p:spPr>
          <a:xfrm>
            <a:off x="1102508" y="1438938"/>
            <a:ext cx="697740" cy="542796"/>
          </a:xfrm>
          <a:prstGeom prst="rect">
            <a:avLst/>
          </a:prstGeom>
          <a:ln>
            <a:solidFill>
              <a:schemeClr val="tx1"/>
            </a:solidFill>
          </a:ln>
          <a:scene3d>
            <a:camera prst="isometricTopUp"/>
            <a:lightRig rig="threePt" dir="t"/>
          </a:scene3d>
        </p:spPr>
      </p:pic>
      <p:grpSp>
        <p:nvGrpSpPr>
          <p:cNvPr id="6" name="组合 5"/>
          <p:cNvGrpSpPr/>
          <p:nvPr/>
        </p:nvGrpSpPr>
        <p:grpSpPr>
          <a:xfrm>
            <a:off x="1390366" y="2031152"/>
            <a:ext cx="61012" cy="497301"/>
            <a:chOff x="5452435" y="7168056"/>
            <a:chExt cx="248643" cy="3200109"/>
          </a:xfrm>
        </p:grpSpPr>
        <p:cxnSp>
          <p:nvCxnSpPr>
            <p:cNvPr id="7" name="直线箭头连接符 7"/>
            <p:cNvCxnSpPr>
              <a:cxnSpLocks/>
            </p:cNvCxnSpPr>
            <p:nvPr/>
          </p:nvCxnSpPr>
          <p:spPr>
            <a:xfrm>
              <a:off x="5576757" y="7168056"/>
              <a:ext cx="0" cy="3200109"/>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8" name="等腰三角形 7"/>
            <p:cNvSpPr/>
            <p:nvPr/>
          </p:nvSpPr>
          <p:spPr>
            <a:xfrm rot="10800000" flipH="1">
              <a:off x="5452435" y="9917506"/>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9" name="Group 10"/>
          <p:cNvGrpSpPr/>
          <p:nvPr/>
        </p:nvGrpSpPr>
        <p:grpSpPr>
          <a:xfrm>
            <a:off x="538051" y="4071338"/>
            <a:ext cx="3008249" cy="2381305"/>
            <a:chOff x="17757637" y="3823315"/>
            <a:chExt cx="9816696" cy="7770818"/>
          </a:xfrm>
        </p:grpSpPr>
        <p:sp>
          <p:nvSpPr>
            <p:cNvPr id="10" name="椭圆 9"/>
            <p:cNvSpPr/>
            <p:nvPr/>
          </p:nvSpPr>
          <p:spPr>
            <a:xfrm>
              <a:off x="17792351" y="3823315"/>
              <a:ext cx="1832960" cy="1832960"/>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4800" dirty="0">
                  <a:solidFill>
                    <a:schemeClr val="tx1"/>
                  </a:solidFill>
                  <a:ea typeface="Latin Modern Roman Slanted 12" charset="0"/>
                  <a:cs typeface="Latin Modern Roman Slanted 12" charset="0"/>
                </a:rPr>
                <a:t>z</a:t>
              </a:r>
              <a:endParaRPr kumimoji="1" lang="zh-CN" altLang="en-US" sz="4800" dirty="0">
                <a:solidFill>
                  <a:schemeClr val="tx1"/>
                </a:solidFill>
                <a:ea typeface="Latin Modern Roman Slanted 12" charset="0"/>
                <a:cs typeface="Latin Modern Roman Slanted 12" charset="0"/>
              </a:endParaRPr>
            </a:p>
          </p:txBody>
        </p:sp>
        <p:sp>
          <p:nvSpPr>
            <p:cNvPr id="11" name="椭圆 10"/>
            <p:cNvSpPr/>
            <p:nvPr/>
          </p:nvSpPr>
          <p:spPr>
            <a:xfrm>
              <a:off x="17757637" y="9691750"/>
              <a:ext cx="1902382" cy="1902383"/>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4800" dirty="0">
                  <a:solidFill>
                    <a:schemeClr val="tx1"/>
                  </a:solidFill>
                  <a:ea typeface="Latin Modern Roman Slanted 12" charset="0"/>
                  <a:cs typeface="Latin Modern Roman Slanted 12" charset="0"/>
                </a:rPr>
                <a:t>x</a:t>
              </a:r>
              <a:endParaRPr kumimoji="1" lang="zh-CN" altLang="en-US" sz="4800" dirty="0">
                <a:solidFill>
                  <a:schemeClr val="tx1"/>
                </a:solidFill>
                <a:ea typeface="Latin Modern Roman Slanted 12" charset="0"/>
                <a:cs typeface="Latin Modern Roman Slanted 12" charset="0"/>
              </a:endParaRPr>
            </a:p>
          </p:txBody>
        </p:sp>
        <p:grpSp>
          <p:nvGrpSpPr>
            <p:cNvPr id="12" name="Group 9"/>
            <p:cNvGrpSpPr/>
            <p:nvPr/>
          </p:nvGrpSpPr>
          <p:grpSpPr>
            <a:xfrm>
              <a:off x="18584508" y="5656275"/>
              <a:ext cx="248643" cy="1588561"/>
              <a:chOff x="18584508" y="5656275"/>
              <a:chExt cx="248643" cy="1588561"/>
            </a:xfrm>
          </p:grpSpPr>
          <p:cxnSp>
            <p:nvCxnSpPr>
              <p:cNvPr id="18" name="直线箭头连接符 7"/>
              <p:cNvCxnSpPr>
                <a:cxnSpLocks/>
                <a:stCxn id="10" idx="4"/>
                <a:endCxn id="15" idx="0"/>
              </p:cNvCxnSpPr>
              <p:nvPr/>
            </p:nvCxnSpPr>
            <p:spPr>
              <a:xfrm flipH="1">
                <a:off x="18708828" y="5656275"/>
                <a:ext cx="3" cy="156552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9" name="等腰三角形 18"/>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13" name="TextBox 2"/>
                <p:cNvSpPr txBox="1"/>
                <p:nvPr/>
              </p:nvSpPr>
              <p:spPr>
                <a:xfrm>
                  <a:off x="18957475" y="6730103"/>
                  <a:ext cx="8616858" cy="14060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2800" b="0" i="1" u="none" strike="noStrike" cap="none" spc="0" normalizeH="0" baseline="0" smtClean="0">
                                <a:ln>
                                  <a:noFill/>
                                </a:ln>
                                <a:solidFill>
                                  <a:srgbClr val="FFFFFF"/>
                                </a:solidFill>
                                <a:effectLst/>
                                <a:uFillTx/>
                                <a:latin typeface="Cambria Math" panose="02040503050406030204" pitchFamily="18" charset="0"/>
                                <a:sym typeface="Helvetica Light"/>
                              </a:rPr>
                            </m:ctrlPr>
                          </m:sSubPr>
                          <m:e>
                            <m:r>
                              <a:rPr kumimoji="0" lang="en-US" altLang="zh-CN" sz="28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2800" b="0" i="0" smtClean="0">
                                <a:latin typeface="Cambria Math" panose="02040503050406030204" pitchFamily="18" charset="0"/>
                              </a:rPr>
                              <m:t>DNN</m:t>
                            </m:r>
                          </m:sub>
                        </m:sSub>
                        <m:r>
                          <a:rPr lang="en-US" altLang="zh-CN" sz="2800" b="0" i="0" smtClean="0">
                            <a:latin typeface="Cambria Math" panose="02040503050406030204" pitchFamily="18" charset="0"/>
                          </a:rPr>
                          <m:t>:</m:t>
                        </m:r>
                        <m:r>
                          <a:rPr lang="en-US" altLang="zh-CN" sz="2800" b="0" i="1" smtClean="0">
                            <a:latin typeface="Cambria Math" panose="02040503050406030204" pitchFamily="18" charset="0"/>
                          </a:rPr>
                          <m:t>2</m:t>
                        </m:r>
                        <m:r>
                          <a:rPr lang="en-US" altLang="zh-CN" sz="2800" b="0" i="1" smtClean="0">
                            <a:latin typeface="Cambria Math" panose="02040503050406030204" pitchFamily="18" charset="0"/>
                          </a:rPr>
                          <m:t>𝐿</m:t>
                        </m:r>
                        <m:r>
                          <a:rPr lang="en-US" altLang="zh-CN" sz="2800" b="0" i="1" smtClean="0">
                            <a:latin typeface="Cambria Math" panose="02040503050406030204" pitchFamily="18" charset="0"/>
                          </a:rPr>
                          <m:t> </m:t>
                        </m:r>
                        <m:r>
                          <a:rPr lang="en-US" altLang="zh-CN" sz="2800" b="0" i="1" smtClean="0">
                            <a:latin typeface="Cambria Math" panose="02040503050406030204" pitchFamily="18" charset="0"/>
                          </a:rPr>
                          <m:t>𝑀𝐿𝑃</m:t>
                        </m:r>
                      </m:oMath>
                    </m:oMathPara>
                  </a14:m>
                  <a:endParaRPr kumimoji="0" lang="zh-CN" altLang="en-US" sz="4000" b="0" i="1" u="none" strike="noStrike" cap="none" spc="0" normalizeH="0" baseline="0" dirty="0">
                    <a:ln>
                      <a:noFill/>
                    </a:ln>
                    <a:solidFill>
                      <a:srgbClr val="FFFFFF"/>
                    </a:solidFill>
                    <a:effectLst/>
                    <a:uFillTx/>
                    <a:sym typeface="Helvetica Light"/>
                  </a:endParaRPr>
                </a:p>
              </p:txBody>
            </p:sp>
          </mc:Choice>
          <mc:Fallback xmlns="">
            <p:sp>
              <p:nvSpPr>
                <p:cNvPr id="13" name="TextBox 2"/>
                <p:cNvSpPr txBox="1">
                  <a:spLocks noRot="1" noChangeAspect="1" noMove="1" noResize="1" noEditPoints="1" noAdjustHandles="1" noChangeArrowheads="1" noChangeShapeType="1" noTextEdit="1"/>
                </p:cNvSpPr>
                <p:nvPr/>
              </p:nvSpPr>
              <p:spPr>
                <a:xfrm>
                  <a:off x="18957475" y="6730103"/>
                  <a:ext cx="8616858" cy="1406096"/>
                </a:xfrm>
                <a:prstGeom prst="rect">
                  <a:avLst/>
                </a:prstGeom>
                <a:blipFill>
                  <a:blip r:embed="rId5"/>
                  <a:stretch>
                    <a:fillRect/>
                  </a:stretch>
                </a:blipFill>
                <a:ln w="12700" cap="flat">
                  <a:noFill/>
                  <a:miter lim="400000"/>
                </a:ln>
                <a:effectLst/>
              </p:spPr>
              <p:txBody>
                <a:bodyPr/>
                <a:lstStyle/>
                <a:p>
                  <a:r>
                    <a:rPr lang="zh-CN" altLang="en-US">
                      <a:noFill/>
                    </a:rPr>
                    <a:t> </a:t>
                  </a:r>
                </a:p>
              </p:txBody>
            </p:sp>
          </mc:Fallback>
        </mc:AlternateContent>
        <p:grpSp>
          <p:nvGrpSpPr>
            <p:cNvPr id="14" name="Group 14"/>
            <p:cNvGrpSpPr/>
            <p:nvPr/>
          </p:nvGrpSpPr>
          <p:grpSpPr>
            <a:xfrm>
              <a:off x="18584506" y="8136201"/>
              <a:ext cx="248643" cy="1569154"/>
              <a:chOff x="18583052" y="6115554"/>
              <a:chExt cx="248643" cy="1569154"/>
            </a:xfrm>
          </p:grpSpPr>
          <p:cxnSp>
            <p:nvCxnSpPr>
              <p:cNvPr id="16"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7"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5" name="Rectangle 5"/>
            <p:cNvSpPr/>
            <p:nvPr/>
          </p:nvSpPr>
          <p:spPr>
            <a:xfrm>
              <a:off x="18251627" y="7221798"/>
              <a:ext cx="914402" cy="91440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2" name="矩形 21"/>
          <p:cNvSpPr/>
          <p:nvPr/>
        </p:nvSpPr>
        <p:spPr>
          <a:xfrm>
            <a:off x="3622495" y="3253940"/>
            <a:ext cx="6711651" cy="3416320"/>
          </a:xfrm>
          <a:prstGeom prst="rect">
            <a:avLst/>
          </a:prstGeom>
        </p:spPr>
        <p:txBody>
          <a:bodyPr wrap="square">
            <a:spAutoFit/>
          </a:bodyPr>
          <a:lstStyle/>
          <a:p>
            <a:pPr algn="l"/>
            <a:r>
              <a:rPr kumimoji="1" lang="en-US" altLang="zh-CN" dirty="0">
                <a:latin typeface="Consolas" charset="0"/>
                <a:ea typeface="Consolas" charset="0"/>
                <a:cs typeface="Consolas" charset="0"/>
              </a:rPr>
              <a:t>import tensorflow as tf</a:t>
            </a:r>
          </a:p>
          <a:p>
            <a:pPr algn="l"/>
            <a:r>
              <a:rPr kumimoji="1" lang="en-US" altLang="zh-CN" dirty="0">
                <a:latin typeface="Consolas" charset="0"/>
                <a:ea typeface="Consolas" charset="0"/>
                <a:cs typeface="Consolas" charset="0"/>
              </a:rPr>
              <a:t>from tensorflow.contrib import layers</a:t>
            </a:r>
          </a:p>
          <a:p>
            <a:pPr algn="l"/>
            <a:r>
              <a:rPr kumimoji="1" lang="en-US" altLang="zh-CN" dirty="0">
                <a:latin typeface="Consolas" charset="0"/>
                <a:ea typeface="Consolas" charset="0"/>
                <a:cs typeface="Consolas" charset="0"/>
              </a:rPr>
              <a:t>import </a:t>
            </a:r>
            <a:r>
              <a:rPr kumimoji="1" lang="en-US" altLang="zh-CN" dirty="0">
                <a:solidFill>
                  <a:srgbClr val="FF0000"/>
                </a:solidFill>
                <a:latin typeface="Consolas" charset="0"/>
                <a:ea typeface="Consolas" charset="0"/>
                <a:cs typeface="Consolas" charset="0"/>
              </a:rPr>
              <a:t>zhusuan</a:t>
            </a:r>
            <a:r>
              <a:rPr kumimoji="1" lang="en-US" altLang="zh-CN" dirty="0">
                <a:latin typeface="Consolas" charset="0"/>
                <a:ea typeface="Consolas" charset="0"/>
                <a:cs typeface="Consolas" charset="0"/>
              </a:rPr>
              <a:t> as zs</a:t>
            </a:r>
          </a:p>
          <a:p>
            <a:pPr algn="l"/>
            <a:endParaRPr kumimoji="1" lang="en-US" altLang="zh-CN" dirty="0">
              <a:latin typeface="Consolas" charset="0"/>
              <a:ea typeface="Consolas" charset="0"/>
              <a:cs typeface="Consolas" charset="0"/>
            </a:endParaRPr>
          </a:p>
          <a:p>
            <a:pPr algn="l"/>
            <a:r>
              <a:rPr kumimoji="1" lang="en-US" altLang="zh-CN" dirty="0">
                <a:latin typeface="Consolas" charset="0"/>
                <a:ea typeface="Consolas" charset="0"/>
                <a:cs typeface="Consolas" charset="0"/>
              </a:rPr>
              <a:t>with </a:t>
            </a:r>
            <a:r>
              <a:rPr kumimoji="1" lang="en-US" altLang="zh-CN" dirty="0">
                <a:solidFill>
                  <a:srgbClr val="FF0000"/>
                </a:solidFill>
                <a:latin typeface="Consolas" charset="0"/>
                <a:ea typeface="Consolas" charset="0"/>
                <a:cs typeface="Consolas" charset="0"/>
              </a:rPr>
              <a:t>zs.BayesianNet() </a:t>
            </a:r>
            <a:r>
              <a:rPr kumimoji="1" lang="en-US" altLang="zh-CN" dirty="0">
                <a:latin typeface="Consolas" charset="0"/>
                <a:ea typeface="Consolas" charset="0"/>
                <a:cs typeface="Consolas" charset="0"/>
              </a:rPr>
              <a:t>as model:</a:t>
            </a:r>
            <a:br>
              <a:rPr kumimoji="1" lang="en-US" altLang="zh-CN" dirty="0">
                <a:latin typeface="Consolas" charset="0"/>
                <a:ea typeface="Consolas" charset="0"/>
                <a:cs typeface="Consolas" charset="0"/>
              </a:rPr>
            </a:br>
            <a:r>
              <a:rPr kumimoji="1" lang="en-US" altLang="zh-CN" dirty="0">
                <a:latin typeface="Consolas" charset="0"/>
                <a:ea typeface="Consolas" charset="0"/>
                <a:cs typeface="Consolas" charset="0"/>
              </a:rPr>
              <a:t>    z_mean = tf.zeros([n, n_z])</a:t>
            </a:r>
            <a:br>
              <a:rPr kumimoji="1" lang="en-US" altLang="zh-CN" dirty="0">
                <a:latin typeface="Consolas" charset="0"/>
                <a:ea typeface="Consolas" charset="0"/>
                <a:cs typeface="Consolas" charset="0"/>
              </a:rPr>
            </a:br>
            <a:r>
              <a:rPr kumimoji="1" lang="en-US" altLang="zh-CN" dirty="0">
                <a:latin typeface="Consolas" charset="0"/>
                <a:ea typeface="Consolas" charset="0"/>
                <a:cs typeface="Consolas" charset="0"/>
              </a:rPr>
              <a:t>    z_logstd = tf.zeros([n, n_z])</a:t>
            </a:r>
            <a:br>
              <a:rPr kumimoji="1" lang="en-US" altLang="zh-CN" dirty="0">
                <a:latin typeface="Consolas" charset="0"/>
                <a:ea typeface="Consolas" charset="0"/>
                <a:cs typeface="Consolas" charset="0"/>
              </a:rPr>
            </a:br>
            <a:r>
              <a:rPr kumimoji="1" lang="en-US" altLang="zh-CN" dirty="0">
                <a:latin typeface="Consolas" charset="0"/>
                <a:ea typeface="Consolas" charset="0"/>
                <a:cs typeface="Consolas" charset="0"/>
              </a:rPr>
              <a:t>    z = </a:t>
            </a:r>
            <a:r>
              <a:rPr kumimoji="1" lang="en-US" altLang="zh-CN" dirty="0">
                <a:solidFill>
                  <a:srgbClr val="FF0000"/>
                </a:solidFill>
                <a:latin typeface="Consolas" charset="0"/>
                <a:ea typeface="Consolas" charset="0"/>
                <a:cs typeface="Consolas" charset="0"/>
              </a:rPr>
              <a:t>zs.Normal</a:t>
            </a:r>
            <a:r>
              <a:rPr kumimoji="1" lang="en-US" altLang="zh-CN" dirty="0">
                <a:latin typeface="Consolas" charset="0"/>
                <a:ea typeface="Consolas" charset="0"/>
                <a:cs typeface="Consolas" charset="0"/>
              </a:rPr>
              <a:t>('z', z_mean, z_logstd)</a:t>
            </a:r>
            <a:br>
              <a:rPr kumimoji="1" lang="en-US" altLang="zh-CN" dirty="0">
                <a:latin typeface="Consolas" charset="0"/>
                <a:ea typeface="Consolas" charset="0"/>
                <a:cs typeface="Consolas" charset="0"/>
              </a:rPr>
            </a:br>
            <a:r>
              <a:rPr kumimoji="1" lang="en-US" altLang="zh-CN" dirty="0">
                <a:latin typeface="Consolas" charset="0"/>
                <a:ea typeface="Consolas" charset="0"/>
                <a:cs typeface="Consolas" charset="0"/>
              </a:rPr>
              <a:t>    h = layers.fully_connected(h, 500)</a:t>
            </a:r>
            <a:br>
              <a:rPr kumimoji="1" lang="en-US" altLang="zh-CN" dirty="0">
                <a:latin typeface="Consolas" charset="0"/>
                <a:ea typeface="Consolas" charset="0"/>
                <a:cs typeface="Consolas" charset="0"/>
              </a:rPr>
            </a:br>
            <a:r>
              <a:rPr kumimoji="1" lang="en-US" altLang="zh-CN" dirty="0">
                <a:latin typeface="Consolas" charset="0"/>
                <a:ea typeface="Consolas" charset="0"/>
                <a:cs typeface="Consolas" charset="0"/>
              </a:rPr>
              <a:t>    x_logits = layers.fully_connected(</a:t>
            </a:r>
          </a:p>
          <a:p>
            <a:pPr algn="l"/>
            <a:r>
              <a:rPr kumimoji="1" lang="en-US" altLang="zh-CN" dirty="0">
                <a:latin typeface="Consolas" charset="0"/>
                <a:ea typeface="Consolas" charset="0"/>
                <a:cs typeface="Consolas" charset="0"/>
              </a:rPr>
              <a:t>        h, n_x, activation_fn=None)</a:t>
            </a:r>
            <a:br>
              <a:rPr kumimoji="1" lang="en-US" altLang="zh-CN" dirty="0">
                <a:latin typeface="Consolas" charset="0"/>
                <a:ea typeface="Consolas" charset="0"/>
                <a:cs typeface="Consolas" charset="0"/>
              </a:rPr>
            </a:br>
            <a:r>
              <a:rPr kumimoji="1" lang="en-US" altLang="zh-CN" dirty="0">
                <a:latin typeface="Consolas" charset="0"/>
                <a:ea typeface="Consolas" charset="0"/>
                <a:cs typeface="Consolas" charset="0"/>
              </a:rPr>
              <a:t>    x = </a:t>
            </a:r>
            <a:r>
              <a:rPr kumimoji="1" lang="en-US" altLang="zh-CN" dirty="0">
                <a:solidFill>
                  <a:srgbClr val="FF0000"/>
                </a:solidFill>
                <a:latin typeface="Consolas" charset="0"/>
                <a:ea typeface="Consolas" charset="0"/>
                <a:cs typeface="Consolas" charset="0"/>
              </a:rPr>
              <a:t>zs.Bernoulli</a:t>
            </a:r>
            <a:r>
              <a:rPr kumimoji="1" lang="en-US" altLang="zh-CN" dirty="0">
                <a:latin typeface="Consolas" charset="0"/>
                <a:ea typeface="Consolas" charset="0"/>
                <a:cs typeface="Consolas" charset="0"/>
              </a:rPr>
              <a:t>('x', x_logits)</a:t>
            </a:r>
            <a:endParaRPr kumimoji="1" lang="zh-CN" altLang="en-US" dirty="0">
              <a:latin typeface="Consolas" charset="0"/>
              <a:ea typeface="Consolas" charset="0"/>
              <a:cs typeface="Consolas" charset="0"/>
            </a:endParaRPr>
          </a:p>
        </p:txBody>
      </p:sp>
      <p:pic>
        <p:nvPicPr>
          <p:cNvPr id="20" name="图片 8"/>
          <p:cNvPicPr>
            <a:picLocks noChangeAspect="1"/>
          </p:cNvPicPr>
          <p:nvPr/>
        </p:nvPicPr>
        <p:blipFill>
          <a:blip r:embed="rId6"/>
          <a:stretch>
            <a:fillRect/>
          </a:stretch>
        </p:blipFill>
        <p:spPr>
          <a:xfrm>
            <a:off x="3672933" y="1710336"/>
            <a:ext cx="4097126" cy="1235929"/>
          </a:xfrm>
          <a:prstGeom prst="rect">
            <a:avLst/>
          </a:prstGeom>
        </p:spPr>
      </p:pic>
    </p:spTree>
    <p:extLst>
      <p:ext uri="{BB962C8B-B14F-4D97-AF65-F5344CB8AC3E}">
        <p14:creationId xmlns:p14="http://schemas.microsoft.com/office/powerpoint/2010/main" val="312705457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Inference in Old Days</a:t>
            </a:r>
            <a:endParaRPr lang="zh-CN" altLang="en-US" dirty="0"/>
          </a:p>
        </p:txBody>
      </p:sp>
      <p:grpSp>
        <p:nvGrpSpPr>
          <p:cNvPr id="4" name="组合 3"/>
          <p:cNvGrpSpPr/>
          <p:nvPr/>
        </p:nvGrpSpPr>
        <p:grpSpPr>
          <a:xfrm>
            <a:off x="3412019" y="2916044"/>
            <a:ext cx="1910122" cy="1828800"/>
            <a:chOff x="3035085" y="2156194"/>
            <a:chExt cx="2739394" cy="2622766"/>
          </a:xfrm>
        </p:grpSpPr>
        <p:sp>
          <p:nvSpPr>
            <p:cNvPr id="5" name="Arc 4"/>
            <p:cNvSpPr/>
            <p:nvPr/>
          </p:nvSpPr>
          <p:spPr>
            <a:xfrm rot="2988333">
              <a:off x="2915621" y="2546865"/>
              <a:ext cx="1952372" cy="1713444"/>
            </a:xfrm>
            <a:prstGeom prst="arc">
              <a:avLst/>
            </a:prstGeom>
            <a:noFill/>
            <a:ln w="38100" cap="flat" cmpd="sng" algn="ctr">
              <a:solidFill>
                <a:srgbClr val="FF0000"/>
              </a:solidFill>
              <a:prstDash val="dash"/>
              <a:round/>
              <a:headEnd type="triangle" w="med" len="med"/>
              <a:tailEnd type="none" w="lg"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CN" altLang="en-US">
                <a:solidFill>
                  <a:srgbClr val="FF9933"/>
                </a:solidFill>
              </a:endParaRPr>
            </a:p>
          </p:txBody>
        </p:sp>
        <p:grpSp>
          <p:nvGrpSpPr>
            <p:cNvPr id="6" name="Group 10"/>
            <p:cNvGrpSpPr/>
            <p:nvPr/>
          </p:nvGrpSpPr>
          <p:grpSpPr>
            <a:xfrm>
              <a:off x="3891804" y="2156194"/>
              <a:ext cx="1882675" cy="2622766"/>
              <a:chOff x="17473857" y="3500060"/>
              <a:chExt cx="6143657" cy="8558765"/>
            </a:xfrm>
          </p:grpSpPr>
          <p:sp>
            <p:nvSpPr>
              <p:cNvPr id="7" name="椭圆 6"/>
              <p:cNvSpPr/>
              <p:nvPr/>
            </p:nvSpPr>
            <p:spPr>
              <a:xfrm>
                <a:off x="17473860" y="3500060"/>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4000" dirty="0">
                    <a:solidFill>
                      <a:schemeClr val="tx1"/>
                    </a:solidFill>
                    <a:ea typeface="Latin Modern Roman Slanted 12" charset="0"/>
                    <a:cs typeface="Latin Modern Roman Slanted 12" charset="0"/>
                  </a:rPr>
                  <a:t>z</a:t>
                </a:r>
                <a:endParaRPr kumimoji="1" lang="zh-CN" altLang="en-US" sz="4000" dirty="0">
                  <a:solidFill>
                    <a:schemeClr val="tx1"/>
                  </a:solidFill>
                  <a:ea typeface="Latin Modern Roman Slanted 12" charset="0"/>
                  <a:cs typeface="Latin Modern Roman Slanted 12" charset="0"/>
                </a:endParaRPr>
              </a:p>
            </p:txBody>
          </p:sp>
          <p:sp>
            <p:nvSpPr>
              <p:cNvPr id="8" name="椭圆 7"/>
              <p:cNvSpPr/>
              <p:nvPr/>
            </p:nvSpPr>
            <p:spPr>
              <a:xfrm>
                <a:off x="17473857" y="9588877"/>
                <a:ext cx="2469947"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4000" dirty="0">
                    <a:solidFill>
                      <a:schemeClr val="tx1"/>
                    </a:solidFill>
                    <a:ea typeface="Latin Modern Roman Slanted 12" charset="0"/>
                    <a:cs typeface="Latin Modern Roman Slanted 12" charset="0"/>
                  </a:rPr>
                  <a:t>x</a:t>
                </a:r>
                <a:endParaRPr kumimoji="1" lang="zh-CN" altLang="en-US" sz="4000" dirty="0">
                  <a:solidFill>
                    <a:schemeClr val="tx1"/>
                  </a:solidFill>
                  <a:ea typeface="Latin Modern Roman Slanted 12" charset="0"/>
                  <a:cs typeface="Latin Modern Roman Slanted 12" charset="0"/>
                </a:endParaRPr>
              </a:p>
            </p:txBody>
          </p:sp>
          <p:grpSp>
            <p:nvGrpSpPr>
              <p:cNvPr id="9" name="Group 9"/>
              <p:cNvGrpSpPr/>
              <p:nvPr/>
            </p:nvGrpSpPr>
            <p:grpSpPr>
              <a:xfrm>
                <a:off x="18584507" y="5970008"/>
                <a:ext cx="248644" cy="1274828"/>
                <a:chOff x="18584508" y="5970008"/>
                <a:chExt cx="248643" cy="1274828"/>
              </a:xfrm>
            </p:grpSpPr>
            <p:cxnSp>
              <p:nvCxnSpPr>
                <p:cNvPr id="15" name="直线箭头连接符 7"/>
                <p:cNvCxnSpPr>
                  <a:cxnSpLocks/>
                  <a:stCxn id="7" idx="4"/>
                  <a:endCxn id="12" idx="0"/>
                </p:cNvCxnSpPr>
                <p:nvPr/>
              </p:nvCxnSpPr>
              <p:spPr>
                <a:xfrm flipH="1">
                  <a:off x="18708828" y="5970008"/>
                  <a:ext cx="5" cy="125179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10" name="TextBox 2"/>
                  <p:cNvSpPr txBox="1"/>
                  <p:nvPr/>
                </p:nvSpPr>
                <p:spPr>
                  <a:xfrm>
                    <a:off x="19480286" y="6598700"/>
                    <a:ext cx="4137228" cy="2160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3000" b="0" i="1" u="none" strike="noStrike" cap="none" spc="0" normalizeH="0" baseline="0" smtClean="0">
                                  <a:ln>
                                    <a:noFill/>
                                  </a:ln>
                                  <a:solidFill>
                                    <a:srgbClr val="FFFFFF"/>
                                  </a:solidFill>
                                  <a:effectLst/>
                                  <a:uFillTx/>
                                  <a:latin typeface="Cambria Math" panose="02040503050406030204" pitchFamily="18" charset="0"/>
                                  <a:sym typeface="Helvetica Light"/>
                                </a:rPr>
                              </m:ctrlPr>
                            </m:sSubPr>
                            <m:e>
                              <m:r>
                                <a:rPr kumimoji="0" lang="en-US" altLang="zh-CN" sz="30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3000" b="0" i="0" smtClean="0">
                                  <a:latin typeface="Cambria Math" panose="02040503050406030204" pitchFamily="18" charset="0"/>
                                </a:rPr>
                                <m:t>DNN</m:t>
                              </m:r>
                            </m:sub>
                          </m:sSub>
                        </m:oMath>
                      </m:oMathPara>
                    </a14:m>
                    <a:endParaRPr kumimoji="0" lang="zh-CN" altLang="en-US" sz="3000" b="0" i="0" u="none" strike="noStrike" cap="none" spc="0" normalizeH="0" baseline="0" dirty="0">
                      <a:ln>
                        <a:noFill/>
                      </a:ln>
                      <a:solidFill>
                        <a:srgbClr val="FFFFFF"/>
                      </a:solidFill>
                      <a:effectLst/>
                      <a:uFillTx/>
                      <a:sym typeface="Helvetica Light"/>
                    </a:endParaRPr>
                  </a:p>
                </p:txBody>
              </p:sp>
            </mc:Choice>
            <mc:Fallback xmlns="">
              <p:sp>
                <p:nvSpPr>
                  <p:cNvPr id="10" name="TextBox 2"/>
                  <p:cNvSpPr txBox="1">
                    <a:spLocks noRot="1" noChangeAspect="1" noMove="1" noResize="1" noEditPoints="1" noAdjustHandles="1" noChangeArrowheads="1" noChangeShapeType="1" noTextEdit="1"/>
                  </p:cNvSpPr>
                  <p:nvPr/>
                </p:nvSpPr>
                <p:spPr>
                  <a:xfrm>
                    <a:off x="19480286" y="6598700"/>
                    <a:ext cx="4137228" cy="2160587"/>
                  </a:xfrm>
                  <a:prstGeom prst="rect">
                    <a:avLst/>
                  </a:prstGeom>
                  <a:blipFill>
                    <a:blip r:embed="rId3"/>
                    <a:stretch>
                      <a:fillRect/>
                    </a:stretch>
                  </a:blipFill>
                  <a:ln w="12700" cap="flat">
                    <a:noFill/>
                    <a:miter lim="400000"/>
                  </a:ln>
                  <a:effectLst/>
                </p:spPr>
                <p:txBody>
                  <a:bodyPr/>
                  <a:lstStyle/>
                  <a:p>
                    <a:r>
                      <a:rPr lang="zh-CN" altLang="en-US">
                        <a:noFill/>
                      </a:rPr>
                      <a:t> </a:t>
                    </a:r>
                  </a:p>
                </p:txBody>
              </p:sp>
            </mc:Fallback>
          </mc:AlternateContent>
          <p:grpSp>
            <p:nvGrpSpPr>
              <p:cNvPr id="11" name="Group 14"/>
              <p:cNvGrpSpPr/>
              <p:nvPr/>
            </p:nvGrpSpPr>
            <p:grpSpPr>
              <a:xfrm>
                <a:off x="18584507" y="8136199"/>
                <a:ext cx="248644" cy="1569154"/>
                <a:chOff x="18583052" y="6115554"/>
                <a:chExt cx="248643" cy="1569154"/>
              </a:xfrm>
            </p:grpSpPr>
            <p:cxnSp>
              <p:nvCxnSpPr>
                <p:cNvPr id="13"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4" name="等腰三角形 13"/>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2" name="Rectangle 5"/>
              <p:cNvSpPr/>
              <p:nvPr/>
            </p:nvSpPr>
            <p:spPr>
              <a:xfrm>
                <a:off x="18251629" y="7221798"/>
                <a:ext cx="914401" cy="91440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sp>
        <p:nvSpPr>
          <p:cNvPr id="20" name="TextBox 24"/>
          <p:cNvSpPr txBox="1"/>
          <p:nvPr/>
        </p:nvSpPr>
        <p:spPr>
          <a:xfrm>
            <a:off x="26384075" y="2978973"/>
            <a:ext cx="1884264" cy="506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2600" b="0" i="0" u="none" strike="noStrike" cap="none" spc="0" normalizeH="0" baseline="0" dirty="0">
              <a:ln>
                <a:noFill/>
              </a:ln>
              <a:effectLst/>
              <a:uFillTx/>
              <a:latin typeface="+mn-lt"/>
              <a:ea typeface="+mn-ea"/>
              <a:cs typeface="+mn-cs"/>
              <a:sym typeface="Helvetica Light"/>
            </a:endParaRPr>
          </a:p>
        </p:txBody>
      </p:sp>
      <p:grpSp>
        <p:nvGrpSpPr>
          <p:cNvPr id="45" name="Group 44"/>
          <p:cNvGrpSpPr/>
          <p:nvPr/>
        </p:nvGrpSpPr>
        <p:grpSpPr>
          <a:xfrm>
            <a:off x="174805" y="1861635"/>
            <a:ext cx="3667018" cy="4271658"/>
            <a:chOff x="174805" y="1861635"/>
            <a:chExt cx="3667018" cy="4271658"/>
          </a:xfrm>
        </p:grpSpPr>
        <p:sp>
          <p:nvSpPr>
            <p:cNvPr id="19" name="TextBox 1"/>
            <p:cNvSpPr txBox="1"/>
            <p:nvPr/>
          </p:nvSpPr>
          <p:spPr>
            <a:xfrm>
              <a:off x="578215" y="1861635"/>
              <a:ext cx="3135377" cy="9070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r>
                <a:rPr kumimoji="0" lang="en-US" altLang="zh-CN" sz="2600" b="1" i="0" u="none" strike="noStrike" cap="none" spc="0" normalizeH="0" baseline="0" dirty="0" smtClean="0">
                  <a:ln>
                    <a:noFill/>
                  </a:ln>
                  <a:effectLst/>
                  <a:uFillTx/>
                  <a:latin typeface="+mn-lt"/>
                  <a:ea typeface="+mn-ea"/>
                  <a:cs typeface="+mn-cs"/>
                  <a:sym typeface="Helvetica Light"/>
                </a:rPr>
                <a:t>Variational Inference </a:t>
              </a:r>
              <a:r>
                <a:rPr kumimoji="0" lang="en-US" altLang="zh-CN" sz="2600" b="0" i="0" u="none" strike="noStrike" cap="none" spc="0" normalizeH="0" baseline="0" dirty="0" smtClean="0">
                  <a:ln>
                    <a:noFill/>
                  </a:ln>
                  <a:effectLst/>
                  <a:uFillTx/>
                  <a:latin typeface="+mn-lt"/>
                  <a:ea typeface="+mn-ea"/>
                  <a:cs typeface="+mn-cs"/>
                  <a:sym typeface="Helvetica Light"/>
                </a:rPr>
                <a:t>(</a:t>
              </a:r>
              <a:r>
                <a:rPr kumimoji="0" lang="en-US" altLang="zh-CN" sz="2600" b="0" i="0" u="none" strike="noStrike" cap="none" spc="0" normalizeH="0" baseline="0" dirty="0" smtClean="0">
                  <a:ln>
                    <a:noFill/>
                  </a:ln>
                  <a:solidFill>
                    <a:srgbClr val="FF0000"/>
                  </a:solidFill>
                  <a:effectLst/>
                  <a:uFillTx/>
                  <a:latin typeface="+mn-lt"/>
                  <a:ea typeface="+mn-ea"/>
                  <a:cs typeface="+mn-cs"/>
                  <a:sym typeface="Helvetica Light"/>
                </a:rPr>
                <a:t>Too much</a:t>
              </a:r>
              <a:r>
                <a:rPr kumimoji="0" lang="en-US" altLang="zh-CN" sz="2600" b="0" i="0" u="none" strike="noStrike" cap="none" spc="0" normalizeH="0" dirty="0" smtClean="0">
                  <a:ln>
                    <a:noFill/>
                  </a:ln>
                  <a:solidFill>
                    <a:srgbClr val="FF0000"/>
                  </a:solidFill>
                  <a:effectLst/>
                  <a:uFillTx/>
                  <a:latin typeface="+mn-lt"/>
                  <a:ea typeface="+mn-ea"/>
                  <a:cs typeface="+mn-cs"/>
                  <a:sym typeface="Helvetica Light"/>
                </a:rPr>
                <a:t> math!!!</a:t>
              </a:r>
              <a:r>
                <a:rPr kumimoji="0" lang="en-US" altLang="zh-CN" sz="2600" b="0" i="0" u="none" strike="noStrike" cap="none" spc="0" normalizeH="0" dirty="0" smtClean="0">
                  <a:ln>
                    <a:noFill/>
                  </a:ln>
                  <a:effectLst/>
                  <a:uFillTx/>
                  <a:latin typeface="+mn-lt"/>
                  <a:ea typeface="+mn-ea"/>
                  <a:cs typeface="+mn-cs"/>
                  <a:sym typeface="Helvetica Light"/>
                </a:rPr>
                <a:t>)</a:t>
              </a:r>
              <a:endParaRPr kumimoji="0" lang="zh-CN" altLang="en-US" sz="2600" b="0" i="0" u="none" strike="noStrike" cap="none" spc="0" normalizeH="0" baseline="0" dirty="0">
                <a:ln>
                  <a:noFill/>
                </a:ln>
                <a:effectLst/>
                <a:uFillTx/>
                <a:latin typeface="+mn-lt"/>
                <a:ea typeface="+mn-ea"/>
                <a:cs typeface="+mn-cs"/>
                <a:sym typeface="Helvetica Light"/>
              </a:endParaRPr>
            </a:p>
          </p:txBody>
        </p:sp>
        <p:sp>
          <p:nvSpPr>
            <p:cNvPr id="21" name="Oval 33"/>
            <p:cNvSpPr/>
            <p:nvPr/>
          </p:nvSpPr>
          <p:spPr>
            <a:xfrm>
              <a:off x="380389" y="2768720"/>
              <a:ext cx="3189753" cy="1655981"/>
            </a:xfrm>
            <a:prstGeom prst="ellipse">
              <a:avLst/>
            </a:prstGeom>
            <a:solidFill>
              <a:schemeClr val="accent3">
                <a:lumMod val="60000"/>
                <a:lumOff val="40000"/>
                <a:alpha val="7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val 35"/>
            <p:cNvSpPr/>
            <p:nvPr/>
          </p:nvSpPr>
          <p:spPr>
            <a:xfrm>
              <a:off x="823312" y="3395259"/>
              <a:ext cx="122222" cy="135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TextBox 2"/>
                <p:cNvSpPr txBox="1"/>
                <p:nvPr/>
              </p:nvSpPr>
              <p:spPr>
                <a:xfrm>
                  <a:off x="617960" y="3138460"/>
                  <a:ext cx="532925"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𝑝</m:t>
                        </m:r>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m:t>
                        </m:r>
                        <m:r>
                          <m:rPr>
                            <m:sty m:val="p"/>
                          </m:rPr>
                          <a:rPr kumimoji="0" lang="en-US" altLang="zh-CN" b="0" i="0"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z</m:t>
                        </m:r>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m:t>
                        </m:r>
                        <m:r>
                          <m:rPr>
                            <m:sty m:val="p"/>
                          </m:rPr>
                          <a:rPr kumimoji="0" lang="en-US" altLang="zh-CN" b="0" i="0"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x</m:t>
                        </m:r>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m:t>
                        </m:r>
                      </m:oMath>
                    </m:oMathPara>
                  </a14:m>
                  <a:endParaRPr kumimoji="0" lang="zh-CN" altLang="en-US" b="0" i="0" u="none" strike="noStrike" cap="none" spc="0" normalizeH="0" baseline="0" dirty="0">
                    <a:ln>
                      <a:noFill/>
                    </a:ln>
                    <a:solidFill>
                      <a:schemeClr val="tx1"/>
                    </a:solidFill>
                    <a:effectLst/>
                    <a:uFillTx/>
                    <a:ea typeface="+mn-ea"/>
                    <a:cs typeface="+mn-cs"/>
                    <a:sym typeface="Helvetica Light"/>
                  </a:endParaRPr>
                </a:p>
              </p:txBody>
            </p:sp>
          </mc:Choice>
          <mc:Fallback xmlns="">
            <p:sp>
              <p:nvSpPr>
                <p:cNvPr id="23" name="TextBox 2"/>
                <p:cNvSpPr txBox="1">
                  <a:spLocks noRot="1" noChangeAspect="1" noMove="1" noResize="1" noEditPoints="1" noAdjustHandles="1" noChangeArrowheads="1" noChangeShapeType="1" noTextEdit="1"/>
                </p:cNvSpPr>
                <p:nvPr/>
              </p:nvSpPr>
              <p:spPr>
                <a:xfrm>
                  <a:off x="617960" y="3138460"/>
                  <a:ext cx="532925" cy="276999"/>
                </a:xfrm>
                <a:prstGeom prst="rect">
                  <a:avLst/>
                </a:prstGeom>
                <a:blipFill>
                  <a:blip r:embed="rId4"/>
                  <a:stretch>
                    <a:fillRect l="-27273" t="-6667" r="-22727" b="-31111"/>
                  </a:stretch>
                </a:blipFill>
                <a:ln w="12700" cap="flat">
                  <a:noFill/>
                  <a:miter lim="400000"/>
                </a:ln>
                <a:effectLst/>
              </p:spPr>
              <p:txBody>
                <a:bodyPr/>
                <a:lstStyle/>
                <a:p>
                  <a:r>
                    <a:rPr lang="zh-CN" altLang="en-US">
                      <a:noFill/>
                    </a:rPr>
                    <a:t> </a:t>
                  </a:r>
                </a:p>
              </p:txBody>
            </p:sp>
          </mc:Fallback>
        </mc:AlternateContent>
        <p:grpSp>
          <p:nvGrpSpPr>
            <p:cNvPr id="24" name="Group 52"/>
            <p:cNvGrpSpPr/>
            <p:nvPr/>
          </p:nvGrpSpPr>
          <p:grpSpPr>
            <a:xfrm>
              <a:off x="874962" y="3488196"/>
              <a:ext cx="2695181" cy="855944"/>
              <a:chOff x="-8659187" y="-4317702"/>
              <a:chExt cx="9165175" cy="2605210"/>
            </a:xfrm>
          </p:grpSpPr>
          <p:grpSp>
            <p:nvGrpSpPr>
              <p:cNvPr id="25" name="Group 51"/>
              <p:cNvGrpSpPr/>
              <p:nvPr/>
            </p:nvGrpSpPr>
            <p:grpSpPr>
              <a:xfrm>
                <a:off x="-8485238" y="-4277159"/>
                <a:ext cx="1811502" cy="1242433"/>
                <a:chOff x="-8485238" y="-4277159"/>
                <a:chExt cx="1811502" cy="1242433"/>
              </a:xfrm>
            </p:grpSpPr>
            <p:cxnSp>
              <p:nvCxnSpPr>
                <p:cNvPr id="29" name="Straight Arrow Connector 36"/>
                <p:cNvCxnSpPr/>
                <p:nvPr/>
              </p:nvCxnSpPr>
              <p:spPr>
                <a:xfrm>
                  <a:off x="-8485238" y="-4277159"/>
                  <a:ext cx="1755705" cy="100114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 name="Oval 37"/>
                <p:cNvSpPr/>
                <p:nvPr/>
              </p:nvSpPr>
              <p:spPr>
                <a:xfrm flipH="1" flipV="1">
                  <a:off x="-7050359" y="-3517294"/>
                  <a:ext cx="376623" cy="48256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Group 50"/>
              <p:cNvGrpSpPr/>
              <p:nvPr/>
            </p:nvGrpSpPr>
            <p:grpSpPr>
              <a:xfrm>
                <a:off x="-8659187" y="-4317702"/>
                <a:ext cx="9165175" cy="2605210"/>
                <a:chOff x="-8659187" y="-4317702"/>
                <a:chExt cx="9165175" cy="2605210"/>
              </a:xfrm>
            </p:grpSpPr>
            <p:sp>
              <p:nvSpPr>
                <p:cNvPr id="27" name="Freeform 34"/>
                <p:cNvSpPr/>
                <p:nvPr/>
              </p:nvSpPr>
              <p:spPr>
                <a:xfrm>
                  <a:off x="-8041109" y="-4317702"/>
                  <a:ext cx="8022160" cy="2605210"/>
                </a:xfrm>
                <a:custGeom>
                  <a:avLst/>
                  <a:gdLst>
                    <a:gd name="connsiteX0" fmla="*/ 978976 w 2428068"/>
                    <a:gd name="connsiteY0" fmla="*/ 15498 h 1482671"/>
                    <a:gd name="connsiteX1" fmla="*/ 312549 w 2428068"/>
                    <a:gd name="connsiteY1" fmla="*/ 123986 h 1482671"/>
                    <a:gd name="connsiteX2" fmla="*/ 18081 w 2428068"/>
                    <a:gd name="connsiteY2" fmla="*/ 759416 h 1482671"/>
                    <a:gd name="connsiteX3" fmla="*/ 421037 w 2428068"/>
                    <a:gd name="connsiteY3" fmla="*/ 1394847 h 1482671"/>
                    <a:gd name="connsiteX4" fmla="*/ 1645403 w 2428068"/>
                    <a:gd name="connsiteY4" fmla="*/ 1286359 h 1482671"/>
                    <a:gd name="connsiteX5" fmla="*/ 2358325 w 2428068"/>
                    <a:gd name="connsiteY5" fmla="*/ 759416 h 1482671"/>
                    <a:gd name="connsiteX6" fmla="*/ 2063858 w 2428068"/>
                    <a:gd name="connsiteY6" fmla="*/ 201477 h 1482671"/>
                    <a:gd name="connsiteX7" fmla="*/ 978976 w 2428068"/>
                    <a:gd name="connsiteY7" fmla="*/ 15498 h 148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068" h="1482671">
                      <a:moveTo>
                        <a:pt x="978976" y="15498"/>
                      </a:moveTo>
                      <a:cubicBezTo>
                        <a:pt x="687091" y="2583"/>
                        <a:pt x="472698" y="0"/>
                        <a:pt x="312549" y="123986"/>
                      </a:cubicBezTo>
                      <a:cubicBezTo>
                        <a:pt x="152400" y="247972"/>
                        <a:pt x="0" y="547606"/>
                        <a:pt x="18081" y="759416"/>
                      </a:cubicBezTo>
                      <a:cubicBezTo>
                        <a:pt x="36162" y="971226"/>
                        <a:pt x="149817" y="1307023"/>
                        <a:pt x="421037" y="1394847"/>
                      </a:cubicBezTo>
                      <a:cubicBezTo>
                        <a:pt x="692257" y="1482671"/>
                        <a:pt x="1322522" y="1392264"/>
                        <a:pt x="1645403" y="1286359"/>
                      </a:cubicBezTo>
                      <a:cubicBezTo>
                        <a:pt x="1968284" y="1180454"/>
                        <a:pt x="2288583" y="940230"/>
                        <a:pt x="2358325" y="759416"/>
                      </a:cubicBezTo>
                      <a:cubicBezTo>
                        <a:pt x="2428068" y="578602"/>
                        <a:pt x="2301499" y="325463"/>
                        <a:pt x="2063858" y="201477"/>
                      </a:cubicBezTo>
                      <a:cubicBezTo>
                        <a:pt x="1826217" y="77491"/>
                        <a:pt x="1270861" y="28413"/>
                        <a:pt x="978976" y="1549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8" name="TextBox 43"/>
                    <p:cNvSpPr txBox="1"/>
                    <p:nvPr/>
                  </p:nvSpPr>
                  <p:spPr>
                    <a:xfrm>
                      <a:off x="-8659187" y="-3421055"/>
                      <a:ext cx="9165175" cy="1254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ctrlPr>
                              </m:sSubPr>
                              <m:e>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𝑞</m:t>
                                </m:r>
                              </m:e>
                              <m:sub>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𝜙</m:t>
                                </m:r>
                              </m:sub>
                            </m:sSub>
                            <m:d>
                              <m:dPr>
                                <m:ctrlP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ctrlPr>
                              </m:dPr>
                              <m:e>
                                <m:r>
                                  <m:rPr>
                                    <m:sty m:val="p"/>
                                  </m:rPr>
                                  <a:rPr kumimoji="0" lang="en-US" altLang="zh-CN" b="0" i="0"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z</m:t>
                                </m:r>
                              </m:e>
                            </m:d>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m:t>
                            </m:r>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𝑠𝑜𝑚𝑒</m:t>
                            </m:r>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 </m:t>
                            </m:r>
                            <m:r>
                              <a:rPr kumimoji="0" lang="en-US" altLang="zh-CN" b="0" i="1" u="none" strike="noStrike" cap="none" spc="0" normalizeH="0" baseline="0" smtClean="0">
                                <a:ln>
                                  <a:noFill/>
                                </a:ln>
                                <a:solidFill>
                                  <a:schemeClr val="tx1"/>
                                </a:solidFill>
                                <a:effectLst/>
                                <a:uFillTx/>
                                <a:latin typeface="Cambria Math" panose="02040503050406030204" pitchFamily="18" charset="0"/>
                                <a:ea typeface="+mn-ea"/>
                                <a:cs typeface="+mn-cs"/>
                                <a:sym typeface="Helvetica Light"/>
                              </a:rPr>
                              <m:t>𝑓𝑎𝑚𝑖𝑙𝑦</m:t>
                            </m:r>
                          </m:oMath>
                        </m:oMathPara>
                      </a14:m>
                      <a:endParaRPr kumimoji="0" lang="zh-CN" altLang="en-US" b="0" i="0" u="none" strike="noStrike" cap="none" spc="0" normalizeH="0" baseline="0" dirty="0">
                        <a:ln>
                          <a:noFill/>
                        </a:ln>
                        <a:solidFill>
                          <a:schemeClr val="tx1"/>
                        </a:solidFill>
                        <a:effectLst/>
                        <a:uFillTx/>
                        <a:ea typeface="+mn-ea"/>
                        <a:cs typeface="+mn-cs"/>
                        <a:sym typeface="Helvetica Light"/>
                      </a:endParaRPr>
                    </a:p>
                  </p:txBody>
                </p:sp>
              </mc:Choice>
              <mc:Fallback xmlns="">
                <p:sp>
                  <p:nvSpPr>
                    <p:cNvPr id="28" name="TextBox 43"/>
                    <p:cNvSpPr txBox="1">
                      <a:spLocks noRot="1" noChangeAspect="1" noMove="1" noResize="1" noEditPoints="1" noAdjustHandles="1" noChangeArrowheads="1" noChangeShapeType="1" noTextEdit="1"/>
                    </p:cNvSpPr>
                    <p:nvPr/>
                  </p:nvSpPr>
                  <p:spPr>
                    <a:xfrm>
                      <a:off x="-8659187" y="-3421055"/>
                      <a:ext cx="9165175" cy="1254217"/>
                    </a:xfrm>
                    <a:prstGeom prst="rect">
                      <a:avLst/>
                    </a:prstGeom>
                    <a:blipFill>
                      <a:blip r:embed="rId7"/>
                      <a:stretch>
                        <a:fillRect b="-7463"/>
                      </a:stretch>
                    </a:blipFill>
                    <a:ln w="12700" cap="flat">
                      <a:noFill/>
                      <a:miter lim="400000"/>
                    </a:ln>
                    <a:effectLst/>
                  </p:spPr>
                  <p:txBody>
                    <a:bodyPr/>
                    <a:lstStyle/>
                    <a:p>
                      <a:r>
                        <a:rPr lang="zh-CN" altLang="en-US">
                          <a:noFill/>
                        </a:rPr>
                        <a:t> </a:t>
                      </a:r>
                    </a:p>
                  </p:txBody>
                </p:sp>
              </mc:Fallback>
            </mc:AlternateContent>
          </p:grpSp>
        </p:grpSp>
        <p:grpSp>
          <p:nvGrpSpPr>
            <p:cNvPr id="36" name="组合 18"/>
            <p:cNvGrpSpPr/>
            <p:nvPr/>
          </p:nvGrpSpPr>
          <p:grpSpPr>
            <a:xfrm>
              <a:off x="174805" y="4530278"/>
              <a:ext cx="3667018" cy="1603015"/>
              <a:chOff x="3174367" y="3953808"/>
              <a:chExt cx="3667018" cy="1603015"/>
            </a:xfrm>
          </p:grpSpPr>
          <p:pic>
            <p:nvPicPr>
              <p:cNvPr id="37" name="图片 14"/>
              <p:cNvPicPr>
                <a:picLocks noChangeAspect="1"/>
              </p:cNvPicPr>
              <p:nvPr/>
            </p:nvPicPr>
            <p:blipFill>
              <a:blip r:embed="rId8"/>
              <a:srcRect l="-860" t="-3600" r="860" b="3600"/>
              <a:stretch>
                <a:fillRect/>
              </a:stretch>
            </p:blipFill>
            <p:spPr>
              <a:xfrm>
                <a:off x="3174367" y="3953808"/>
                <a:ext cx="3667018" cy="952500"/>
              </a:xfrm>
              <a:prstGeom prst="rect">
                <a:avLst/>
              </a:prstGeom>
            </p:spPr>
          </p:pic>
          <p:cxnSp>
            <p:nvCxnSpPr>
              <p:cNvPr id="38" name="直接箭头连接符 2"/>
              <p:cNvCxnSpPr>
                <a:cxnSpLocks/>
              </p:cNvCxnSpPr>
              <p:nvPr/>
            </p:nvCxnSpPr>
            <p:spPr>
              <a:xfrm flipV="1">
                <a:off x="4964595" y="4632874"/>
                <a:ext cx="0" cy="25493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39" name="直接箭头连接符 16"/>
              <p:cNvCxnSpPr>
                <a:cxnSpLocks/>
              </p:cNvCxnSpPr>
              <p:nvPr/>
            </p:nvCxnSpPr>
            <p:spPr>
              <a:xfrm flipV="1">
                <a:off x="5795800" y="4627832"/>
                <a:ext cx="0" cy="25997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0" name="文本框 9"/>
              <p:cNvSpPr txBox="1"/>
              <p:nvPr/>
            </p:nvSpPr>
            <p:spPr>
              <a:xfrm>
                <a:off x="4421734" y="4907845"/>
                <a:ext cx="1216959" cy="646331"/>
              </a:xfrm>
              <a:prstGeom prst="rect">
                <a:avLst/>
              </a:prstGeom>
              <a:noFill/>
            </p:spPr>
            <p:txBody>
              <a:bodyPr wrap="square" rtlCol="0">
                <a:spAutoFit/>
              </a:bodyPr>
              <a:lstStyle/>
              <a:p>
                <a:r>
                  <a:rPr lang="en-US" dirty="0"/>
                  <a:t>Variational posterior</a:t>
                </a:r>
              </a:p>
            </p:txBody>
          </p:sp>
          <p:sp>
            <p:nvSpPr>
              <p:cNvPr id="41" name="文本框 17"/>
              <p:cNvSpPr txBox="1"/>
              <p:nvPr/>
            </p:nvSpPr>
            <p:spPr>
              <a:xfrm>
                <a:off x="5624426" y="4910492"/>
                <a:ext cx="1216959" cy="646331"/>
              </a:xfrm>
              <a:prstGeom prst="rect">
                <a:avLst/>
              </a:prstGeom>
              <a:noFill/>
            </p:spPr>
            <p:txBody>
              <a:bodyPr wrap="square" rtlCol="0">
                <a:spAutoFit/>
              </a:bodyPr>
              <a:lstStyle/>
              <a:p>
                <a:r>
                  <a:rPr lang="en-US" dirty="0"/>
                  <a:t>True</a:t>
                </a:r>
              </a:p>
              <a:p>
                <a:r>
                  <a:rPr lang="en-US" dirty="0"/>
                  <a:t>posterior</a:t>
                </a:r>
              </a:p>
            </p:txBody>
          </p:sp>
        </p:grpSp>
      </p:grpSp>
      <p:grpSp>
        <p:nvGrpSpPr>
          <p:cNvPr id="46" name="Group 45"/>
          <p:cNvGrpSpPr/>
          <p:nvPr/>
        </p:nvGrpSpPr>
        <p:grpSpPr>
          <a:xfrm>
            <a:off x="4586467" y="1861635"/>
            <a:ext cx="4423661" cy="4269011"/>
            <a:chOff x="4586467" y="1861635"/>
            <a:chExt cx="4423661" cy="4269011"/>
          </a:xfrm>
        </p:grpSpPr>
        <p:sp>
          <p:nvSpPr>
            <p:cNvPr id="31" name="矩形 30"/>
            <p:cNvSpPr/>
            <p:nvPr/>
          </p:nvSpPr>
          <p:spPr>
            <a:xfrm>
              <a:off x="5761179" y="1861635"/>
              <a:ext cx="2535759" cy="892552"/>
            </a:xfrm>
            <a:prstGeom prst="rect">
              <a:avLst/>
            </a:prstGeom>
          </p:spPr>
          <p:txBody>
            <a:bodyPr wrap="none">
              <a:spAutoFit/>
            </a:bodyPr>
            <a:lstStyle/>
            <a:p>
              <a:pPr algn="ctr" defTabSz="859895" hangingPunct="0"/>
              <a:r>
                <a:rPr lang="en-US" altLang="zh-CN" sz="2600" b="1" dirty="0">
                  <a:sym typeface="Helvetica Light"/>
                </a:rPr>
                <a:t>MCMC </a:t>
              </a:r>
              <a:endParaRPr lang="en-US" altLang="zh-CN" sz="2600" b="1" dirty="0" smtClean="0">
                <a:sym typeface="Helvetica Light"/>
              </a:endParaRPr>
            </a:p>
            <a:p>
              <a:pPr algn="ctr" defTabSz="859895" hangingPunct="0"/>
              <a:r>
                <a:rPr lang="en-US" altLang="zh-CN" sz="2600" dirty="0" smtClean="0">
                  <a:sym typeface="Helvetica Light"/>
                </a:rPr>
                <a:t>(</a:t>
              </a:r>
              <a:r>
                <a:rPr lang="en-US" altLang="zh-CN" sz="2600" dirty="0">
                  <a:solidFill>
                    <a:srgbClr val="FF0000"/>
                  </a:solidFill>
                  <a:sym typeface="Helvetica Light"/>
                </a:rPr>
                <a:t>Many dynamics!!!</a:t>
              </a:r>
              <a:r>
                <a:rPr lang="en-US" altLang="zh-CN" sz="2600" dirty="0">
                  <a:sym typeface="Helvetica Light"/>
                </a:rPr>
                <a:t>)</a:t>
              </a:r>
              <a:endParaRPr lang="zh-CN" altLang="en-US" sz="2600" dirty="0">
                <a:sym typeface="Helvetica Light"/>
              </a:endParaRPr>
            </a:p>
          </p:txBody>
        </p:sp>
        <p:pic>
          <p:nvPicPr>
            <p:cNvPr id="44" name="Picture 2"/>
            <p:cNvPicPr>
              <a:picLocks noChangeAspect="1" noChangeArrowheads="1"/>
            </p:cNvPicPr>
            <p:nvPr/>
          </p:nvPicPr>
          <p:blipFill>
            <a:blip r:embed="rId9" cstate="print"/>
            <a:srcRect/>
            <a:stretch>
              <a:fillRect/>
            </a:stretch>
          </p:blipFill>
          <p:spPr bwMode="auto">
            <a:xfrm>
              <a:off x="5731916" y="2848011"/>
              <a:ext cx="2696256" cy="1806318"/>
            </a:xfrm>
            <a:prstGeom prst="rect">
              <a:avLst/>
            </a:prstGeom>
            <a:noFill/>
            <a:ln w="9525">
              <a:noFill/>
              <a:miter lim="800000"/>
              <a:headEnd/>
              <a:tailEnd/>
            </a:ln>
          </p:spPr>
        </p:pic>
        <p:pic>
          <p:nvPicPr>
            <p:cNvPr id="3" name="Picture 2"/>
            <p:cNvPicPr>
              <a:picLocks noChangeAspect="1"/>
            </p:cNvPicPr>
            <p:nvPr/>
          </p:nvPicPr>
          <p:blipFill>
            <a:blip r:embed="rId10"/>
            <a:stretch>
              <a:fillRect/>
            </a:stretch>
          </p:blipFill>
          <p:spPr>
            <a:xfrm>
              <a:off x="4586467" y="4951357"/>
              <a:ext cx="4423661" cy="1179289"/>
            </a:xfrm>
            <a:prstGeom prst="rect">
              <a:avLst/>
            </a:prstGeom>
          </p:spPr>
        </p:pic>
      </p:grpSp>
      <p:grpSp>
        <p:nvGrpSpPr>
          <p:cNvPr id="32" name="Group 49"/>
          <p:cNvGrpSpPr/>
          <p:nvPr/>
        </p:nvGrpSpPr>
        <p:grpSpPr>
          <a:xfrm>
            <a:off x="1914003" y="2727002"/>
            <a:ext cx="5337471" cy="3673233"/>
            <a:chOff x="15939319" y="2547443"/>
            <a:chExt cx="14046242" cy="9666587"/>
          </a:xfrm>
        </p:grpSpPr>
        <p:pic>
          <p:nvPicPr>
            <p:cNvPr id="33" name="Picture 12" descr="Image result for painful mat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39319" y="2547443"/>
              <a:ext cx="14046242" cy="936416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48"/>
            <p:cNvSpPr txBox="1"/>
            <p:nvPr/>
          </p:nvSpPr>
          <p:spPr>
            <a:xfrm>
              <a:off x="16651711" y="11306944"/>
              <a:ext cx="12621452" cy="9070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r>
                <a:rPr lang="en-US" altLang="zh-CN" b="1" dirty="0" smtClean="0">
                  <a:solidFill>
                    <a:srgbClr val="FF0000"/>
                  </a:solidFill>
                </a:rPr>
                <a:t>Extremely painful for a single model!</a:t>
              </a:r>
              <a:endParaRPr kumimoji="0" lang="zh-CN" altLang="en-US" sz="5200" b="1" i="0" u="none" strike="noStrike" cap="none" spc="0" normalizeH="0" baseline="0" dirty="0">
                <a:ln>
                  <a:noFill/>
                </a:ln>
                <a:solidFill>
                  <a:srgbClr val="FF0000"/>
                </a:solidFill>
                <a:effectLst/>
                <a:uFillTx/>
                <a:sym typeface="Helvetica Light"/>
              </a:endParaRPr>
            </a:p>
          </p:txBody>
        </p:sp>
      </p:grpSp>
    </p:spTree>
    <p:extLst>
      <p:ext uri="{BB962C8B-B14F-4D97-AF65-F5344CB8AC3E}">
        <p14:creationId xmlns:p14="http://schemas.microsoft.com/office/powerpoint/2010/main" val="125926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Inference in </a:t>
            </a:r>
            <a:r>
              <a:rPr lang="en-US" altLang="zh-CN" dirty="0" err="1"/>
              <a:t>ZhuSuan</a:t>
            </a:r>
            <a:endParaRPr lang="zh-CN" altLang="en-US" dirty="0"/>
          </a:p>
        </p:txBody>
      </p:sp>
      <p:pic>
        <p:nvPicPr>
          <p:cNvPr id="4" name="Picture 12" descr="Image result for painful m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92" y="2908646"/>
            <a:ext cx="3976378" cy="2650919"/>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1"/>
          <p:cNvSpPr/>
          <p:nvPr/>
        </p:nvSpPr>
        <p:spPr>
          <a:xfrm>
            <a:off x="4188975" y="3876296"/>
            <a:ext cx="981440" cy="715618"/>
          </a:xfrm>
          <a:prstGeom prst="rightArrow">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Picture 2"/>
          <p:cNvPicPr>
            <a:picLocks noChangeAspect="1"/>
          </p:cNvPicPr>
          <p:nvPr/>
        </p:nvPicPr>
        <p:blipFill>
          <a:blip r:embed="rId4"/>
          <a:stretch>
            <a:fillRect/>
          </a:stretch>
        </p:blipFill>
        <p:spPr>
          <a:xfrm>
            <a:off x="5249220" y="3049272"/>
            <a:ext cx="3803329" cy="2088102"/>
          </a:xfrm>
          <a:prstGeom prst="rect">
            <a:avLst/>
          </a:prstGeom>
        </p:spPr>
      </p:pic>
      <p:sp>
        <p:nvSpPr>
          <p:cNvPr id="7" name="TextBox 6"/>
          <p:cNvSpPr txBox="1"/>
          <p:nvPr/>
        </p:nvSpPr>
        <p:spPr>
          <a:xfrm>
            <a:off x="1862972" y="1810690"/>
            <a:ext cx="5335496" cy="8455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smtClean="0">
                <a:ln>
                  <a:noFill/>
                </a:ln>
                <a:solidFill>
                  <a:srgbClr val="0000FF"/>
                </a:solidFill>
                <a:effectLst/>
                <a:uFillTx/>
                <a:sym typeface="Helvetica Light"/>
              </a:rPr>
              <a:t>Turn painful math deviations</a:t>
            </a:r>
            <a:r>
              <a:rPr kumimoji="0" lang="en-US" altLang="zh-CN" sz="2400" b="1" i="0" u="none" strike="noStrike" cap="none" spc="0" normalizeH="0" dirty="0" smtClean="0">
                <a:ln>
                  <a:noFill/>
                </a:ln>
                <a:solidFill>
                  <a:srgbClr val="0000FF"/>
                </a:solidFill>
                <a:effectLst/>
                <a:uFillTx/>
                <a:sym typeface="Helvetica Light"/>
              </a:rPr>
              <a:t> into Easy </a:t>
            </a:r>
            <a:r>
              <a:rPr lang="en-US" altLang="zh-CN" sz="2400" b="1" dirty="0" smtClean="0">
                <a:solidFill>
                  <a:srgbClr val="0000FF"/>
                </a:solidFill>
              </a:rPr>
              <a:t>(Probabilistic) </a:t>
            </a:r>
            <a:r>
              <a:rPr kumimoji="0" lang="en-US" altLang="zh-CN" sz="2400" b="1" i="0" u="none" strike="noStrike" cap="none" spc="0" normalizeH="0" dirty="0" smtClean="0">
                <a:ln>
                  <a:noFill/>
                </a:ln>
                <a:solidFill>
                  <a:srgbClr val="0000FF"/>
                </a:solidFill>
                <a:effectLst/>
                <a:uFillTx/>
                <a:sym typeface="Helvetica Light"/>
              </a:rPr>
              <a:t>Programming</a:t>
            </a:r>
            <a:endParaRPr kumimoji="0" lang="zh-CN" altLang="en-US" sz="2400" b="1" i="0" u="none" strike="noStrike" cap="none" spc="0" normalizeH="0" baseline="0" dirty="0">
              <a:ln>
                <a:noFill/>
              </a:ln>
              <a:solidFill>
                <a:srgbClr val="0000FF"/>
              </a:solidFill>
              <a:effectLst/>
              <a:uFillTx/>
              <a:sym typeface="Helvetica Light"/>
            </a:endParaRPr>
          </a:p>
        </p:txBody>
      </p:sp>
    </p:spTree>
    <p:extLst>
      <p:ext uri="{BB962C8B-B14F-4D97-AF65-F5344CB8AC3E}">
        <p14:creationId xmlns:p14="http://schemas.microsoft.com/office/powerpoint/2010/main" val="297161406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3-Step Variational Inference in </a:t>
            </a:r>
            <a:r>
              <a:rPr lang="en-US" altLang="zh-CN" dirty="0" err="1"/>
              <a:t>ZhuSuan</a:t>
            </a:r>
            <a:endParaRPr lang="zh-CN" altLang="en-US" dirty="0"/>
          </a:p>
        </p:txBody>
      </p:sp>
      <p:sp>
        <p:nvSpPr>
          <p:cNvPr id="4" name="文本框 3"/>
          <p:cNvSpPr txBox="1"/>
          <p:nvPr/>
        </p:nvSpPr>
        <p:spPr>
          <a:xfrm>
            <a:off x="97169" y="1856317"/>
            <a:ext cx="5956954" cy="1323439"/>
          </a:xfrm>
          <a:prstGeom prst="rect">
            <a:avLst/>
          </a:prstGeom>
          <a:noFill/>
        </p:spPr>
        <p:txBody>
          <a:bodyPr wrap="square" rtlCol="0">
            <a:spAutoFit/>
          </a:bodyPr>
          <a:lstStyle/>
          <a:p>
            <a:pPr algn="l"/>
            <a:r>
              <a:rPr kumimoji="1" lang="en-US" altLang="zh-CN" sz="1600" dirty="0">
                <a:latin typeface="Consolas" charset="0"/>
                <a:ea typeface="Consolas" charset="0"/>
                <a:cs typeface="Consolas" charset="0"/>
              </a:rPr>
              <a:t>with </a:t>
            </a:r>
            <a:r>
              <a:rPr kumimoji="1" lang="en-US" altLang="zh-CN" sz="1600" dirty="0">
                <a:solidFill>
                  <a:srgbClr val="FF0000"/>
                </a:solidFill>
                <a:latin typeface="Consolas" charset="0"/>
                <a:ea typeface="Consolas" charset="0"/>
                <a:cs typeface="Consolas" charset="0"/>
              </a:rPr>
              <a:t>zs.BayesianNet</a:t>
            </a:r>
            <a:r>
              <a:rPr kumimoji="1" lang="en-US" altLang="zh-CN" sz="1600" dirty="0">
                <a:latin typeface="Consolas" charset="0"/>
                <a:ea typeface="Consolas" charset="0"/>
                <a:cs typeface="Consolas" charset="0"/>
              </a:rPr>
              <a:t>() as variational:</a:t>
            </a:r>
            <a:br>
              <a:rPr kumimoji="1" lang="en-US" altLang="zh-CN" sz="1600" dirty="0">
                <a:latin typeface="Consolas" charset="0"/>
                <a:ea typeface="Consolas" charset="0"/>
                <a:cs typeface="Consolas" charset="0"/>
              </a:rPr>
            </a:br>
            <a:r>
              <a:rPr kumimoji="1" lang="en-US" altLang="zh-CN" sz="1600" dirty="0">
                <a:latin typeface="Consolas" charset="0"/>
                <a:ea typeface="Consolas" charset="0"/>
                <a:cs typeface="Consolas" charset="0"/>
              </a:rPr>
              <a:t> </a:t>
            </a:r>
            <a:r>
              <a:rPr kumimoji="1" lang="en-US" altLang="zh-CN" sz="1600" dirty="0">
                <a:solidFill>
                  <a:schemeClr val="tx1"/>
                </a:solidFill>
                <a:latin typeface="Consolas" charset="0"/>
                <a:ea typeface="Consolas" charset="0"/>
                <a:cs typeface="Consolas" charset="0"/>
              </a:rPr>
              <a:t>   </a:t>
            </a:r>
            <a:r>
              <a:rPr kumimoji="1" lang="en-US" altLang="zh-CN" sz="1600" dirty="0">
                <a:solidFill>
                  <a:schemeClr val="accent3"/>
                </a:solidFill>
                <a:latin typeface="Consolas" charset="0"/>
                <a:ea typeface="Consolas" charset="0"/>
                <a:cs typeface="Consolas" charset="0"/>
              </a:rPr>
              <a:t># build variational ...</a:t>
            </a:r>
          </a:p>
          <a:p>
            <a:pPr algn="l"/>
            <a:r>
              <a:rPr kumimoji="1" lang="en-US" altLang="zh-CN" sz="1600" dirty="0">
                <a:latin typeface="Consolas" charset="0"/>
                <a:ea typeface="Consolas" charset="0"/>
                <a:cs typeface="Consolas" charset="0"/>
              </a:rPr>
              <a:t>qz_samples, log_qz = </a:t>
            </a:r>
            <a:r>
              <a:rPr kumimoji="1" lang="en-US" altLang="zh-CN" sz="1600" dirty="0">
                <a:solidFill>
                  <a:srgbClr val="FF0000"/>
                </a:solidFill>
                <a:latin typeface="Consolas" charset="0"/>
                <a:ea typeface="Consolas" charset="0"/>
                <a:cs typeface="Consolas" charset="0"/>
              </a:rPr>
              <a:t>variational.query</a:t>
            </a:r>
            <a:r>
              <a:rPr kumimoji="1" lang="en-US" altLang="zh-CN" sz="1600" dirty="0">
                <a:latin typeface="Consolas" charset="0"/>
                <a:ea typeface="Consolas" charset="0"/>
                <a:cs typeface="Consolas" charset="0"/>
              </a:rPr>
              <a:t>(</a:t>
            </a:r>
          </a:p>
          <a:p>
            <a:pPr algn="l"/>
            <a:r>
              <a:rPr kumimoji="1" lang="en-US" altLang="zh-CN" sz="1600" dirty="0">
                <a:latin typeface="Consolas" charset="0"/>
                <a:ea typeface="Consolas" charset="0"/>
                <a:cs typeface="Consolas" charset="0"/>
              </a:rPr>
              <a:t>    ‘z’, outputs=True, local_log_prob=True)</a:t>
            </a:r>
          </a:p>
          <a:p>
            <a:pPr algn="l"/>
            <a:endParaRPr kumimoji="1" lang="zh-CN" altLang="en-US" sz="1600" dirty="0">
              <a:solidFill>
                <a:schemeClr val="bg1">
                  <a:lumMod val="50000"/>
                </a:schemeClr>
              </a:solidFill>
              <a:latin typeface="Consolas" charset="0"/>
              <a:ea typeface="Consolas" charset="0"/>
              <a:cs typeface="Consolas" charset="0"/>
            </a:endParaRPr>
          </a:p>
        </p:txBody>
      </p:sp>
      <p:sp>
        <p:nvSpPr>
          <p:cNvPr id="5" name="文本框 4"/>
          <p:cNvSpPr txBox="1"/>
          <p:nvPr/>
        </p:nvSpPr>
        <p:spPr>
          <a:xfrm>
            <a:off x="97169" y="3941528"/>
            <a:ext cx="6699903" cy="584775"/>
          </a:xfrm>
          <a:prstGeom prst="rect">
            <a:avLst/>
          </a:prstGeom>
          <a:noFill/>
        </p:spPr>
        <p:txBody>
          <a:bodyPr wrap="square" rtlCol="0">
            <a:spAutoFit/>
          </a:bodyPr>
          <a:lstStyle/>
          <a:p>
            <a:pPr algn="l"/>
            <a:r>
              <a:rPr kumimoji="1" lang="en-US" altLang="zh-CN" sz="1600" dirty="0">
                <a:latin typeface="Consolas" charset="0"/>
                <a:ea typeface="Consolas" charset="0"/>
                <a:cs typeface="Consolas" charset="0"/>
              </a:rPr>
              <a:t>lower_bound = </a:t>
            </a:r>
            <a:r>
              <a:rPr kumimoji="1" lang="en-US" altLang="zh-CN" sz="1600" dirty="0">
                <a:solidFill>
                  <a:srgbClr val="FF0000"/>
                </a:solidFill>
                <a:latin typeface="Consolas" charset="0"/>
                <a:ea typeface="Consolas" charset="0"/>
                <a:cs typeface="Consolas" charset="0"/>
              </a:rPr>
              <a:t>zs.sgvb</a:t>
            </a:r>
            <a:r>
              <a:rPr kumimoji="1" lang="en-US" altLang="zh-CN" sz="1600" dirty="0">
                <a:latin typeface="Consolas" charset="0"/>
                <a:ea typeface="Consolas" charset="0"/>
                <a:cs typeface="Consolas" charset="0"/>
              </a:rPr>
              <a:t>(log_joint, </a:t>
            </a:r>
            <a:r>
              <a:rPr kumimoji="1" lang="en-US" altLang="zh-CN" sz="1600" dirty="0" smtClean="0">
                <a:latin typeface="Consolas" charset="0"/>
                <a:ea typeface="Consolas" charset="0"/>
                <a:cs typeface="Consolas" charset="0"/>
              </a:rPr>
              <a:t>observed</a:t>
            </a:r>
            <a:r>
              <a:rPr kumimoji="1" lang="en-US" altLang="zh-CN" sz="1600" dirty="0">
                <a:latin typeface="Consolas" charset="0"/>
                <a:ea typeface="Consolas" charset="0"/>
                <a:cs typeface="Consolas" charset="0"/>
              </a:rPr>
              <a:t>={‘x’: x</a:t>
            </a:r>
            <a:r>
              <a:rPr kumimoji="1" lang="en-US" altLang="zh-CN" sz="1600" dirty="0" smtClean="0">
                <a:latin typeface="Consolas" charset="0"/>
                <a:ea typeface="Consolas" charset="0"/>
                <a:cs typeface="Consolas" charset="0"/>
              </a:rPr>
              <a:t>},</a:t>
            </a:r>
          </a:p>
          <a:p>
            <a:pPr algn="l"/>
            <a:r>
              <a:rPr kumimoji="1" lang="en-US" altLang="zh-CN" sz="1600" dirty="0" smtClean="0">
                <a:latin typeface="Consolas" charset="0"/>
                <a:ea typeface="Consolas" charset="0"/>
                <a:cs typeface="Consolas" charset="0"/>
              </a:rPr>
              <a:t>	     latent={‘z’: [</a:t>
            </a:r>
            <a:r>
              <a:rPr kumimoji="1" lang="en-US" altLang="zh-CN" sz="1600" dirty="0" err="1" smtClean="0">
                <a:latin typeface="Consolas" charset="0"/>
                <a:ea typeface="Consolas" charset="0"/>
                <a:cs typeface="Consolas" charset="0"/>
              </a:rPr>
              <a:t>qz_samples</a:t>
            </a:r>
            <a:r>
              <a:rPr kumimoji="1" lang="en-US" altLang="zh-CN" sz="1600" dirty="0" smtClean="0">
                <a:latin typeface="Consolas" charset="0"/>
                <a:ea typeface="Consolas" charset="0"/>
                <a:cs typeface="Consolas" charset="0"/>
              </a:rPr>
              <a:t>, </a:t>
            </a:r>
            <a:r>
              <a:rPr kumimoji="1" lang="en-US" altLang="zh-CN" sz="1600" dirty="0" err="1" smtClean="0">
                <a:latin typeface="Consolas" charset="0"/>
                <a:ea typeface="Consolas" charset="0"/>
                <a:cs typeface="Consolas" charset="0"/>
              </a:rPr>
              <a:t>log_qz</a:t>
            </a:r>
            <a:r>
              <a:rPr kumimoji="1" lang="en-US" altLang="zh-CN" sz="1600" dirty="0" smtClean="0">
                <a:latin typeface="Consolas" charset="0"/>
                <a:ea typeface="Consolas" charset="0"/>
                <a:cs typeface="Consolas" charset="0"/>
              </a:rPr>
              <a:t>]}) </a:t>
            </a:r>
            <a:endParaRPr kumimoji="1" lang="zh-CN" altLang="en-US" sz="1600" dirty="0">
              <a:solidFill>
                <a:schemeClr val="bg1">
                  <a:lumMod val="50000"/>
                </a:schemeClr>
              </a:solidFill>
              <a:latin typeface="Consolas" charset="0"/>
              <a:ea typeface="Consolas" charset="0"/>
              <a:cs typeface="Consolas" charset="0"/>
            </a:endParaRPr>
          </a:p>
        </p:txBody>
      </p:sp>
      <p:sp>
        <p:nvSpPr>
          <p:cNvPr id="6" name="文本框 5"/>
          <p:cNvSpPr txBox="1"/>
          <p:nvPr/>
        </p:nvSpPr>
        <p:spPr>
          <a:xfrm>
            <a:off x="115720" y="5070221"/>
            <a:ext cx="7176153" cy="1323439"/>
          </a:xfrm>
          <a:prstGeom prst="rect">
            <a:avLst/>
          </a:prstGeom>
          <a:noFill/>
        </p:spPr>
        <p:txBody>
          <a:bodyPr wrap="square" rtlCol="0">
            <a:spAutoFit/>
          </a:bodyPr>
          <a:lstStyle/>
          <a:p>
            <a:pPr algn="l"/>
            <a:r>
              <a:rPr kumimoji="1" lang="en-US" altLang="zh-CN" sz="1600" dirty="0">
                <a:latin typeface="Consolas" charset="0"/>
                <a:ea typeface="Consolas" charset="0"/>
                <a:cs typeface="Consolas" charset="0"/>
              </a:rPr>
              <a:t>optimizer = tf.train.AdamOptimizer(learning_rate=0.001)</a:t>
            </a:r>
          </a:p>
          <a:p>
            <a:pPr algn="l"/>
            <a:r>
              <a:rPr kumimoji="1" lang="en-US" altLang="zh-CN" sz="1600" dirty="0">
                <a:latin typeface="Consolas" charset="0"/>
                <a:ea typeface="Consolas" charset="0"/>
                <a:cs typeface="Consolas" charset="0"/>
              </a:rPr>
              <a:t>run_op = optimizer.minimize(-lower_bound)</a:t>
            </a:r>
          </a:p>
          <a:p>
            <a:pPr algn="l"/>
            <a:r>
              <a:rPr kumimoji="1" lang="en-US" altLang="zh-CN" sz="1600" dirty="0">
                <a:latin typeface="Consolas" charset="0"/>
                <a:ea typeface="Consolas" charset="0"/>
                <a:cs typeface="Consolas" charset="0"/>
              </a:rPr>
              <a:t>With tf.Session() as sess:</a:t>
            </a:r>
          </a:p>
          <a:p>
            <a:pPr algn="l"/>
            <a:r>
              <a:rPr kumimoji="1" lang="en-US" altLang="zh-CN" sz="1600" dirty="0">
                <a:latin typeface="Consolas" charset="0"/>
                <a:ea typeface="Consolas" charset="0"/>
                <a:cs typeface="Consolas" charset="0"/>
              </a:rPr>
              <a:t>    for iter in range(iters):</a:t>
            </a:r>
          </a:p>
          <a:p>
            <a:pPr algn="l"/>
            <a:r>
              <a:rPr kumimoji="1" lang="en-US" altLang="zh-CN" sz="1600" dirty="0">
                <a:latin typeface="Consolas" charset="0"/>
                <a:ea typeface="Consolas" charset="0"/>
                <a:cs typeface="Consolas" charset="0"/>
              </a:rPr>
              <a:t>        sess.run(run_op)</a:t>
            </a:r>
            <a:endParaRPr kumimoji="1" lang="zh-CN" altLang="en-US" sz="1600" dirty="0">
              <a:latin typeface="Consolas" charset="0"/>
              <a:ea typeface="Consolas" charset="0"/>
              <a:cs typeface="Consolas" charset="0"/>
            </a:endParaRPr>
          </a:p>
        </p:txBody>
      </p:sp>
      <p:sp>
        <p:nvSpPr>
          <p:cNvPr id="7" name="矩形 6"/>
          <p:cNvSpPr/>
          <p:nvPr/>
        </p:nvSpPr>
        <p:spPr>
          <a:xfrm>
            <a:off x="6256238" y="2009252"/>
            <a:ext cx="2988277" cy="769441"/>
          </a:xfrm>
          <a:prstGeom prst="rect">
            <a:avLst/>
          </a:prstGeom>
        </p:spPr>
        <p:txBody>
          <a:bodyPr wrap="square">
            <a:spAutoFit/>
          </a:bodyPr>
          <a:lstStyle/>
          <a:p>
            <a:pPr algn="l" hangingPunct="1"/>
            <a:r>
              <a:rPr kumimoji="1" lang="en-US" altLang="zh-CN" sz="2200" dirty="0"/>
              <a:t>Build variational posterior </a:t>
            </a:r>
            <a:endParaRPr kumimoji="1" lang="en-US" altLang="zh-CN" sz="2200" dirty="0" smtClean="0"/>
          </a:p>
          <a:p>
            <a:pPr algn="l" hangingPunct="1"/>
            <a:r>
              <a:rPr kumimoji="1" lang="en-US" altLang="zh-CN" sz="2200" dirty="0" smtClean="0"/>
              <a:t>as </a:t>
            </a:r>
            <a:r>
              <a:rPr kumimoji="1" lang="en-US" altLang="zh-CN" sz="2200" dirty="0"/>
              <a:t>BayesianNet</a:t>
            </a:r>
          </a:p>
        </p:txBody>
      </p:sp>
      <p:sp>
        <p:nvSpPr>
          <p:cNvPr id="8" name="矩形 7"/>
          <p:cNvSpPr/>
          <p:nvPr/>
        </p:nvSpPr>
        <p:spPr>
          <a:xfrm>
            <a:off x="6256238" y="3557687"/>
            <a:ext cx="2810477" cy="430887"/>
          </a:xfrm>
          <a:prstGeom prst="rect">
            <a:avLst/>
          </a:prstGeom>
        </p:spPr>
        <p:txBody>
          <a:bodyPr wrap="square">
            <a:spAutoFit/>
          </a:bodyPr>
          <a:lstStyle/>
          <a:p>
            <a:pPr hangingPunct="1"/>
            <a:r>
              <a:rPr kumimoji="1" lang="en-US" altLang="zh-CN" sz="2200" dirty="0"/>
              <a:t>Call variational objectives</a:t>
            </a:r>
          </a:p>
        </p:txBody>
      </p:sp>
      <p:sp>
        <p:nvSpPr>
          <p:cNvPr id="9" name="矩形 8"/>
          <p:cNvSpPr/>
          <p:nvPr/>
        </p:nvSpPr>
        <p:spPr>
          <a:xfrm>
            <a:off x="6367453" y="5661185"/>
            <a:ext cx="2623922" cy="430887"/>
          </a:xfrm>
          <a:prstGeom prst="rect">
            <a:avLst/>
          </a:prstGeom>
        </p:spPr>
        <p:txBody>
          <a:bodyPr wrap="square">
            <a:spAutoFit/>
          </a:bodyPr>
          <a:lstStyle/>
          <a:p>
            <a:pPr hangingPunct="1"/>
            <a:r>
              <a:rPr kumimoji="1" lang="en-US" altLang="zh-CN" sz="2200" dirty="0"/>
              <a:t>Run </a:t>
            </a:r>
            <a:r>
              <a:rPr kumimoji="1" lang="en-US" altLang="zh-CN" sz="2200" dirty="0">
                <a:solidFill>
                  <a:srgbClr val="FF0000"/>
                </a:solidFill>
              </a:rPr>
              <a:t>gradient descent</a:t>
            </a:r>
            <a:r>
              <a:rPr kumimoji="1" lang="en-US" altLang="zh-CN" sz="2200" dirty="0"/>
              <a:t>!</a:t>
            </a:r>
          </a:p>
        </p:txBody>
      </p:sp>
      <p:grpSp>
        <p:nvGrpSpPr>
          <p:cNvPr id="10" name="组合 9"/>
          <p:cNvGrpSpPr/>
          <p:nvPr/>
        </p:nvGrpSpPr>
        <p:grpSpPr>
          <a:xfrm flipH="1">
            <a:off x="6026976" y="2053310"/>
            <a:ext cx="188025" cy="191089"/>
            <a:chOff x="22937284" y="3272924"/>
            <a:chExt cx="914400" cy="929299"/>
          </a:xfrm>
        </p:grpSpPr>
        <p:sp>
          <p:nvSpPr>
            <p:cNvPr id="11" name="椭圆 10"/>
            <p:cNvSpPr/>
            <p:nvPr/>
          </p:nvSpPr>
          <p:spPr>
            <a:xfrm>
              <a:off x="23122636" y="3484606"/>
              <a:ext cx="543697" cy="543697"/>
            </a:xfrm>
            <a:prstGeom prst="ellipse">
              <a:avLst/>
            </a:prstGeom>
            <a:solidFill>
              <a:srgbClr val="FF9933"/>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椭圆 11"/>
            <p:cNvSpPr/>
            <p:nvPr/>
          </p:nvSpPr>
          <p:spPr>
            <a:xfrm>
              <a:off x="22937284" y="3272924"/>
              <a:ext cx="914400" cy="929299"/>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solidFill>
                    <a:schemeClr val="tx1"/>
                  </a:solidFill>
                </a:ln>
                <a:noFill/>
                <a:effectLst/>
                <a:uFillTx/>
                <a:latin typeface="+mn-lt"/>
                <a:ea typeface="+mn-ea"/>
                <a:cs typeface="+mn-cs"/>
                <a:sym typeface="Helvetica Light"/>
              </a:endParaRPr>
            </a:p>
          </p:txBody>
        </p:sp>
      </p:grpSp>
      <p:grpSp>
        <p:nvGrpSpPr>
          <p:cNvPr id="31" name="组合 30"/>
          <p:cNvGrpSpPr/>
          <p:nvPr/>
        </p:nvGrpSpPr>
        <p:grpSpPr>
          <a:xfrm flipH="1">
            <a:off x="6065089" y="5750306"/>
            <a:ext cx="188025" cy="191089"/>
            <a:chOff x="22937284" y="3272924"/>
            <a:chExt cx="914400" cy="929299"/>
          </a:xfrm>
        </p:grpSpPr>
        <p:sp>
          <p:nvSpPr>
            <p:cNvPr id="32" name="椭圆 31"/>
            <p:cNvSpPr/>
            <p:nvPr/>
          </p:nvSpPr>
          <p:spPr>
            <a:xfrm>
              <a:off x="23122636" y="3484606"/>
              <a:ext cx="543697" cy="543697"/>
            </a:xfrm>
            <a:prstGeom prst="ellipse">
              <a:avLst/>
            </a:prstGeom>
            <a:solidFill>
              <a:srgbClr val="FF9933"/>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椭圆 32"/>
            <p:cNvSpPr/>
            <p:nvPr/>
          </p:nvSpPr>
          <p:spPr>
            <a:xfrm>
              <a:off x="22937284" y="3272924"/>
              <a:ext cx="914400" cy="929299"/>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solidFill>
                    <a:schemeClr val="tx1"/>
                  </a:solidFill>
                </a:ln>
                <a:noFill/>
                <a:effectLst/>
                <a:uFillTx/>
                <a:latin typeface="+mn-lt"/>
                <a:ea typeface="+mn-ea"/>
                <a:cs typeface="+mn-cs"/>
                <a:sym typeface="Helvetica Light"/>
              </a:endParaRPr>
            </a:p>
          </p:txBody>
        </p:sp>
      </p:grpSp>
      <p:grpSp>
        <p:nvGrpSpPr>
          <p:cNvPr id="34" name="组合 33"/>
          <p:cNvGrpSpPr/>
          <p:nvPr/>
        </p:nvGrpSpPr>
        <p:grpSpPr>
          <a:xfrm flipH="1">
            <a:off x="6028900" y="3623132"/>
            <a:ext cx="188025" cy="191089"/>
            <a:chOff x="22937284" y="3272924"/>
            <a:chExt cx="914400" cy="929299"/>
          </a:xfrm>
        </p:grpSpPr>
        <p:sp>
          <p:nvSpPr>
            <p:cNvPr id="35" name="椭圆 34"/>
            <p:cNvSpPr/>
            <p:nvPr/>
          </p:nvSpPr>
          <p:spPr>
            <a:xfrm>
              <a:off x="23122636" y="3484606"/>
              <a:ext cx="543697" cy="543697"/>
            </a:xfrm>
            <a:prstGeom prst="ellipse">
              <a:avLst/>
            </a:prstGeom>
            <a:solidFill>
              <a:srgbClr val="FF9933"/>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椭圆 35"/>
            <p:cNvSpPr/>
            <p:nvPr/>
          </p:nvSpPr>
          <p:spPr>
            <a:xfrm>
              <a:off x="22937284" y="3272924"/>
              <a:ext cx="914400" cy="929299"/>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solidFill>
                    <a:schemeClr val="tx1"/>
                  </a:solidFill>
                </a:ln>
                <a:noFill/>
                <a:effectLst/>
                <a:uFillTx/>
                <a:latin typeface="+mn-lt"/>
                <a:ea typeface="+mn-ea"/>
                <a:cs typeface="+mn-cs"/>
                <a:sym typeface="Helvetica Light"/>
              </a:endParaRPr>
            </a:p>
          </p:txBody>
        </p:sp>
      </p:grpSp>
    </p:spTree>
    <p:extLst>
      <p:ext uri="{BB962C8B-B14F-4D97-AF65-F5344CB8AC3E}">
        <p14:creationId xmlns:p14="http://schemas.microsoft.com/office/powerpoint/2010/main" val="3509758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Generative models are everywhere …</a:t>
            </a:r>
            <a:endParaRPr lang="zh-CN" altLang="en-US" dirty="0"/>
          </a:p>
        </p:txBody>
      </p:sp>
      <p:sp>
        <p:nvSpPr>
          <p:cNvPr id="3" name="Content Placeholder 2"/>
          <p:cNvSpPr>
            <a:spLocks noGrp="1"/>
          </p:cNvSpPr>
          <p:nvPr>
            <p:ph sz="quarter" idx="1"/>
          </p:nvPr>
        </p:nvSpPr>
        <p:spPr/>
        <p:txBody>
          <a:bodyPr/>
          <a:lstStyle/>
          <a:p>
            <a:r>
              <a:rPr lang="en-US" altLang="zh-CN" dirty="0" smtClean="0"/>
              <a:t>Mixture model --- a simple generative model with hidden factors</a:t>
            </a:r>
          </a:p>
          <a:p>
            <a:pPr lvl="1"/>
            <a:r>
              <a:rPr lang="en-US" altLang="zh-CN" dirty="0" smtClean="0"/>
              <a:t>EM algorithm to learn the unknown language models </a:t>
            </a:r>
            <a:endParaRPr lang="zh-CN" altLang="en-US" dirty="0"/>
          </a:p>
        </p:txBody>
      </p:sp>
      <p:sp>
        <p:nvSpPr>
          <p:cNvPr id="7" name="Right Brace 6"/>
          <p:cNvSpPr/>
          <p:nvPr/>
        </p:nvSpPr>
        <p:spPr>
          <a:xfrm>
            <a:off x="4937909" y="3450038"/>
            <a:ext cx="482234" cy="25162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9" name="Picture 18"/>
          <p:cNvPicPr>
            <a:picLocks noChangeAspect="1"/>
          </p:cNvPicPr>
          <p:nvPr/>
        </p:nvPicPr>
        <p:blipFill>
          <a:blip r:embed="rId2"/>
          <a:stretch>
            <a:fillRect/>
          </a:stretch>
        </p:blipFill>
        <p:spPr>
          <a:xfrm>
            <a:off x="2732617" y="4850744"/>
            <a:ext cx="1393396" cy="1183294"/>
          </a:xfrm>
          <a:prstGeom prst="rect">
            <a:avLst/>
          </a:prstGeom>
        </p:spPr>
      </p:pic>
      <p:pic>
        <p:nvPicPr>
          <p:cNvPr id="20" name="Picture 19"/>
          <p:cNvPicPr>
            <a:picLocks noChangeAspect="1"/>
          </p:cNvPicPr>
          <p:nvPr/>
        </p:nvPicPr>
        <p:blipFill>
          <a:blip r:embed="rId3"/>
          <a:stretch>
            <a:fillRect/>
          </a:stretch>
        </p:blipFill>
        <p:spPr>
          <a:xfrm>
            <a:off x="3377534" y="5427815"/>
            <a:ext cx="1349079" cy="1152475"/>
          </a:xfrm>
          <a:prstGeom prst="rect">
            <a:avLst/>
          </a:prstGeom>
        </p:spPr>
      </p:pic>
      <p:pic>
        <p:nvPicPr>
          <p:cNvPr id="21" name="Picture 20"/>
          <p:cNvPicPr>
            <a:picLocks noChangeAspect="1"/>
          </p:cNvPicPr>
          <p:nvPr/>
        </p:nvPicPr>
        <p:blipFill>
          <a:blip r:embed="rId4"/>
          <a:stretch>
            <a:fillRect/>
          </a:stretch>
        </p:blipFill>
        <p:spPr>
          <a:xfrm>
            <a:off x="443354" y="4858988"/>
            <a:ext cx="1477367" cy="1227378"/>
          </a:xfrm>
          <a:prstGeom prst="rect">
            <a:avLst/>
          </a:prstGeom>
        </p:spPr>
      </p:pic>
      <p:pic>
        <p:nvPicPr>
          <p:cNvPr id="22" name="Picture 21"/>
          <p:cNvPicPr>
            <a:picLocks noChangeAspect="1"/>
          </p:cNvPicPr>
          <p:nvPr/>
        </p:nvPicPr>
        <p:blipFill>
          <a:blip r:embed="rId5"/>
          <a:stretch>
            <a:fillRect/>
          </a:stretch>
        </p:blipFill>
        <p:spPr>
          <a:xfrm>
            <a:off x="973456" y="5413022"/>
            <a:ext cx="1469515" cy="1167268"/>
          </a:xfrm>
          <a:prstGeom prst="rect">
            <a:avLst/>
          </a:prstGeom>
        </p:spPr>
      </p:pic>
      <p:sp>
        <p:nvSpPr>
          <p:cNvPr id="23" name="TextBox 22"/>
          <p:cNvSpPr txBox="1"/>
          <p:nvPr/>
        </p:nvSpPr>
        <p:spPr>
          <a:xfrm>
            <a:off x="873311" y="3502248"/>
            <a:ext cx="1569660" cy="461665"/>
          </a:xfrm>
          <a:prstGeom prst="rect">
            <a:avLst/>
          </a:prstGeom>
          <a:noFill/>
        </p:spPr>
        <p:txBody>
          <a:bodyPr wrap="none" rtlCol="0">
            <a:spAutoFit/>
          </a:bodyPr>
          <a:lstStyle/>
          <a:p>
            <a:r>
              <a:rPr lang="en-US" altLang="zh-CN" sz="2400" dirty="0" smtClean="0"/>
              <a:t>T1=“</a:t>
            </a:r>
            <a:r>
              <a:rPr lang="en-US" altLang="zh-CN" sz="2400" dirty="0" smtClean="0">
                <a:solidFill>
                  <a:srgbClr val="0000FF"/>
                </a:solidFill>
              </a:rPr>
              <a:t>SIGIR</a:t>
            </a:r>
            <a:r>
              <a:rPr lang="en-US" altLang="zh-CN" sz="2400" dirty="0" smtClean="0"/>
              <a:t>”</a:t>
            </a:r>
            <a:endParaRPr lang="zh-CN" altLang="en-US" sz="2400" dirty="0"/>
          </a:p>
        </p:txBody>
      </p:sp>
      <p:sp>
        <p:nvSpPr>
          <p:cNvPr id="24" name="TextBox 23"/>
          <p:cNvSpPr txBox="1"/>
          <p:nvPr/>
        </p:nvSpPr>
        <p:spPr>
          <a:xfrm>
            <a:off x="2523858" y="3502248"/>
            <a:ext cx="1538370" cy="461665"/>
          </a:xfrm>
          <a:prstGeom prst="rect">
            <a:avLst/>
          </a:prstGeom>
          <a:noFill/>
        </p:spPr>
        <p:txBody>
          <a:bodyPr wrap="none" rtlCol="0">
            <a:spAutoFit/>
          </a:bodyPr>
          <a:lstStyle/>
          <a:p>
            <a:r>
              <a:rPr lang="en-US" altLang="zh-CN" sz="2400" dirty="0" smtClean="0"/>
              <a:t>T2=“</a:t>
            </a:r>
            <a:r>
              <a:rPr lang="en-US" altLang="zh-CN" sz="2400" dirty="0" smtClean="0">
                <a:solidFill>
                  <a:srgbClr val="FF0000"/>
                </a:solidFill>
              </a:rPr>
              <a:t>ICML</a:t>
            </a:r>
            <a:r>
              <a:rPr lang="en-US" altLang="zh-CN" sz="2400" dirty="0" smtClean="0"/>
              <a:t>”</a:t>
            </a:r>
            <a:endParaRPr lang="zh-CN" altLang="en-US" sz="2400" dirty="0"/>
          </a:p>
        </p:txBody>
      </p:sp>
      <p:cxnSp>
        <p:nvCxnSpPr>
          <p:cNvPr id="25" name="Straight Arrow Connector 24"/>
          <p:cNvCxnSpPr/>
          <p:nvPr/>
        </p:nvCxnSpPr>
        <p:spPr>
          <a:xfrm flipH="1">
            <a:off x="1463455" y="3869118"/>
            <a:ext cx="19455" cy="84872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350511" y="3934353"/>
            <a:ext cx="2698" cy="82068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Flowchart: Document 26"/>
          <p:cNvSpPr/>
          <p:nvPr/>
        </p:nvSpPr>
        <p:spPr>
          <a:xfrm>
            <a:off x="6410528" y="3476271"/>
            <a:ext cx="1119318" cy="1423645"/>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en-US" altLang="zh-CN" sz="1600" dirty="0" smtClean="0">
                <a:solidFill>
                  <a:schemeClr val="tx1"/>
                </a:solidFill>
              </a:rPr>
              <a:t>retrieval 0.05</a:t>
            </a:r>
          </a:p>
          <a:p>
            <a:r>
              <a:rPr lang="en-US" altLang="zh-CN" sz="1600" dirty="0">
                <a:solidFill>
                  <a:schemeClr val="tx1"/>
                </a:solidFill>
              </a:rPr>
              <a:t> </a:t>
            </a:r>
            <a:r>
              <a:rPr lang="en-US" altLang="zh-CN" sz="1600" dirty="0" smtClean="0">
                <a:solidFill>
                  <a:schemeClr val="tx1"/>
                </a:solidFill>
              </a:rPr>
              <a:t>text        0.02</a:t>
            </a:r>
          </a:p>
          <a:p>
            <a:r>
              <a:rPr lang="en-US" altLang="zh-CN" sz="1600" dirty="0">
                <a:solidFill>
                  <a:schemeClr val="tx1"/>
                </a:solidFill>
              </a:rPr>
              <a:t> </a:t>
            </a:r>
            <a:r>
              <a:rPr lang="en-US" altLang="zh-CN" sz="1600" dirty="0" smtClean="0">
                <a:solidFill>
                  <a:schemeClr val="tx1"/>
                </a:solidFill>
              </a:rPr>
              <a:t>learning 0.01</a:t>
            </a:r>
          </a:p>
          <a:p>
            <a:r>
              <a:rPr lang="en-US" altLang="zh-CN" sz="1600" dirty="0">
                <a:solidFill>
                  <a:schemeClr val="tx1"/>
                </a:solidFill>
              </a:rPr>
              <a:t> </a:t>
            </a:r>
            <a:r>
              <a:rPr lang="en-US" altLang="zh-CN" sz="1600" dirty="0" smtClean="0">
                <a:solidFill>
                  <a:schemeClr val="tx1"/>
                </a:solidFill>
              </a:rPr>
              <a:t>sports    0.01</a:t>
            </a:r>
          </a:p>
          <a:p>
            <a:r>
              <a:rPr lang="en-US" altLang="zh-CN" sz="1600" dirty="0">
                <a:solidFill>
                  <a:schemeClr val="tx1"/>
                </a:solidFill>
              </a:rPr>
              <a:t> </a:t>
            </a:r>
            <a:r>
              <a:rPr lang="en-US" altLang="zh-CN" sz="1600" dirty="0" smtClean="0">
                <a:solidFill>
                  <a:schemeClr val="tx1"/>
                </a:solidFill>
              </a:rPr>
              <a:t>… </a:t>
            </a:r>
            <a:endParaRPr lang="zh-CN" altLang="en-US" sz="1600" dirty="0">
              <a:solidFill>
                <a:schemeClr val="tx1"/>
              </a:solidFill>
            </a:endParaRPr>
          </a:p>
        </p:txBody>
      </p:sp>
      <p:sp>
        <p:nvSpPr>
          <p:cNvPr id="30" name="Flowchart: Document 29"/>
          <p:cNvSpPr/>
          <p:nvPr/>
        </p:nvSpPr>
        <p:spPr>
          <a:xfrm>
            <a:off x="6429260" y="5109568"/>
            <a:ext cx="1246183" cy="1423645"/>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r>
              <a:rPr lang="en-US" altLang="zh-CN" sz="1600" dirty="0" smtClean="0">
                <a:solidFill>
                  <a:schemeClr val="tx1"/>
                </a:solidFill>
              </a:rPr>
              <a:t> learning   0.03</a:t>
            </a:r>
          </a:p>
          <a:p>
            <a:r>
              <a:rPr lang="en-US" altLang="zh-CN" sz="1600" dirty="0" smtClean="0">
                <a:solidFill>
                  <a:schemeClr val="tx1"/>
                </a:solidFill>
              </a:rPr>
              <a:t> theory      0.02</a:t>
            </a:r>
          </a:p>
          <a:p>
            <a:r>
              <a:rPr lang="en-US" altLang="zh-CN" sz="1600" dirty="0">
                <a:solidFill>
                  <a:schemeClr val="tx1"/>
                </a:solidFill>
              </a:rPr>
              <a:t> </a:t>
            </a:r>
            <a:r>
              <a:rPr lang="en-US" altLang="zh-CN" sz="1600" dirty="0" smtClean="0">
                <a:solidFill>
                  <a:schemeClr val="tx1"/>
                </a:solidFill>
              </a:rPr>
              <a:t>algorithm 0.01</a:t>
            </a:r>
          </a:p>
          <a:p>
            <a:r>
              <a:rPr lang="en-US" altLang="zh-CN" sz="1600" dirty="0">
                <a:solidFill>
                  <a:schemeClr val="tx1"/>
                </a:solidFill>
              </a:rPr>
              <a:t> </a:t>
            </a:r>
            <a:r>
              <a:rPr lang="en-US" altLang="zh-CN" sz="1600" dirty="0" smtClean="0">
                <a:solidFill>
                  <a:schemeClr val="tx1"/>
                </a:solidFill>
              </a:rPr>
              <a:t>deep         0.01</a:t>
            </a:r>
          </a:p>
          <a:p>
            <a:r>
              <a:rPr lang="en-US" altLang="zh-CN" sz="1600" dirty="0">
                <a:solidFill>
                  <a:schemeClr val="tx1"/>
                </a:solidFill>
              </a:rPr>
              <a:t> </a:t>
            </a:r>
            <a:r>
              <a:rPr lang="en-US" altLang="zh-CN" sz="1600" dirty="0" smtClean="0">
                <a:solidFill>
                  <a:schemeClr val="tx1"/>
                </a:solidFill>
              </a:rPr>
              <a:t>… </a:t>
            </a:r>
            <a:endParaRPr lang="zh-CN" altLang="en-US" sz="1600" dirty="0">
              <a:solidFill>
                <a:schemeClr val="tx1"/>
              </a:solidFill>
            </a:endParaRPr>
          </a:p>
        </p:txBody>
      </p:sp>
      <p:sp>
        <p:nvSpPr>
          <p:cNvPr id="10" name="TextBox 9"/>
          <p:cNvSpPr txBox="1"/>
          <p:nvPr/>
        </p:nvSpPr>
        <p:spPr>
          <a:xfrm>
            <a:off x="1096868" y="2902848"/>
            <a:ext cx="2408416" cy="369332"/>
          </a:xfrm>
          <a:prstGeom prst="rect">
            <a:avLst/>
          </a:prstGeom>
          <a:noFill/>
        </p:spPr>
        <p:txBody>
          <a:bodyPr wrap="none" rtlCol="0">
            <a:spAutoFit/>
          </a:bodyPr>
          <a:lstStyle/>
          <a:p>
            <a:r>
              <a:rPr lang="en-US" altLang="zh-CN" b="1" dirty="0" smtClean="0"/>
              <a:t>E-step</a:t>
            </a:r>
            <a:r>
              <a:rPr lang="en-US" altLang="zh-CN" dirty="0" smtClean="0"/>
              <a:t>: Infer the hidden Z</a:t>
            </a:r>
            <a:endParaRPr lang="zh-CN" altLang="en-US" dirty="0"/>
          </a:p>
        </p:txBody>
      </p:sp>
      <p:sp>
        <p:nvSpPr>
          <p:cNvPr id="37" name="TextBox 36"/>
          <p:cNvSpPr txBox="1"/>
          <p:nvPr/>
        </p:nvSpPr>
        <p:spPr>
          <a:xfrm>
            <a:off x="5345612" y="2922908"/>
            <a:ext cx="2898101" cy="369332"/>
          </a:xfrm>
          <a:prstGeom prst="rect">
            <a:avLst/>
          </a:prstGeom>
          <a:noFill/>
        </p:spPr>
        <p:txBody>
          <a:bodyPr wrap="none" rtlCol="0">
            <a:spAutoFit/>
          </a:bodyPr>
          <a:lstStyle/>
          <a:p>
            <a:r>
              <a:rPr lang="en-US" altLang="zh-CN" b="1" dirty="0" smtClean="0"/>
              <a:t>M-step</a:t>
            </a:r>
            <a:r>
              <a:rPr lang="en-US" altLang="zh-CN" dirty="0" smtClean="0"/>
              <a:t>: Update the parameters</a:t>
            </a:r>
            <a:endParaRPr lang="zh-CN" altLang="en-US" dirty="0"/>
          </a:p>
        </p:txBody>
      </p:sp>
    </p:spTree>
    <p:extLst>
      <p:ext uri="{BB962C8B-B14F-4D97-AF65-F5344CB8AC3E}">
        <p14:creationId xmlns:p14="http://schemas.microsoft.com/office/powerpoint/2010/main" val="65047526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a:ea typeface="Calibri" charset="0"/>
                <a:cs typeface="Calibri" charset="0"/>
              </a:rPr>
              <a:t>Example: </a:t>
            </a:r>
            <a:r>
              <a:rPr kumimoji="1" lang="en-US" altLang="zh-CN" dirty="0" err="1">
                <a:ea typeface="Calibri" charset="0"/>
                <a:cs typeface="Calibri" charset="0"/>
              </a:rPr>
              <a:t>Variational</a:t>
            </a:r>
            <a:r>
              <a:rPr kumimoji="1" lang="en-US" altLang="zh-CN" dirty="0">
                <a:ea typeface="Calibri" charset="0"/>
                <a:cs typeface="Calibri" charset="0"/>
              </a:rPr>
              <a:t> </a:t>
            </a:r>
            <a:r>
              <a:rPr kumimoji="1" lang="en-US" altLang="zh-CN" dirty="0" err="1">
                <a:ea typeface="Calibri" charset="0"/>
                <a:cs typeface="Calibri" charset="0"/>
              </a:rPr>
              <a:t>Autoencoders</a:t>
            </a:r>
            <a:endParaRPr lang="zh-CN" altLang="en-US" dirty="0"/>
          </a:p>
        </p:txBody>
      </p:sp>
      <p:sp>
        <p:nvSpPr>
          <p:cNvPr id="3" name="Content Placeholder 2"/>
          <p:cNvSpPr>
            <a:spLocks noGrp="1"/>
          </p:cNvSpPr>
          <p:nvPr>
            <p:ph sz="quarter" idx="1"/>
          </p:nvPr>
        </p:nvSpPr>
        <p:spPr/>
        <p:txBody>
          <a:bodyPr/>
          <a:lstStyle/>
          <a:p>
            <a:endParaRPr lang="zh-CN" altLang="en-US" dirty="0"/>
          </a:p>
        </p:txBody>
      </p:sp>
      <p:sp>
        <p:nvSpPr>
          <p:cNvPr id="4" name="文本框 6"/>
          <p:cNvSpPr txBox="1"/>
          <p:nvPr/>
        </p:nvSpPr>
        <p:spPr>
          <a:xfrm>
            <a:off x="2788322" y="2825435"/>
            <a:ext cx="6269488" cy="3046988"/>
          </a:xfrm>
          <a:prstGeom prst="rect">
            <a:avLst/>
          </a:prstGeom>
          <a:noFill/>
        </p:spPr>
        <p:txBody>
          <a:bodyPr wrap="square" rtlCol="0">
            <a:spAutoFit/>
          </a:bodyPr>
          <a:lstStyle/>
          <a:p>
            <a:r>
              <a:rPr kumimoji="1" lang="en-US" altLang="zh-CN" sz="1600" dirty="0">
                <a:latin typeface="Consolas" charset="0"/>
                <a:ea typeface="Consolas" charset="0"/>
                <a:cs typeface="Consolas" charset="0"/>
              </a:rPr>
              <a:t>import tensorflow as tf</a:t>
            </a:r>
          </a:p>
          <a:p>
            <a:r>
              <a:rPr kumimoji="1" lang="en-US" altLang="zh-CN" sz="1600" dirty="0">
                <a:latin typeface="Consolas" charset="0"/>
                <a:ea typeface="Consolas" charset="0"/>
                <a:cs typeface="Consolas" charset="0"/>
              </a:rPr>
              <a:t>from tensorflow.contrib import layers</a:t>
            </a:r>
          </a:p>
          <a:p>
            <a:r>
              <a:rPr kumimoji="1" lang="en-US" altLang="zh-CN" sz="1600" dirty="0">
                <a:latin typeface="Consolas" charset="0"/>
                <a:ea typeface="Consolas" charset="0"/>
                <a:cs typeface="Consolas" charset="0"/>
              </a:rPr>
              <a:t>import </a:t>
            </a:r>
            <a:r>
              <a:rPr kumimoji="1" lang="en-US" altLang="zh-CN" sz="1600" dirty="0" err="1">
                <a:solidFill>
                  <a:srgbClr val="FF0000"/>
                </a:solidFill>
                <a:latin typeface="Consolas" charset="0"/>
                <a:ea typeface="Consolas" charset="0"/>
                <a:cs typeface="Consolas" charset="0"/>
              </a:rPr>
              <a:t>zhusuan</a:t>
            </a:r>
            <a:r>
              <a:rPr kumimoji="1" lang="en-US" altLang="zh-CN" sz="1600" dirty="0">
                <a:latin typeface="Consolas" charset="0"/>
                <a:ea typeface="Consolas" charset="0"/>
                <a:cs typeface="Consolas" charset="0"/>
              </a:rPr>
              <a:t> as zs</a:t>
            </a:r>
          </a:p>
          <a:p>
            <a:endParaRPr kumimoji="1" lang="en-US" altLang="zh-CN" sz="1600" dirty="0">
              <a:latin typeface="Consolas" charset="0"/>
              <a:ea typeface="Consolas" charset="0"/>
              <a:cs typeface="Consolas" charset="0"/>
            </a:endParaRPr>
          </a:p>
          <a:p>
            <a:r>
              <a:rPr kumimoji="1" lang="en-US" altLang="zh-CN" sz="1600" dirty="0">
                <a:latin typeface="Consolas" charset="0"/>
                <a:ea typeface="Consolas" charset="0"/>
                <a:cs typeface="Consolas" charset="0"/>
              </a:rPr>
              <a:t>with </a:t>
            </a:r>
            <a:r>
              <a:rPr kumimoji="1" lang="en-US" altLang="zh-CN" sz="1600" dirty="0">
                <a:solidFill>
                  <a:srgbClr val="FF0000"/>
                </a:solidFill>
                <a:latin typeface="Consolas" charset="0"/>
                <a:ea typeface="Consolas" charset="0"/>
                <a:cs typeface="Consolas" charset="0"/>
              </a:rPr>
              <a:t>zs.BayesianNet</a:t>
            </a:r>
            <a:r>
              <a:rPr kumimoji="1" lang="en-US" altLang="zh-CN" sz="1600" dirty="0">
                <a:latin typeface="Consolas" charset="0"/>
                <a:ea typeface="Consolas" charset="0"/>
                <a:cs typeface="Consolas" charset="0"/>
              </a:rPr>
              <a:t>() as variational:</a:t>
            </a:r>
          </a:p>
          <a:p>
            <a:r>
              <a:rPr kumimoji="1" lang="en-US" altLang="zh-CN" sz="1600" dirty="0">
                <a:latin typeface="Consolas" charset="0"/>
                <a:ea typeface="Consolas" charset="0"/>
                <a:cs typeface="Consolas" charset="0"/>
              </a:rPr>
              <a:t>    x = tf.placeholder([None, n_x], tf.float32)</a:t>
            </a:r>
            <a:br>
              <a:rPr kumimoji="1" lang="en-US" altLang="zh-CN" sz="1600" dirty="0">
                <a:latin typeface="Consolas" charset="0"/>
                <a:ea typeface="Consolas" charset="0"/>
                <a:cs typeface="Consolas" charset="0"/>
              </a:rPr>
            </a:br>
            <a:r>
              <a:rPr kumimoji="1" lang="en-US" altLang="zh-CN" sz="1600" dirty="0">
                <a:latin typeface="Consolas" charset="0"/>
                <a:ea typeface="Consolas" charset="0"/>
                <a:cs typeface="Consolas" charset="0"/>
              </a:rPr>
              <a:t>    h = layers.fully_connected(x, 500)</a:t>
            </a:r>
            <a:br>
              <a:rPr kumimoji="1" lang="en-US" altLang="zh-CN" sz="1600" dirty="0">
                <a:latin typeface="Consolas" charset="0"/>
                <a:ea typeface="Consolas" charset="0"/>
                <a:cs typeface="Consolas" charset="0"/>
              </a:rPr>
            </a:br>
            <a:r>
              <a:rPr kumimoji="1" lang="en-US" altLang="zh-CN" sz="1600" dirty="0">
                <a:latin typeface="Consolas" charset="0"/>
                <a:ea typeface="Consolas" charset="0"/>
                <a:cs typeface="Consolas" charset="0"/>
              </a:rPr>
              <a:t>    z_mean = layers.fully_connected(</a:t>
            </a:r>
          </a:p>
          <a:p>
            <a:r>
              <a:rPr kumimoji="1" lang="en-US" altLang="zh-CN" sz="1600" dirty="0">
                <a:latin typeface="Consolas" charset="0"/>
                <a:ea typeface="Consolas" charset="0"/>
                <a:cs typeface="Consolas" charset="0"/>
              </a:rPr>
              <a:t>        h, n_z, activation_fn=None)</a:t>
            </a:r>
            <a:br>
              <a:rPr kumimoji="1" lang="en-US" altLang="zh-CN" sz="1600" dirty="0">
                <a:latin typeface="Consolas" charset="0"/>
                <a:ea typeface="Consolas" charset="0"/>
                <a:cs typeface="Consolas" charset="0"/>
              </a:rPr>
            </a:br>
            <a:r>
              <a:rPr kumimoji="1" lang="en-US" altLang="zh-CN" sz="1600" dirty="0">
                <a:latin typeface="Consolas" charset="0"/>
                <a:ea typeface="Consolas" charset="0"/>
                <a:cs typeface="Consolas" charset="0"/>
              </a:rPr>
              <a:t>    z_logstd = layers.fully_connected(</a:t>
            </a:r>
          </a:p>
          <a:p>
            <a:r>
              <a:rPr kumimoji="1" lang="en-US" altLang="zh-CN" sz="1600" dirty="0">
                <a:latin typeface="Consolas" charset="0"/>
                <a:ea typeface="Consolas" charset="0"/>
                <a:cs typeface="Consolas" charset="0"/>
              </a:rPr>
              <a:t>        h, n_z, activation_fn=None)</a:t>
            </a:r>
            <a:br>
              <a:rPr kumimoji="1" lang="en-US" altLang="zh-CN" sz="1600" dirty="0">
                <a:latin typeface="Consolas" charset="0"/>
                <a:ea typeface="Consolas" charset="0"/>
                <a:cs typeface="Consolas" charset="0"/>
              </a:rPr>
            </a:br>
            <a:r>
              <a:rPr kumimoji="1" lang="en-US" altLang="zh-CN" sz="1600" dirty="0">
                <a:latin typeface="Consolas" charset="0"/>
                <a:ea typeface="Consolas" charset="0"/>
                <a:cs typeface="Consolas" charset="0"/>
              </a:rPr>
              <a:t>    z = </a:t>
            </a:r>
            <a:r>
              <a:rPr kumimoji="1" lang="en-US" altLang="zh-CN" sz="1600" dirty="0">
                <a:solidFill>
                  <a:srgbClr val="FF0000"/>
                </a:solidFill>
                <a:latin typeface="Consolas" charset="0"/>
                <a:ea typeface="Consolas" charset="0"/>
                <a:cs typeface="Consolas" charset="0"/>
              </a:rPr>
              <a:t>zs.Normal</a:t>
            </a:r>
            <a:r>
              <a:rPr kumimoji="1" lang="en-US" altLang="zh-CN" sz="1600" dirty="0">
                <a:latin typeface="Consolas" charset="0"/>
                <a:ea typeface="Consolas" charset="0"/>
                <a:cs typeface="Consolas" charset="0"/>
              </a:rPr>
              <a:t>('z', z_mean, z_logstd)</a:t>
            </a:r>
            <a:endParaRPr kumimoji="1" lang="zh-CN" altLang="en-US" sz="1600" dirty="0">
              <a:latin typeface="Consolas" charset="0"/>
              <a:ea typeface="Consolas" charset="0"/>
              <a:cs typeface="Consolas" charset="0"/>
            </a:endParaRPr>
          </a:p>
        </p:txBody>
      </p:sp>
      <p:pic>
        <p:nvPicPr>
          <p:cNvPr id="5" name="图片 5"/>
          <p:cNvPicPr>
            <a:picLocks noChangeAspect="1"/>
          </p:cNvPicPr>
          <p:nvPr/>
        </p:nvPicPr>
        <p:blipFill rotWithShape="1">
          <a:blip r:embed="rId2">
            <a:extLst>
              <a:ext uri="{28A0092B-C50C-407E-A947-70E740481C1C}">
                <a14:useLocalDpi xmlns:a14="http://schemas.microsoft.com/office/drawing/2010/main" val="0"/>
              </a:ext>
            </a:extLst>
          </a:blip>
          <a:srcRect l="45195"/>
          <a:stretch/>
        </p:blipFill>
        <p:spPr>
          <a:xfrm>
            <a:off x="460883" y="1803553"/>
            <a:ext cx="2145827" cy="4783320"/>
          </a:xfrm>
          <a:prstGeom prst="rect">
            <a:avLst/>
          </a:prstGeom>
        </p:spPr>
      </p:pic>
      <p:sp>
        <p:nvSpPr>
          <p:cNvPr id="6" name="文本框 8"/>
          <p:cNvSpPr txBox="1"/>
          <p:nvPr/>
        </p:nvSpPr>
        <p:spPr>
          <a:xfrm>
            <a:off x="2449246" y="2170855"/>
            <a:ext cx="7428095" cy="400110"/>
          </a:xfrm>
          <a:prstGeom prst="rect">
            <a:avLst/>
          </a:prstGeom>
          <a:noFill/>
        </p:spPr>
        <p:txBody>
          <a:bodyPr wrap="square" rtlCol="0">
            <a:spAutoFit/>
          </a:bodyPr>
          <a:lstStyle/>
          <a:p>
            <a:r>
              <a:rPr kumimoji="1" lang="en-US" altLang="zh-CN" sz="2000" dirty="0"/>
              <a:t>Structured variational posterior as a BayesianNet ALSO.</a:t>
            </a:r>
            <a:endParaRPr kumimoji="1" lang="zh-CN" altLang="en-US" sz="2000" dirty="0"/>
          </a:p>
        </p:txBody>
      </p:sp>
    </p:spTree>
    <p:extLst>
      <p:ext uri="{BB962C8B-B14F-4D97-AF65-F5344CB8AC3E}">
        <p14:creationId xmlns:p14="http://schemas.microsoft.com/office/powerpoint/2010/main" val="295239388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zh-CN" dirty="0" err="1" smtClean="0"/>
              <a:t>Variational</a:t>
            </a:r>
            <a:r>
              <a:rPr kumimoji="1" lang="en-US" altLang="zh-CN" dirty="0" smtClean="0"/>
              <a:t> Inference Algorithms </a:t>
            </a:r>
            <a:endParaRPr lang="zh-CN" altLang="en-US" dirty="0"/>
          </a:p>
        </p:txBody>
      </p:sp>
      <p:sp>
        <p:nvSpPr>
          <p:cNvPr id="3" name="Content Placeholder 2"/>
          <p:cNvSpPr>
            <a:spLocks noGrp="1"/>
          </p:cNvSpPr>
          <p:nvPr>
            <p:ph sz="quarter" idx="1"/>
          </p:nvPr>
        </p:nvSpPr>
        <p:spPr>
          <a:xfrm>
            <a:off x="914400" y="1608306"/>
            <a:ext cx="7772400" cy="4708188"/>
          </a:xfrm>
        </p:spPr>
        <p:txBody>
          <a:bodyPr>
            <a:normAutofit fontScale="85000" lnSpcReduction="10000"/>
          </a:bodyPr>
          <a:lstStyle/>
          <a:p>
            <a:pPr marL="0" indent="0">
              <a:lnSpc>
                <a:spcPct val="100000"/>
              </a:lnSpc>
              <a:spcBef>
                <a:spcPts val="0"/>
              </a:spcBef>
              <a:buNone/>
            </a:pPr>
            <a:r>
              <a:rPr kumimoji="1" lang="en-US" altLang="zh-CN" sz="2800" dirty="0" err="1">
                <a:ea typeface="Calibri" charset="0"/>
                <a:cs typeface="Calibri" charset="0"/>
              </a:rPr>
              <a:t>ZhuSuan</a:t>
            </a:r>
            <a:r>
              <a:rPr kumimoji="1" lang="en-US" altLang="zh-CN" sz="2800" dirty="0">
                <a:ea typeface="Calibri" charset="0"/>
                <a:cs typeface="Calibri" charset="0"/>
              </a:rPr>
              <a:t> supports a broad class of </a:t>
            </a:r>
            <a:r>
              <a:rPr kumimoji="1" lang="en-US" altLang="zh-CN" sz="2800" dirty="0" err="1">
                <a:ea typeface="Calibri" charset="0"/>
                <a:cs typeface="Calibri" charset="0"/>
              </a:rPr>
              <a:t>variational</a:t>
            </a:r>
            <a:r>
              <a:rPr kumimoji="1" lang="en-US" altLang="zh-CN" sz="2800" dirty="0">
                <a:ea typeface="Calibri" charset="0"/>
                <a:cs typeface="Calibri" charset="0"/>
              </a:rPr>
              <a:t> objectives, ranging from widely used evidence lower bounds to recent state-of-arts.</a:t>
            </a:r>
          </a:p>
          <a:p>
            <a:pPr>
              <a:lnSpc>
                <a:spcPct val="100000"/>
              </a:lnSpc>
              <a:spcBef>
                <a:spcPts val="0"/>
              </a:spcBef>
            </a:pPr>
            <a:endParaRPr kumimoji="1" lang="en-US" altLang="zh-CN" sz="2800" dirty="0">
              <a:solidFill>
                <a:srgbClr val="FF0000"/>
              </a:solidFill>
              <a:ea typeface="Calibri" charset="0"/>
              <a:cs typeface="Calibri" charset="0"/>
            </a:endParaRPr>
          </a:p>
          <a:p>
            <a:pPr marL="0" indent="0">
              <a:lnSpc>
                <a:spcPct val="100000"/>
              </a:lnSpc>
              <a:spcBef>
                <a:spcPts val="0"/>
              </a:spcBef>
              <a:buNone/>
            </a:pPr>
            <a:r>
              <a:rPr kumimoji="1" lang="en-US" altLang="zh-CN" sz="2800" dirty="0">
                <a:ea typeface="Calibri" charset="0"/>
                <a:cs typeface="Arial" panose="020B0604020202020204" pitchFamily="34" charset="0"/>
              </a:rPr>
              <a:t>Works for continuous latent variables</a:t>
            </a:r>
          </a:p>
          <a:p>
            <a:pPr lvl="1">
              <a:spcBef>
                <a:spcPts val="0"/>
              </a:spcBef>
            </a:pPr>
            <a:r>
              <a:rPr kumimoji="1" lang="en-US" altLang="zh-CN" sz="2600" dirty="0" err="1">
                <a:solidFill>
                  <a:srgbClr val="FF0000"/>
                </a:solidFill>
                <a:latin typeface="Consolas" charset="0"/>
                <a:ea typeface="Consolas" charset="0"/>
                <a:cs typeface="Consolas" charset="0"/>
              </a:rPr>
              <a:t>zs.sgvb</a:t>
            </a:r>
            <a:r>
              <a:rPr kumimoji="1" lang="en-US" altLang="zh-CN" sz="2600" dirty="0">
                <a:ea typeface="Calibri" charset="0"/>
                <a:cs typeface="Calibri" charset="0"/>
              </a:rPr>
              <a:t>: Stochastic gradient </a:t>
            </a:r>
            <a:r>
              <a:rPr kumimoji="1" lang="en-US" altLang="zh-CN" sz="2600" dirty="0" err="1">
                <a:ea typeface="Calibri" charset="0"/>
                <a:cs typeface="Calibri" charset="0"/>
              </a:rPr>
              <a:t>variational</a:t>
            </a:r>
            <a:r>
              <a:rPr kumimoji="1" lang="en-US" altLang="zh-CN" sz="2600" dirty="0">
                <a:ea typeface="Calibri" charset="0"/>
                <a:cs typeface="Calibri" charset="0"/>
              </a:rPr>
              <a:t> Bayes.</a:t>
            </a:r>
          </a:p>
          <a:p>
            <a:pPr lvl="1">
              <a:spcBef>
                <a:spcPts val="0"/>
              </a:spcBef>
            </a:pPr>
            <a:r>
              <a:rPr kumimoji="1" lang="en-US" altLang="zh-CN" sz="2600" dirty="0" err="1">
                <a:solidFill>
                  <a:srgbClr val="FF0000"/>
                </a:solidFill>
                <a:latin typeface="Consolas" charset="0"/>
                <a:ea typeface="Consolas" charset="0"/>
                <a:cs typeface="Consolas" charset="0"/>
              </a:rPr>
              <a:t>zs.iwae</a:t>
            </a:r>
            <a:r>
              <a:rPr kumimoji="1" lang="en-US" altLang="zh-CN" sz="2600" dirty="0">
                <a:ea typeface="Calibri" charset="0"/>
                <a:cs typeface="Calibri" charset="0"/>
              </a:rPr>
              <a:t>: Importance weighted lower bounds.</a:t>
            </a:r>
          </a:p>
          <a:p>
            <a:pPr marL="0" indent="0">
              <a:lnSpc>
                <a:spcPct val="100000"/>
              </a:lnSpc>
              <a:spcBef>
                <a:spcPts val="0"/>
              </a:spcBef>
              <a:buNone/>
            </a:pPr>
            <a:endParaRPr kumimoji="1" lang="en-US" altLang="zh-CN" sz="2800" dirty="0">
              <a:ea typeface="Calibri" charset="0"/>
              <a:cs typeface="Calibri" charset="0"/>
            </a:endParaRPr>
          </a:p>
          <a:p>
            <a:pPr marL="0" indent="0">
              <a:lnSpc>
                <a:spcPct val="100000"/>
              </a:lnSpc>
              <a:spcBef>
                <a:spcPts val="0"/>
              </a:spcBef>
              <a:buNone/>
            </a:pPr>
            <a:r>
              <a:rPr kumimoji="1" lang="en-US" altLang="zh-CN" sz="2800" dirty="0">
                <a:ea typeface="Calibri" charset="0"/>
                <a:cs typeface="Calibri" charset="0"/>
              </a:rPr>
              <a:t>Works for both continuous and discrete latent variables</a:t>
            </a:r>
          </a:p>
          <a:p>
            <a:pPr lvl="1">
              <a:spcBef>
                <a:spcPts val="0"/>
              </a:spcBef>
            </a:pPr>
            <a:r>
              <a:rPr kumimoji="1" lang="en-US" altLang="zh-CN" sz="2600" dirty="0" err="1">
                <a:solidFill>
                  <a:srgbClr val="FF0000"/>
                </a:solidFill>
                <a:latin typeface="Consolas" charset="0"/>
                <a:ea typeface="Consolas" charset="0"/>
                <a:cs typeface="Consolas" charset="0"/>
              </a:rPr>
              <a:t>zs.nvil</a:t>
            </a:r>
            <a:r>
              <a:rPr kumimoji="1" lang="en-US" altLang="zh-CN" sz="2600" dirty="0">
                <a:ea typeface="Calibri" charset="0"/>
                <a:cs typeface="Calibri" charset="0"/>
              </a:rPr>
              <a:t>: Variance reduced score function estimator/REINFORCE.</a:t>
            </a:r>
          </a:p>
          <a:p>
            <a:pPr lvl="1">
              <a:spcBef>
                <a:spcPts val="0"/>
              </a:spcBef>
            </a:pPr>
            <a:r>
              <a:rPr kumimoji="1" lang="en-US" altLang="zh-CN" sz="2600" dirty="0" err="1">
                <a:solidFill>
                  <a:srgbClr val="FF0000"/>
                </a:solidFill>
                <a:latin typeface="Consolas" charset="0"/>
                <a:ea typeface="Consolas" charset="0"/>
                <a:cs typeface="Consolas" charset="0"/>
              </a:rPr>
              <a:t>zs.vimco</a:t>
            </a:r>
            <a:r>
              <a:rPr kumimoji="1" lang="en-US" altLang="zh-CN" sz="2600" dirty="0">
                <a:ea typeface="Calibri" charset="0"/>
                <a:cs typeface="Calibri" charset="0"/>
              </a:rPr>
              <a:t>: Variance reduced multi-sample score function estimator.</a:t>
            </a:r>
          </a:p>
          <a:p>
            <a:pPr>
              <a:lnSpc>
                <a:spcPct val="100000"/>
              </a:lnSpc>
              <a:spcBef>
                <a:spcPts val="0"/>
              </a:spcBef>
            </a:pPr>
            <a:endParaRPr kumimoji="1" lang="en-US" altLang="zh-CN" sz="2800" dirty="0">
              <a:ea typeface="Calibri" charset="0"/>
              <a:cs typeface="Calibri" charset="0"/>
            </a:endParaRPr>
          </a:p>
          <a:p>
            <a:pPr marL="0" indent="0">
              <a:lnSpc>
                <a:spcPct val="100000"/>
              </a:lnSpc>
              <a:spcBef>
                <a:spcPts val="0"/>
              </a:spcBef>
              <a:buNone/>
            </a:pPr>
            <a:r>
              <a:rPr kumimoji="1" lang="en-US" altLang="zh-CN" sz="2400" dirty="0">
                <a:ea typeface="Calibri" charset="0"/>
                <a:cs typeface="Calibri" charset="0"/>
              </a:rPr>
              <a:t>* This is like optimization algorithms (SGD, momentum, Adam, etc.) in deep learning software. Users need not dive into the technical details of these algorithms because </a:t>
            </a:r>
            <a:r>
              <a:rPr kumimoji="1" lang="en-US" altLang="zh-CN" sz="2400" dirty="0" err="1">
                <a:ea typeface="Calibri" charset="0"/>
                <a:cs typeface="Calibri" charset="0"/>
              </a:rPr>
              <a:t>ZhuSuan</a:t>
            </a:r>
            <a:r>
              <a:rPr kumimoji="1" lang="en-US" altLang="zh-CN" sz="2400" dirty="0">
                <a:ea typeface="Calibri" charset="0"/>
                <a:cs typeface="Calibri" charset="0"/>
              </a:rPr>
              <a:t> provides easy-to-use APIs for users to directly try on their generative models.</a:t>
            </a:r>
          </a:p>
          <a:p>
            <a:endParaRPr lang="zh-CN" altLang="en-US" dirty="0"/>
          </a:p>
        </p:txBody>
      </p:sp>
    </p:spTree>
    <p:extLst>
      <p:ext uri="{BB962C8B-B14F-4D97-AF65-F5344CB8AC3E}">
        <p14:creationId xmlns:p14="http://schemas.microsoft.com/office/powerpoint/2010/main" val="30226334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Use HMC</a:t>
            </a:r>
            <a:r>
              <a:rPr lang="zh-CN" altLang="en-US" dirty="0"/>
              <a:t> </a:t>
            </a:r>
            <a:r>
              <a:rPr lang="en-US" altLang="zh-CN" dirty="0"/>
              <a:t>like</a:t>
            </a:r>
            <a:r>
              <a:rPr lang="zh-CN" altLang="en-US" dirty="0"/>
              <a:t> </a:t>
            </a:r>
            <a:r>
              <a:rPr lang="en-US" altLang="zh-CN" dirty="0"/>
              <a:t>a </a:t>
            </a:r>
            <a:r>
              <a:rPr lang="en-US" altLang="zh-CN" dirty="0" err="1"/>
              <a:t>TensorFlow</a:t>
            </a:r>
            <a:r>
              <a:rPr lang="en-US" altLang="zh-CN" dirty="0"/>
              <a:t> optimizer</a:t>
            </a:r>
            <a:endParaRPr lang="zh-CN" altLang="en-US" dirty="0"/>
          </a:p>
        </p:txBody>
      </p:sp>
      <p:sp>
        <p:nvSpPr>
          <p:cNvPr id="4" name="文本框 3"/>
          <p:cNvSpPr txBox="1"/>
          <p:nvPr/>
        </p:nvSpPr>
        <p:spPr>
          <a:xfrm>
            <a:off x="150099" y="1458990"/>
            <a:ext cx="5926851" cy="584775"/>
          </a:xfrm>
          <a:prstGeom prst="rect">
            <a:avLst/>
          </a:prstGeom>
          <a:noFill/>
        </p:spPr>
        <p:txBody>
          <a:bodyPr wrap="square" rtlCol="0">
            <a:spAutoFit/>
          </a:bodyPr>
          <a:lstStyle/>
          <a:p>
            <a:pPr algn="l"/>
            <a:r>
              <a:rPr lang="en-US" altLang="zh-CN" sz="1600" dirty="0">
                <a:solidFill>
                  <a:schemeClr val="accent3"/>
                </a:solidFill>
                <a:latin typeface="Consolas" charset="0"/>
                <a:ea typeface="Consolas" charset="0"/>
                <a:cs typeface="Consolas" charset="0"/>
              </a:rPr>
              <a:t># like creating the variable to optimize over.</a:t>
            </a:r>
            <a:endParaRPr kumimoji="1" lang="en-US" altLang="zh-CN" sz="1600" dirty="0">
              <a:solidFill>
                <a:schemeClr val="accent3"/>
              </a:solidFill>
              <a:latin typeface="Consolas" charset="0"/>
              <a:ea typeface="Consolas" charset="0"/>
              <a:cs typeface="Consolas" charset="0"/>
            </a:endParaRPr>
          </a:p>
          <a:p>
            <a:pPr algn="l"/>
            <a:r>
              <a:rPr kumimoji="1" lang="en-US" altLang="zh-CN" sz="1600" dirty="0">
                <a:latin typeface="Consolas" charset="0"/>
                <a:ea typeface="Consolas" charset="0"/>
                <a:cs typeface="Consolas" charset="0"/>
              </a:rPr>
              <a:t>z = tf.Variable(0.)</a:t>
            </a:r>
          </a:p>
        </p:txBody>
      </p:sp>
      <p:sp>
        <p:nvSpPr>
          <p:cNvPr id="5" name="文本框 4"/>
          <p:cNvSpPr txBox="1"/>
          <p:nvPr/>
        </p:nvSpPr>
        <p:spPr>
          <a:xfrm>
            <a:off x="150099" y="2568374"/>
            <a:ext cx="5785504" cy="584775"/>
          </a:xfrm>
          <a:prstGeom prst="rect">
            <a:avLst/>
          </a:prstGeom>
          <a:noFill/>
        </p:spPr>
        <p:txBody>
          <a:bodyPr wrap="square" rtlCol="0">
            <a:spAutoFit/>
          </a:bodyPr>
          <a:lstStyle/>
          <a:p>
            <a:pPr algn="l"/>
            <a:r>
              <a:rPr kumimoji="1" lang="en-US" altLang="zh-CN" sz="1600" dirty="0">
                <a:solidFill>
                  <a:schemeClr val="accent3"/>
                </a:solidFill>
                <a:latin typeface="Consolas" charset="0"/>
                <a:ea typeface="Consolas" charset="0"/>
                <a:cs typeface="Consolas" charset="0"/>
              </a:rPr>
              <a:t># like optimizer = tf.train.AdamOptimizer(…)</a:t>
            </a:r>
          </a:p>
          <a:p>
            <a:pPr algn="l"/>
            <a:r>
              <a:rPr kumimoji="1" lang="en-US" altLang="zh-CN" sz="1600" dirty="0">
                <a:latin typeface="Consolas" charset="0"/>
                <a:ea typeface="Consolas" charset="0"/>
                <a:cs typeface="Consolas" charset="0"/>
              </a:rPr>
              <a:t>hmc = </a:t>
            </a:r>
            <a:r>
              <a:rPr kumimoji="1" lang="en-US" altLang="zh-CN" sz="1600" dirty="0">
                <a:solidFill>
                  <a:srgbClr val="FF0000"/>
                </a:solidFill>
                <a:latin typeface="Consolas" charset="0"/>
                <a:ea typeface="Consolas" charset="0"/>
                <a:cs typeface="Consolas" charset="0"/>
              </a:rPr>
              <a:t>zs.HMC</a:t>
            </a:r>
            <a:r>
              <a:rPr kumimoji="1" lang="en-US" altLang="zh-CN" sz="1600" dirty="0">
                <a:latin typeface="Consolas" charset="0"/>
                <a:ea typeface="Consolas" charset="0"/>
                <a:cs typeface="Consolas" charset="0"/>
              </a:rPr>
              <a:t>(step_size=1e-3, n_leapfrogs=10)</a:t>
            </a:r>
          </a:p>
        </p:txBody>
      </p:sp>
      <p:sp>
        <p:nvSpPr>
          <p:cNvPr id="6" name="文本框 5"/>
          <p:cNvSpPr txBox="1"/>
          <p:nvPr/>
        </p:nvSpPr>
        <p:spPr>
          <a:xfrm>
            <a:off x="150099" y="3677758"/>
            <a:ext cx="6460251" cy="830997"/>
          </a:xfrm>
          <a:prstGeom prst="rect">
            <a:avLst/>
          </a:prstGeom>
          <a:noFill/>
        </p:spPr>
        <p:txBody>
          <a:bodyPr wrap="square" rtlCol="0">
            <a:spAutoFit/>
          </a:bodyPr>
          <a:lstStyle/>
          <a:p>
            <a:pPr algn="l"/>
            <a:r>
              <a:rPr kumimoji="1" lang="en-US" altLang="zh-CN" sz="1600" dirty="0">
                <a:solidFill>
                  <a:schemeClr val="accent3"/>
                </a:solidFill>
                <a:latin typeface="Consolas" charset="0"/>
                <a:ea typeface="Consolas" charset="0"/>
                <a:cs typeface="Consolas" charset="0"/>
              </a:rPr>
              <a:t># like optimize_op = optimizer.minimize(…)</a:t>
            </a:r>
          </a:p>
          <a:p>
            <a:pPr algn="l"/>
            <a:r>
              <a:rPr kumimoji="1" lang="en-US" altLang="zh-CN" sz="1600" dirty="0">
                <a:latin typeface="Consolas" charset="0"/>
                <a:ea typeface="Consolas" charset="0"/>
                <a:cs typeface="Consolas" charset="0"/>
              </a:rPr>
              <a:t>sample_op, hmc_info = </a:t>
            </a:r>
            <a:r>
              <a:rPr kumimoji="1" lang="en-US" altLang="zh-CN" sz="1600" dirty="0">
                <a:solidFill>
                  <a:srgbClr val="FF0000"/>
                </a:solidFill>
                <a:latin typeface="Consolas" charset="0"/>
                <a:ea typeface="Consolas" charset="0"/>
                <a:cs typeface="Consolas" charset="0"/>
              </a:rPr>
              <a:t>hmc.sample</a:t>
            </a:r>
            <a:r>
              <a:rPr kumimoji="1" lang="en-US" altLang="zh-CN" sz="1600" dirty="0">
                <a:latin typeface="Consolas" charset="0"/>
                <a:ea typeface="Consolas" charset="0"/>
                <a:cs typeface="Consolas" charset="0"/>
              </a:rPr>
              <a:t>(</a:t>
            </a:r>
          </a:p>
          <a:p>
            <a:pPr algn="l"/>
            <a:r>
              <a:rPr kumimoji="1" lang="en-US" altLang="zh-CN" sz="1600" dirty="0" smtClean="0">
                <a:latin typeface="Consolas" charset="0"/>
                <a:ea typeface="Consolas" charset="0"/>
                <a:cs typeface="Consolas" charset="0"/>
              </a:rPr>
              <a:t>  </a:t>
            </a:r>
            <a:r>
              <a:rPr kumimoji="1" lang="en-US" altLang="zh-CN" sz="1600" dirty="0" err="1" smtClean="0">
                <a:latin typeface="Consolas" charset="0"/>
                <a:ea typeface="Consolas" charset="0"/>
                <a:cs typeface="Consolas" charset="0"/>
              </a:rPr>
              <a:t>log_joint</a:t>
            </a:r>
            <a:r>
              <a:rPr kumimoji="1" lang="en-US" altLang="zh-CN" sz="1600" dirty="0">
                <a:latin typeface="Consolas" charset="0"/>
                <a:ea typeface="Consolas" charset="0"/>
                <a:cs typeface="Consolas" charset="0"/>
              </a:rPr>
              <a:t>, observed={‘x’: x}, latent={‘z’: z})</a:t>
            </a:r>
          </a:p>
        </p:txBody>
      </p:sp>
      <p:sp>
        <p:nvSpPr>
          <p:cNvPr id="7" name="矩形 6"/>
          <p:cNvSpPr/>
          <p:nvPr/>
        </p:nvSpPr>
        <p:spPr>
          <a:xfrm>
            <a:off x="5833991" y="1664349"/>
            <a:ext cx="3500621" cy="769441"/>
          </a:xfrm>
          <a:prstGeom prst="rect">
            <a:avLst/>
          </a:prstGeom>
        </p:spPr>
        <p:txBody>
          <a:bodyPr wrap="square">
            <a:spAutoFit/>
          </a:bodyPr>
          <a:lstStyle/>
          <a:p>
            <a:pPr algn="l" hangingPunct="1"/>
            <a:r>
              <a:rPr kumimoji="1" lang="en-US" altLang="zh-CN" sz="2200" dirty="0"/>
              <a:t>Create the variable to store </a:t>
            </a:r>
            <a:endParaRPr kumimoji="1" lang="en-US" altLang="zh-CN" sz="2200" dirty="0" smtClean="0"/>
          </a:p>
          <a:p>
            <a:pPr algn="l" hangingPunct="1"/>
            <a:r>
              <a:rPr kumimoji="1" lang="en-US" altLang="zh-CN" sz="2200" dirty="0" smtClean="0"/>
              <a:t>samples</a:t>
            </a:r>
            <a:endParaRPr kumimoji="1" lang="en-US" altLang="zh-CN" sz="2200" dirty="0"/>
          </a:p>
        </p:txBody>
      </p:sp>
      <p:sp>
        <p:nvSpPr>
          <p:cNvPr id="8" name="矩形 7"/>
          <p:cNvSpPr/>
          <p:nvPr/>
        </p:nvSpPr>
        <p:spPr>
          <a:xfrm>
            <a:off x="5872103" y="2779894"/>
            <a:ext cx="2192397" cy="430887"/>
          </a:xfrm>
          <a:prstGeom prst="rect">
            <a:avLst/>
          </a:prstGeom>
        </p:spPr>
        <p:txBody>
          <a:bodyPr wrap="square">
            <a:spAutoFit/>
          </a:bodyPr>
          <a:lstStyle/>
          <a:p>
            <a:pPr hangingPunct="1"/>
            <a:r>
              <a:rPr kumimoji="1" lang="en-US" altLang="zh-CN" sz="2200" dirty="0"/>
              <a:t>Initialize </a:t>
            </a:r>
            <a:r>
              <a:rPr kumimoji="1" lang="en-US" altLang="zh-CN" sz="2200" dirty="0">
                <a:solidFill>
                  <a:srgbClr val="FF0000"/>
                </a:solidFill>
              </a:rPr>
              <a:t>HMC</a:t>
            </a:r>
          </a:p>
        </p:txBody>
      </p:sp>
      <p:sp>
        <p:nvSpPr>
          <p:cNvPr id="9" name="矩形 8"/>
          <p:cNvSpPr/>
          <p:nvPr/>
        </p:nvSpPr>
        <p:spPr>
          <a:xfrm>
            <a:off x="5859403" y="3772036"/>
            <a:ext cx="4582002" cy="769441"/>
          </a:xfrm>
          <a:prstGeom prst="rect">
            <a:avLst/>
          </a:prstGeom>
        </p:spPr>
        <p:txBody>
          <a:bodyPr wrap="square">
            <a:spAutoFit/>
          </a:bodyPr>
          <a:lstStyle/>
          <a:p>
            <a:pPr algn="l" hangingPunct="1"/>
            <a:r>
              <a:rPr kumimoji="1" lang="en-US" altLang="zh-CN" sz="2200" dirty="0"/>
              <a:t>Call </a:t>
            </a:r>
            <a:r>
              <a:rPr kumimoji="1" lang="en-US" altLang="zh-CN" sz="2200" dirty="0">
                <a:solidFill>
                  <a:srgbClr val="FF0000"/>
                </a:solidFill>
              </a:rPr>
              <a:t>sample() </a:t>
            </a:r>
            <a:r>
              <a:rPr kumimoji="1" lang="en-US" altLang="zh-CN" sz="2200" dirty="0"/>
              <a:t>method to </a:t>
            </a:r>
            <a:endParaRPr kumimoji="1" lang="en-US" altLang="zh-CN" sz="2200" dirty="0" smtClean="0"/>
          </a:p>
          <a:p>
            <a:pPr algn="l" hangingPunct="1"/>
            <a:r>
              <a:rPr kumimoji="1" lang="en-US" altLang="zh-CN" sz="2200" dirty="0" smtClean="0"/>
              <a:t>return a </a:t>
            </a:r>
            <a:r>
              <a:rPr kumimoji="1" lang="en-US" altLang="zh-CN" sz="2200" dirty="0"/>
              <a:t>sample </a:t>
            </a:r>
            <a:r>
              <a:rPr kumimoji="1" lang="en-US" altLang="zh-CN" sz="2200" dirty="0" smtClean="0"/>
              <a:t>operation</a:t>
            </a:r>
            <a:endParaRPr kumimoji="1" lang="en-US" altLang="zh-CN" sz="2200" dirty="0"/>
          </a:p>
        </p:txBody>
      </p:sp>
      <p:sp>
        <p:nvSpPr>
          <p:cNvPr id="19" name="文本框 18"/>
          <p:cNvSpPr txBox="1"/>
          <p:nvPr/>
        </p:nvSpPr>
        <p:spPr>
          <a:xfrm>
            <a:off x="150099" y="4863342"/>
            <a:ext cx="4783851" cy="1077218"/>
          </a:xfrm>
          <a:prstGeom prst="rect">
            <a:avLst/>
          </a:prstGeom>
          <a:noFill/>
        </p:spPr>
        <p:txBody>
          <a:bodyPr wrap="square" rtlCol="0">
            <a:spAutoFit/>
          </a:bodyPr>
          <a:lstStyle/>
          <a:p>
            <a:pPr algn="l"/>
            <a:r>
              <a:rPr kumimoji="1" lang="en-US" altLang="zh-CN" sz="1600" dirty="0">
                <a:solidFill>
                  <a:schemeClr val="tx1"/>
                </a:solidFill>
                <a:latin typeface="Consolas" charset="0"/>
                <a:ea typeface="Consolas" charset="0"/>
                <a:cs typeface="Consolas" charset="0"/>
              </a:rPr>
              <a:t>with tf.Session() as sess:</a:t>
            </a:r>
          </a:p>
          <a:p>
            <a:pPr algn="l"/>
            <a:r>
              <a:rPr kumimoji="1" lang="en-US" altLang="zh-CN" sz="1600" dirty="0">
                <a:solidFill>
                  <a:schemeClr val="tx1"/>
                </a:solidFill>
                <a:latin typeface="Consolas" charset="0"/>
                <a:ea typeface="Consolas" charset="0"/>
                <a:cs typeface="Consolas" charset="0"/>
              </a:rPr>
              <a:t>    for iter in range(iters):</a:t>
            </a:r>
          </a:p>
          <a:p>
            <a:pPr algn="l"/>
            <a:r>
              <a:rPr kumimoji="1" lang="en-US" altLang="zh-CN" sz="1600" dirty="0">
                <a:solidFill>
                  <a:schemeClr val="tx1"/>
                </a:solidFill>
                <a:latin typeface="Consolas" charset="0"/>
                <a:ea typeface="Consolas" charset="0"/>
                <a:cs typeface="Consolas" charset="0"/>
              </a:rPr>
              <a:t>        # like sess.run(optimize_op)</a:t>
            </a:r>
          </a:p>
          <a:p>
            <a:pPr algn="l"/>
            <a:r>
              <a:rPr kumimoji="1" lang="en-US" altLang="zh-CN" sz="1600" dirty="0">
                <a:solidFill>
                  <a:schemeClr val="tx1"/>
                </a:solidFill>
                <a:latin typeface="Consolas" charset="0"/>
                <a:ea typeface="Consolas" charset="0"/>
                <a:cs typeface="Consolas" charset="0"/>
              </a:rPr>
              <a:t>        _ = sess.run(sample_op)</a:t>
            </a:r>
          </a:p>
        </p:txBody>
      </p:sp>
      <p:sp>
        <p:nvSpPr>
          <p:cNvPr id="20" name="矩形 19"/>
          <p:cNvSpPr/>
          <p:nvPr/>
        </p:nvSpPr>
        <p:spPr>
          <a:xfrm>
            <a:off x="5872103" y="5348941"/>
            <a:ext cx="3914321" cy="769441"/>
          </a:xfrm>
          <a:prstGeom prst="rect">
            <a:avLst/>
          </a:prstGeom>
        </p:spPr>
        <p:txBody>
          <a:bodyPr wrap="square">
            <a:spAutoFit/>
          </a:bodyPr>
          <a:lstStyle/>
          <a:p>
            <a:pPr algn="l" hangingPunct="1"/>
            <a:r>
              <a:rPr kumimoji="1" lang="en-US" altLang="zh-CN" sz="2200" dirty="0"/>
              <a:t>Run the sample operation</a:t>
            </a:r>
            <a:r>
              <a:rPr kumimoji="1" lang="en-US" altLang="zh-CN" sz="2200" dirty="0">
                <a:solidFill>
                  <a:srgbClr val="FF9933"/>
                </a:solidFill>
              </a:rPr>
              <a:t> </a:t>
            </a:r>
            <a:endParaRPr kumimoji="1" lang="en-US" altLang="zh-CN" sz="2200" dirty="0" smtClean="0">
              <a:solidFill>
                <a:srgbClr val="FF9933"/>
              </a:solidFill>
            </a:endParaRPr>
          </a:p>
          <a:p>
            <a:pPr algn="l" hangingPunct="1"/>
            <a:r>
              <a:rPr kumimoji="1" lang="en-US" altLang="zh-CN" sz="2200" dirty="0" smtClean="0">
                <a:solidFill>
                  <a:srgbClr val="FF0000"/>
                </a:solidFill>
              </a:rPr>
              <a:t>like </a:t>
            </a:r>
            <a:r>
              <a:rPr kumimoji="1" lang="en-US" altLang="zh-CN" sz="2200" dirty="0">
                <a:solidFill>
                  <a:srgbClr val="FF0000"/>
                </a:solidFill>
              </a:rPr>
              <a:t>an optimizer</a:t>
            </a:r>
            <a:r>
              <a:rPr kumimoji="1" lang="en-US" altLang="zh-CN" sz="2200" dirty="0"/>
              <a:t>!</a:t>
            </a:r>
          </a:p>
        </p:txBody>
      </p:sp>
      <p:grpSp>
        <p:nvGrpSpPr>
          <p:cNvPr id="24" name="组合 23"/>
          <p:cNvGrpSpPr/>
          <p:nvPr/>
        </p:nvGrpSpPr>
        <p:grpSpPr>
          <a:xfrm flipH="1">
            <a:off x="5552920" y="1753960"/>
            <a:ext cx="188025" cy="191089"/>
            <a:chOff x="22937284" y="3272924"/>
            <a:chExt cx="914400" cy="929299"/>
          </a:xfrm>
        </p:grpSpPr>
        <p:sp>
          <p:nvSpPr>
            <p:cNvPr id="25" name="椭圆 24"/>
            <p:cNvSpPr/>
            <p:nvPr/>
          </p:nvSpPr>
          <p:spPr>
            <a:xfrm>
              <a:off x="23122636" y="3484606"/>
              <a:ext cx="543697" cy="543697"/>
            </a:xfrm>
            <a:prstGeom prst="ellipse">
              <a:avLst/>
            </a:prstGeom>
            <a:solidFill>
              <a:srgbClr val="FF9933"/>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椭圆 25"/>
            <p:cNvSpPr/>
            <p:nvPr/>
          </p:nvSpPr>
          <p:spPr>
            <a:xfrm>
              <a:off x="22937284" y="3272924"/>
              <a:ext cx="914400" cy="929299"/>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solidFill>
                    <a:schemeClr val="tx1"/>
                  </a:solidFill>
                </a:ln>
                <a:noFill/>
                <a:effectLst/>
                <a:uFillTx/>
                <a:latin typeface="+mn-lt"/>
                <a:ea typeface="+mn-ea"/>
                <a:cs typeface="+mn-cs"/>
                <a:sym typeface="Helvetica Light"/>
              </a:endParaRPr>
            </a:p>
          </p:txBody>
        </p:sp>
      </p:grpSp>
      <p:grpSp>
        <p:nvGrpSpPr>
          <p:cNvPr id="27" name="组合 26"/>
          <p:cNvGrpSpPr/>
          <p:nvPr/>
        </p:nvGrpSpPr>
        <p:grpSpPr>
          <a:xfrm flipH="1">
            <a:off x="5552919" y="2845373"/>
            <a:ext cx="188025" cy="191089"/>
            <a:chOff x="22937284" y="3272924"/>
            <a:chExt cx="914400" cy="929299"/>
          </a:xfrm>
        </p:grpSpPr>
        <p:sp>
          <p:nvSpPr>
            <p:cNvPr id="28" name="椭圆 27"/>
            <p:cNvSpPr/>
            <p:nvPr/>
          </p:nvSpPr>
          <p:spPr>
            <a:xfrm>
              <a:off x="23122636" y="3484606"/>
              <a:ext cx="543697" cy="543697"/>
            </a:xfrm>
            <a:prstGeom prst="ellipse">
              <a:avLst/>
            </a:prstGeom>
            <a:solidFill>
              <a:srgbClr val="FF9933"/>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椭圆 28"/>
            <p:cNvSpPr/>
            <p:nvPr/>
          </p:nvSpPr>
          <p:spPr>
            <a:xfrm>
              <a:off x="22937284" y="3272924"/>
              <a:ext cx="914400" cy="929299"/>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solidFill>
                    <a:schemeClr val="tx1"/>
                  </a:solidFill>
                </a:ln>
                <a:noFill/>
                <a:effectLst/>
                <a:uFillTx/>
                <a:latin typeface="+mn-lt"/>
                <a:ea typeface="+mn-ea"/>
                <a:cs typeface="+mn-cs"/>
                <a:sym typeface="Helvetica Light"/>
              </a:endParaRPr>
            </a:p>
          </p:txBody>
        </p:sp>
      </p:grpSp>
      <p:grpSp>
        <p:nvGrpSpPr>
          <p:cNvPr id="30" name="组合 29"/>
          <p:cNvGrpSpPr/>
          <p:nvPr/>
        </p:nvGrpSpPr>
        <p:grpSpPr>
          <a:xfrm flipH="1">
            <a:off x="5552919" y="3841241"/>
            <a:ext cx="188025" cy="191089"/>
            <a:chOff x="22937284" y="3272924"/>
            <a:chExt cx="914400" cy="929299"/>
          </a:xfrm>
        </p:grpSpPr>
        <p:sp>
          <p:nvSpPr>
            <p:cNvPr id="31" name="椭圆 30"/>
            <p:cNvSpPr/>
            <p:nvPr/>
          </p:nvSpPr>
          <p:spPr>
            <a:xfrm>
              <a:off x="23122636" y="3484606"/>
              <a:ext cx="543697" cy="543697"/>
            </a:xfrm>
            <a:prstGeom prst="ellipse">
              <a:avLst/>
            </a:prstGeom>
            <a:solidFill>
              <a:srgbClr val="FF9933"/>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椭圆 31"/>
            <p:cNvSpPr/>
            <p:nvPr/>
          </p:nvSpPr>
          <p:spPr>
            <a:xfrm>
              <a:off x="22937284" y="3272924"/>
              <a:ext cx="914400" cy="929299"/>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solidFill>
                    <a:schemeClr val="tx1"/>
                  </a:solidFill>
                </a:ln>
                <a:noFill/>
                <a:effectLst/>
                <a:uFillTx/>
                <a:latin typeface="+mn-lt"/>
                <a:ea typeface="+mn-ea"/>
                <a:cs typeface="+mn-cs"/>
                <a:sym typeface="Helvetica Light"/>
              </a:endParaRPr>
            </a:p>
          </p:txBody>
        </p:sp>
      </p:grpSp>
      <p:grpSp>
        <p:nvGrpSpPr>
          <p:cNvPr id="33" name="组合 32"/>
          <p:cNvGrpSpPr/>
          <p:nvPr/>
        </p:nvGrpSpPr>
        <p:grpSpPr>
          <a:xfrm flipH="1">
            <a:off x="5552919" y="5432320"/>
            <a:ext cx="188025" cy="191089"/>
            <a:chOff x="22937284" y="3272924"/>
            <a:chExt cx="914400" cy="929299"/>
          </a:xfrm>
        </p:grpSpPr>
        <p:sp>
          <p:nvSpPr>
            <p:cNvPr id="34" name="椭圆 33"/>
            <p:cNvSpPr/>
            <p:nvPr/>
          </p:nvSpPr>
          <p:spPr>
            <a:xfrm>
              <a:off x="23122636" y="3484606"/>
              <a:ext cx="543697" cy="543697"/>
            </a:xfrm>
            <a:prstGeom prst="ellipse">
              <a:avLst/>
            </a:prstGeom>
            <a:solidFill>
              <a:srgbClr val="FF9933"/>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椭圆 34"/>
            <p:cNvSpPr/>
            <p:nvPr/>
          </p:nvSpPr>
          <p:spPr>
            <a:xfrm>
              <a:off x="22937284" y="3272924"/>
              <a:ext cx="914400" cy="929299"/>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solidFill>
                    <a:schemeClr val="tx1"/>
                  </a:solidFill>
                </a:ln>
                <a:noFill/>
                <a:effectLst/>
                <a:uFillTx/>
                <a:latin typeface="+mn-lt"/>
                <a:ea typeface="+mn-ea"/>
                <a:cs typeface="+mn-cs"/>
                <a:sym typeface="Helvetica Light"/>
              </a:endParaRPr>
            </a:p>
          </p:txBody>
        </p:sp>
      </p:grpSp>
    </p:spTree>
    <p:extLst>
      <p:ext uri="{BB962C8B-B14F-4D97-AF65-F5344CB8AC3E}">
        <p14:creationId xmlns:p14="http://schemas.microsoft.com/office/powerpoint/2010/main" val="183012129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Applications: </a:t>
            </a:r>
            <a:r>
              <a:rPr lang="en-US" altLang="zh-CN" dirty="0" err="1"/>
              <a:t>ZhuSuan</a:t>
            </a:r>
            <a:r>
              <a:rPr lang="en-US" altLang="zh-CN" dirty="0"/>
              <a:t> as a Research Platform</a:t>
            </a:r>
            <a:endParaRPr lang="zh-CN" altLang="en-US" dirty="0"/>
          </a:p>
        </p:txBody>
      </p:sp>
      <p:sp>
        <p:nvSpPr>
          <p:cNvPr id="3" name="内容占位符 2"/>
          <p:cNvSpPr>
            <a:spLocks noGrp="1"/>
          </p:cNvSpPr>
          <p:nvPr>
            <p:ph sz="quarter" idx="1"/>
          </p:nvPr>
        </p:nvSpPr>
        <p:spPr/>
        <p:txBody>
          <a:bodyPr>
            <a:noAutofit/>
          </a:bodyPr>
          <a:lstStyle/>
          <a:p>
            <a:pPr marL="14288" indent="-14288">
              <a:spcBef>
                <a:spcPts val="0"/>
              </a:spcBef>
              <a:buNone/>
            </a:pPr>
            <a:r>
              <a:rPr kumimoji="1" lang="en-US" altLang="zh-CN" sz="2400" dirty="0" err="1"/>
              <a:t>ZhuSuan</a:t>
            </a:r>
            <a:r>
              <a:rPr kumimoji="1" lang="en-US" altLang="zh-CN" sz="2400" dirty="0"/>
              <a:t> is featured for both Bayesian Statistics and Deep Learning. </a:t>
            </a:r>
          </a:p>
          <a:p>
            <a:pPr marL="14288" indent="-14288">
              <a:spcBef>
                <a:spcPts val="0"/>
              </a:spcBef>
              <a:buNone/>
            </a:pPr>
            <a:r>
              <a:rPr kumimoji="1" lang="en-US" altLang="zh-CN" sz="2400" dirty="0">
                <a:solidFill>
                  <a:srgbClr val="FF0000"/>
                </a:solidFill>
              </a:rPr>
              <a:t>State-of-the-Art</a:t>
            </a:r>
            <a:r>
              <a:rPr kumimoji="1" lang="en-US" altLang="zh-CN" sz="2400" dirty="0"/>
              <a:t> models can be found in </a:t>
            </a:r>
            <a:r>
              <a:rPr kumimoji="1" lang="en-US" altLang="zh-CN" sz="2400" dirty="0" err="1"/>
              <a:t>ZhuSuan’s</a:t>
            </a:r>
            <a:r>
              <a:rPr kumimoji="1" lang="en-US" altLang="zh-CN" sz="2400" dirty="0"/>
              <a:t> examples.</a:t>
            </a:r>
          </a:p>
          <a:p>
            <a:pPr marL="571500" indent="-571500">
              <a:spcBef>
                <a:spcPts val="0"/>
              </a:spcBef>
              <a:buNone/>
              <a:defRPr/>
            </a:pPr>
            <a:endParaRPr kumimoji="1" lang="en-US" altLang="zh-CN" sz="2800" dirty="0"/>
          </a:p>
          <a:p>
            <a:pPr>
              <a:spcBef>
                <a:spcPts val="0"/>
              </a:spcBef>
            </a:pPr>
            <a:r>
              <a:rPr kumimoji="1" lang="en-US" altLang="zh-CN" sz="2400" dirty="0"/>
              <a:t>Bayesian Logistic Regression</a:t>
            </a:r>
          </a:p>
          <a:p>
            <a:pPr>
              <a:spcBef>
                <a:spcPts val="0"/>
              </a:spcBef>
            </a:pPr>
            <a:r>
              <a:rPr kumimoji="1" lang="en-US" altLang="zh-CN" sz="2400" dirty="0"/>
              <a:t>Bayesian Neural Nets for Multivariate Regression</a:t>
            </a:r>
          </a:p>
          <a:p>
            <a:pPr>
              <a:spcBef>
                <a:spcPts val="0"/>
              </a:spcBef>
            </a:pPr>
            <a:r>
              <a:rPr kumimoji="1" lang="en-US" altLang="zh-CN" sz="2400" dirty="0"/>
              <a:t>(Convolutional) Variational </a:t>
            </a:r>
            <a:r>
              <a:rPr kumimoji="1" lang="en-US" altLang="zh-CN" sz="2400" dirty="0" err="1"/>
              <a:t>Autoencoders</a:t>
            </a:r>
            <a:r>
              <a:rPr kumimoji="1" lang="en-US" altLang="zh-CN" sz="2400" dirty="0"/>
              <a:t> (VAE)</a:t>
            </a:r>
          </a:p>
          <a:p>
            <a:pPr>
              <a:spcBef>
                <a:spcPts val="0"/>
              </a:spcBef>
            </a:pPr>
            <a:r>
              <a:rPr kumimoji="1" lang="en-US" altLang="zh-CN" sz="2400" dirty="0"/>
              <a:t>Semi-supervised learning for images with VAEs</a:t>
            </a:r>
          </a:p>
          <a:p>
            <a:pPr>
              <a:spcBef>
                <a:spcPts val="0"/>
              </a:spcBef>
            </a:pPr>
            <a:r>
              <a:rPr kumimoji="1" lang="en-US" altLang="zh-CN" sz="2400" dirty="0"/>
              <a:t>Deep Sigmoid Belief Networks</a:t>
            </a:r>
          </a:p>
          <a:p>
            <a:pPr>
              <a:spcBef>
                <a:spcPts val="0"/>
              </a:spcBef>
            </a:pPr>
            <a:r>
              <a:rPr kumimoji="1" lang="en-US" altLang="zh-CN" sz="2400" dirty="0"/>
              <a:t>Generative Adversarial Networks (GAN)</a:t>
            </a:r>
          </a:p>
          <a:p>
            <a:pPr>
              <a:spcBef>
                <a:spcPts val="0"/>
              </a:spcBef>
            </a:pPr>
            <a:r>
              <a:rPr kumimoji="1" lang="en-US" altLang="zh-CN" sz="2400" dirty="0"/>
              <a:t>Topic Models</a:t>
            </a:r>
          </a:p>
          <a:p>
            <a:pPr>
              <a:spcBef>
                <a:spcPts val="0"/>
              </a:spcBef>
            </a:pPr>
            <a:r>
              <a:rPr kumimoji="1" lang="en-US" altLang="zh-CN" sz="2400" dirty="0"/>
              <a:t>More to come </a:t>
            </a:r>
            <a:r>
              <a:rPr kumimoji="1" lang="en-US" altLang="zh-CN" sz="2400" dirty="0" smtClean="0"/>
              <a:t>…</a:t>
            </a:r>
            <a:endParaRPr kumimoji="1" lang="en-US" altLang="zh-CN" sz="2400" dirty="0"/>
          </a:p>
        </p:txBody>
      </p:sp>
    </p:spTree>
    <p:extLst>
      <p:ext uri="{BB962C8B-B14F-4D97-AF65-F5344CB8AC3E}">
        <p14:creationId xmlns:p14="http://schemas.microsoft.com/office/powerpoint/2010/main" val="116823494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183" y="1494812"/>
            <a:ext cx="6658542" cy="4925037"/>
          </a:xfrm>
          <a:prstGeom prst="rect">
            <a:avLst/>
          </a:prstGeom>
        </p:spPr>
      </p:pic>
      <p:sp>
        <p:nvSpPr>
          <p:cNvPr id="2" name="标题 1"/>
          <p:cNvSpPr>
            <a:spLocks noGrp="1"/>
          </p:cNvSpPr>
          <p:nvPr>
            <p:ph type="title"/>
          </p:nvPr>
        </p:nvSpPr>
        <p:spPr/>
        <p:txBody>
          <a:bodyPr>
            <a:normAutofit/>
          </a:bodyPr>
          <a:lstStyle/>
          <a:p>
            <a:r>
              <a:rPr lang="en-US" altLang="zh-CN" dirty="0" err="1"/>
              <a:t>ZhuSuan</a:t>
            </a:r>
            <a:r>
              <a:rPr lang="en-US" altLang="zh-CN" dirty="0"/>
              <a:t>: GitHub Page</a:t>
            </a:r>
            <a:endParaRPr lang="zh-CN" altLang="en-US" dirty="0"/>
          </a:p>
        </p:txBody>
      </p:sp>
      <p:sp>
        <p:nvSpPr>
          <p:cNvPr id="9" name="内容占位符 2"/>
          <p:cNvSpPr>
            <a:spLocks noGrp="1"/>
          </p:cNvSpPr>
          <p:nvPr>
            <p:ph idx="1"/>
          </p:nvPr>
        </p:nvSpPr>
        <p:spPr>
          <a:xfrm>
            <a:off x="2491942" y="6150857"/>
            <a:ext cx="4968064" cy="491068"/>
          </a:xfrm>
        </p:spPr>
        <p:txBody>
          <a:bodyPr>
            <a:normAutofit/>
          </a:bodyPr>
          <a:lstStyle/>
          <a:p>
            <a:pPr marL="571500" lvl="0" indent="-571500">
              <a:lnSpc>
                <a:spcPct val="100000"/>
              </a:lnSpc>
              <a:spcBef>
                <a:spcPts val="0"/>
              </a:spcBef>
              <a:buNone/>
              <a:defRPr/>
            </a:pPr>
            <a:r>
              <a:rPr kumimoji="1" lang="en-US" altLang="zh-CN" u="sng" dirty="0"/>
              <a:t>github.com/thu-ml/</a:t>
            </a:r>
            <a:r>
              <a:rPr kumimoji="1" lang="en-US" altLang="zh-CN" u="sng" dirty="0" err="1"/>
              <a:t>zhusuan</a:t>
            </a:r>
            <a:endParaRPr kumimoji="1" lang="en-US" altLang="zh-CN" u="sng" dirty="0"/>
          </a:p>
        </p:txBody>
      </p:sp>
      <p:pic>
        <p:nvPicPr>
          <p:cNvPr id="10" name="图片 6"/>
          <p:cNvPicPr>
            <a:picLocks noChangeAspect="1"/>
          </p:cNvPicPr>
          <p:nvPr/>
        </p:nvPicPr>
        <p:blipFill rotWithShape="1">
          <a:blip r:embed="rId4"/>
          <a:srcRect l="20882" t="15098" r="23309" b="11342"/>
          <a:stretch/>
        </p:blipFill>
        <p:spPr>
          <a:xfrm>
            <a:off x="3527755" y="2290196"/>
            <a:ext cx="5103159" cy="378348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305" y="4610640"/>
            <a:ext cx="2030635" cy="2030635"/>
          </a:xfrm>
          <a:prstGeom prst="rect">
            <a:avLst/>
          </a:prstGeom>
        </p:spPr>
      </p:pic>
      <p:sp>
        <p:nvSpPr>
          <p:cNvPr id="12" name="矩形 7"/>
          <p:cNvSpPr/>
          <p:nvPr/>
        </p:nvSpPr>
        <p:spPr>
          <a:xfrm>
            <a:off x="6225661" y="422088"/>
            <a:ext cx="2468689" cy="707886"/>
          </a:xfrm>
          <a:prstGeom prst="rect">
            <a:avLst/>
          </a:prstGeom>
        </p:spPr>
        <p:txBody>
          <a:bodyPr wrap="none">
            <a:spAutoFit/>
          </a:bodyPr>
          <a:lstStyle/>
          <a:p>
            <a:r>
              <a:rPr kumimoji="1" lang="en-US" sz="2000" dirty="0" smtClean="0">
                <a:solidFill>
                  <a:srgbClr val="FF0000"/>
                </a:solidFill>
              </a:rPr>
              <a:t>Contributions &amp; Stars </a:t>
            </a:r>
          </a:p>
          <a:p>
            <a:pPr algn="ctr"/>
            <a:r>
              <a:rPr kumimoji="1" lang="en-US" sz="2000" dirty="0" smtClean="0">
                <a:solidFill>
                  <a:srgbClr val="FF0000"/>
                </a:solidFill>
              </a:rPr>
              <a:t>Welcome</a:t>
            </a:r>
            <a:r>
              <a:rPr kumimoji="1" lang="en-US" sz="2000" dirty="0">
                <a:solidFill>
                  <a:srgbClr val="FF0000"/>
                </a:solidFill>
              </a:rPr>
              <a:t>!</a:t>
            </a:r>
            <a:endParaRPr lang="en-US" sz="2000" dirty="0">
              <a:solidFill>
                <a:srgbClr val="FF0000"/>
              </a:solidFill>
            </a:endParaRPr>
          </a:p>
        </p:txBody>
      </p:sp>
    </p:spTree>
    <p:extLst>
      <p:ext uri="{BB962C8B-B14F-4D97-AF65-F5344CB8AC3E}">
        <p14:creationId xmlns:p14="http://schemas.microsoft.com/office/powerpoint/2010/main" val="363387912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6230" y="1417638"/>
            <a:ext cx="5684370" cy="5223637"/>
          </a:xfrm>
          <a:prstGeom prst="rect">
            <a:avLst/>
          </a:prstGeom>
        </p:spPr>
      </p:pic>
      <p:pic>
        <p:nvPicPr>
          <p:cNvPr id="4" name="Picture 3"/>
          <p:cNvPicPr>
            <a:picLocks noChangeAspect="1"/>
          </p:cNvPicPr>
          <p:nvPr/>
        </p:nvPicPr>
        <p:blipFill>
          <a:blip r:embed="rId4"/>
          <a:stretch>
            <a:fillRect/>
          </a:stretch>
        </p:blipFill>
        <p:spPr>
          <a:xfrm>
            <a:off x="3856966" y="1568694"/>
            <a:ext cx="5187699" cy="4921524"/>
          </a:xfrm>
          <a:prstGeom prst="rect">
            <a:avLst/>
          </a:prstGeom>
        </p:spPr>
      </p:pic>
      <p:sp>
        <p:nvSpPr>
          <p:cNvPr id="2" name="标题 1"/>
          <p:cNvSpPr>
            <a:spLocks noGrp="1"/>
          </p:cNvSpPr>
          <p:nvPr>
            <p:ph type="title"/>
          </p:nvPr>
        </p:nvSpPr>
        <p:spPr/>
        <p:txBody>
          <a:bodyPr>
            <a:normAutofit/>
          </a:bodyPr>
          <a:lstStyle/>
          <a:p>
            <a:r>
              <a:rPr lang="en-US" altLang="zh-CN" dirty="0" err="1"/>
              <a:t>ZhuSuan</a:t>
            </a:r>
            <a:r>
              <a:rPr lang="en-US" altLang="zh-CN" dirty="0"/>
              <a:t>: Online Documents</a:t>
            </a:r>
          </a:p>
        </p:txBody>
      </p:sp>
      <p:sp>
        <p:nvSpPr>
          <p:cNvPr id="9" name="内容占位符 2"/>
          <p:cNvSpPr>
            <a:spLocks noGrp="1"/>
          </p:cNvSpPr>
          <p:nvPr>
            <p:ph idx="1"/>
          </p:nvPr>
        </p:nvSpPr>
        <p:spPr>
          <a:xfrm>
            <a:off x="2622801" y="5908890"/>
            <a:ext cx="4968064" cy="491068"/>
          </a:xfrm>
        </p:spPr>
        <p:txBody>
          <a:bodyPr>
            <a:normAutofit/>
          </a:bodyPr>
          <a:lstStyle/>
          <a:p>
            <a:pPr marL="571500" lvl="0" indent="-571500">
              <a:lnSpc>
                <a:spcPct val="100000"/>
              </a:lnSpc>
              <a:spcBef>
                <a:spcPts val="0"/>
              </a:spcBef>
              <a:buNone/>
              <a:defRPr/>
            </a:pPr>
            <a:r>
              <a:rPr kumimoji="1" lang="en-US" altLang="zh-CN" u="sng" dirty="0"/>
              <a:t>zhusuan.readthedocs.io</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305" y="4610640"/>
            <a:ext cx="2030635" cy="2030635"/>
          </a:xfrm>
          <a:prstGeom prst="rect">
            <a:avLst/>
          </a:prstGeom>
        </p:spPr>
      </p:pic>
    </p:spTree>
    <p:extLst>
      <p:ext uri="{BB962C8B-B14F-4D97-AF65-F5344CB8AC3E}">
        <p14:creationId xmlns:p14="http://schemas.microsoft.com/office/powerpoint/2010/main" val="211531991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Summary</a:t>
            </a:r>
            <a:endParaRPr lang="zh-CN" altLang="en-US" dirty="0"/>
          </a:p>
        </p:txBody>
      </p:sp>
      <p:sp>
        <p:nvSpPr>
          <p:cNvPr id="3" name="Content Placeholder 2"/>
          <p:cNvSpPr>
            <a:spLocks noGrp="1"/>
          </p:cNvSpPr>
          <p:nvPr>
            <p:ph sz="quarter" idx="1"/>
          </p:nvPr>
        </p:nvSpPr>
        <p:spPr/>
        <p:txBody>
          <a:bodyPr/>
          <a:lstStyle/>
          <a:p>
            <a:endParaRPr lang="en-US" altLang="zh-CN" dirty="0" smtClean="0"/>
          </a:p>
          <a:p>
            <a:r>
              <a:rPr lang="en-US" altLang="zh-CN" dirty="0" smtClean="0"/>
              <a:t>Deep Generative models are powerful tools</a:t>
            </a:r>
          </a:p>
          <a:p>
            <a:pPr lvl="1"/>
            <a:r>
              <a:rPr lang="en-US" altLang="zh-CN" dirty="0" smtClean="0"/>
              <a:t>simple language models</a:t>
            </a:r>
          </a:p>
          <a:p>
            <a:pPr lvl="1"/>
            <a:r>
              <a:rPr lang="en-US" altLang="zh-CN" dirty="0" smtClean="0"/>
              <a:t>hierarchical Bayesian models</a:t>
            </a:r>
          </a:p>
          <a:p>
            <a:pPr lvl="1"/>
            <a:r>
              <a:rPr lang="en-US" altLang="zh-CN" dirty="0" smtClean="0"/>
              <a:t>deep generative models</a:t>
            </a:r>
          </a:p>
          <a:p>
            <a:pPr lvl="1"/>
            <a:endParaRPr lang="en-US" altLang="zh-CN" dirty="0" smtClean="0"/>
          </a:p>
          <a:p>
            <a:r>
              <a:rPr lang="en-US" altLang="zh-CN" dirty="0" err="1" smtClean="0"/>
              <a:t>ZhuSuan</a:t>
            </a:r>
            <a:r>
              <a:rPr lang="en-US" altLang="zh-CN" dirty="0" smtClean="0"/>
              <a:t> provides a Python programming library</a:t>
            </a:r>
          </a:p>
          <a:p>
            <a:pPr lvl="1"/>
            <a:r>
              <a:rPr lang="en-US" altLang="zh-CN" dirty="0" smtClean="0"/>
              <a:t>deep root into Bayesian inference</a:t>
            </a:r>
          </a:p>
          <a:p>
            <a:pPr lvl="1"/>
            <a:r>
              <a:rPr lang="en-US" altLang="zh-CN" dirty="0" smtClean="0"/>
              <a:t>support deep generative models</a:t>
            </a:r>
            <a:endParaRPr lang="zh-CN" altLang="en-US" dirty="0"/>
          </a:p>
        </p:txBody>
      </p:sp>
    </p:spTree>
    <p:extLst>
      <p:ext uri="{BB962C8B-B14F-4D97-AF65-F5344CB8AC3E}">
        <p14:creationId xmlns:p14="http://schemas.microsoft.com/office/powerpoint/2010/main" val="38178794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References</a:t>
            </a:r>
            <a:endParaRPr lang="zh-CN" altLang="en-US" dirty="0"/>
          </a:p>
        </p:txBody>
      </p:sp>
      <p:sp>
        <p:nvSpPr>
          <p:cNvPr id="3" name="Content Placeholder 2"/>
          <p:cNvSpPr>
            <a:spLocks noGrp="1"/>
          </p:cNvSpPr>
          <p:nvPr>
            <p:ph sz="quarter" idx="1"/>
          </p:nvPr>
        </p:nvSpPr>
        <p:spPr>
          <a:xfrm>
            <a:off x="914400" y="1576754"/>
            <a:ext cx="7772400" cy="4997582"/>
          </a:xfrm>
        </p:spPr>
        <p:txBody>
          <a:bodyPr>
            <a:normAutofit fontScale="85000" lnSpcReduction="20000"/>
          </a:bodyPr>
          <a:lstStyle/>
          <a:p>
            <a:r>
              <a:rPr lang="en-US" altLang="zh-CN" dirty="0" smtClean="0"/>
              <a:t>D. </a:t>
            </a:r>
            <a:r>
              <a:rPr lang="en-US" altLang="zh-CN" dirty="0" err="1" smtClean="0"/>
              <a:t>Blei</a:t>
            </a:r>
            <a:r>
              <a:rPr lang="en-US" altLang="zh-CN" dirty="0" smtClean="0"/>
              <a:t>, A. Ng, and M. Jordan, Latent </a:t>
            </a:r>
            <a:r>
              <a:rPr lang="en-US" altLang="zh-CN" dirty="0" err="1" smtClean="0"/>
              <a:t>Dirichlet</a:t>
            </a:r>
            <a:r>
              <a:rPr lang="en-US" altLang="zh-CN" dirty="0" smtClean="0"/>
              <a:t> Allocation, Journal of Machine Learning Research, 2003.</a:t>
            </a:r>
          </a:p>
          <a:p>
            <a:r>
              <a:rPr lang="en-US" altLang="zh-CN" dirty="0" smtClean="0"/>
              <a:t>J</a:t>
            </a:r>
            <a:r>
              <a:rPr lang="en-US" altLang="zh-CN" dirty="0"/>
              <a:t>. Chen, K. Li, J. Zhu, and W. Chen, </a:t>
            </a:r>
            <a:r>
              <a:rPr lang="en-US" altLang="zh-CN" dirty="0" err="1"/>
              <a:t>WarpLDA</a:t>
            </a:r>
            <a:r>
              <a:rPr lang="en-US" altLang="zh-CN" dirty="0"/>
              <a:t>: a Cache Efficient O(1) Algorithm for Latent </a:t>
            </a:r>
            <a:r>
              <a:rPr lang="en-US" altLang="zh-CN" dirty="0" err="1"/>
              <a:t>Dirichlet</a:t>
            </a:r>
            <a:r>
              <a:rPr lang="en-US" altLang="zh-CN" dirty="0"/>
              <a:t> Allocation, VLDB 2016. </a:t>
            </a:r>
            <a:endParaRPr lang="en-US" altLang="zh-CN" dirty="0" smtClean="0"/>
          </a:p>
          <a:p>
            <a:r>
              <a:rPr lang="en-US" altLang="zh-CN" dirty="0" smtClean="0"/>
              <a:t>S. Li, T. Chua, J. Zhu, C. Miao, Generative Topic Embedding: a Continuous Representation of Documents. ACL 2016.</a:t>
            </a:r>
          </a:p>
          <a:p>
            <a:r>
              <a:rPr lang="en-US" altLang="zh-CN" dirty="0" smtClean="0"/>
              <a:t>J</a:t>
            </a:r>
            <a:r>
              <a:rPr lang="en-US" altLang="zh-CN" dirty="0"/>
              <a:t>. Chen, J. Zhu, Z. Wang, X. Zheng, and B. Zhang. Scalable Inference for Logistic-Normal Topic Models, NIPS, </a:t>
            </a:r>
            <a:r>
              <a:rPr lang="en-US" altLang="zh-CN" dirty="0" smtClean="0"/>
              <a:t>2013;</a:t>
            </a:r>
          </a:p>
          <a:p>
            <a:r>
              <a:rPr lang="en-US" altLang="zh-CN" dirty="0" smtClean="0"/>
              <a:t>J</a:t>
            </a:r>
            <a:r>
              <a:rPr lang="en-US" altLang="zh-CN" dirty="0"/>
              <a:t>. Zhu, N. Chen, and E. P. Xing. </a:t>
            </a:r>
            <a:r>
              <a:rPr lang="en-US" altLang="zh-CN" i="1" dirty="0"/>
              <a:t>Bayesian inference with posterior regularization and applications to </a:t>
            </a:r>
            <a:r>
              <a:rPr lang="en-US" altLang="zh-CN" i="1" dirty="0" smtClean="0"/>
              <a:t>infinite latent </a:t>
            </a:r>
            <a:r>
              <a:rPr lang="en-US" altLang="zh-CN" i="1" dirty="0"/>
              <a:t>SVMs</a:t>
            </a:r>
            <a:r>
              <a:rPr lang="en-US" altLang="zh-CN" dirty="0" smtClean="0"/>
              <a:t>. Journal of Machine </a:t>
            </a:r>
            <a:r>
              <a:rPr lang="en-US" altLang="zh-CN" dirty="0"/>
              <a:t>Learning Research, 15(May):1799-1847, </a:t>
            </a:r>
            <a:r>
              <a:rPr lang="en-US" altLang="zh-CN" dirty="0" smtClean="0"/>
              <a:t>2014.</a:t>
            </a:r>
          </a:p>
          <a:p>
            <a:r>
              <a:rPr lang="en-US" altLang="zh-CN" dirty="0" smtClean="0"/>
              <a:t>J. </a:t>
            </a:r>
            <a:r>
              <a:rPr lang="en-US" altLang="zh-CN" dirty="0"/>
              <a:t>Zhu, </a:t>
            </a:r>
            <a:r>
              <a:rPr lang="en-US" altLang="zh-CN" dirty="0" smtClean="0"/>
              <a:t>A. </a:t>
            </a:r>
            <a:r>
              <a:rPr lang="en-US" altLang="zh-CN" dirty="0"/>
              <a:t>Ahmed, and </a:t>
            </a:r>
            <a:r>
              <a:rPr lang="en-US" altLang="zh-CN" dirty="0" smtClean="0"/>
              <a:t>E. Xing</a:t>
            </a:r>
            <a:r>
              <a:rPr lang="en-US" altLang="zh-CN" dirty="0"/>
              <a:t>. </a:t>
            </a:r>
            <a:r>
              <a:rPr lang="en-US" altLang="zh-CN" i="1" dirty="0" err="1"/>
              <a:t>MedLDA</a:t>
            </a:r>
            <a:r>
              <a:rPr lang="en-US" altLang="zh-CN" i="1" dirty="0"/>
              <a:t>: maximum margin supervised topic models</a:t>
            </a:r>
            <a:r>
              <a:rPr lang="en-US" altLang="zh-CN" dirty="0"/>
              <a:t>. Journal of Machine Learning </a:t>
            </a:r>
            <a:r>
              <a:rPr lang="en-US" altLang="zh-CN" dirty="0" smtClean="0"/>
              <a:t>Research, </a:t>
            </a:r>
            <a:r>
              <a:rPr lang="en-US" altLang="zh-CN" dirty="0"/>
              <a:t>(13):2237–2278, </a:t>
            </a:r>
            <a:r>
              <a:rPr lang="en-US" altLang="zh-CN" dirty="0" smtClean="0"/>
              <a:t>2012.</a:t>
            </a:r>
          </a:p>
          <a:p>
            <a:r>
              <a:rPr lang="en-US" altLang="zh-CN" dirty="0" smtClean="0"/>
              <a:t>J. </a:t>
            </a:r>
            <a:r>
              <a:rPr lang="en-US" altLang="zh-CN" dirty="0"/>
              <a:t>Zhu, </a:t>
            </a:r>
            <a:r>
              <a:rPr lang="en-US" altLang="zh-CN" dirty="0" smtClean="0"/>
              <a:t>N. </a:t>
            </a:r>
            <a:r>
              <a:rPr lang="en-US" altLang="zh-CN" dirty="0"/>
              <a:t>Chen, </a:t>
            </a:r>
            <a:r>
              <a:rPr lang="en-US" altLang="zh-CN" dirty="0" smtClean="0"/>
              <a:t>H. </a:t>
            </a:r>
            <a:r>
              <a:rPr lang="en-US" altLang="zh-CN" dirty="0"/>
              <a:t>Perkins, and </a:t>
            </a:r>
            <a:r>
              <a:rPr lang="en-US" altLang="zh-CN" dirty="0" smtClean="0"/>
              <a:t>B. </a:t>
            </a:r>
            <a:r>
              <a:rPr lang="en-US" altLang="zh-CN" dirty="0"/>
              <a:t>Zhang. Gibbs max-margin topic models with </a:t>
            </a:r>
            <a:r>
              <a:rPr lang="en-US" altLang="zh-CN" dirty="0" smtClean="0"/>
              <a:t>data augmentation. </a:t>
            </a:r>
            <a:r>
              <a:rPr lang="en-US" altLang="zh-CN" dirty="0"/>
              <a:t>Journal of Machine Learning Research, 15(May):</a:t>
            </a:r>
            <a:r>
              <a:rPr lang="en-US" altLang="zh-CN" dirty="0" smtClean="0"/>
              <a:t>1073-1100, </a:t>
            </a:r>
            <a:r>
              <a:rPr lang="en-US" altLang="zh-CN" dirty="0"/>
              <a:t>2014.</a:t>
            </a:r>
            <a:endParaRPr lang="en-US" altLang="zh-CN" dirty="0" smtClean="0"/>
          </a:p>
          <a:p>
            <a:endParaRPr lang="en-US" dirty="0" smtClean="0"/>
          </a:p>
          <a:p>
            <a:pPr lvl="1"/>
            <a:endParaRPr lang="de-DE" dirty="0" smtClean="0"/>
          </a:p>
          <a:p>
            <a:pPr lvl="1"/>
            <a:endParaRPr lang="zh-CN" altLang="en-US" dirty="0"/>
          </a:p>
        </p:txBody>
      </p:sp>
    </p:spTree>
    <p:extLst>
      <p:ext uri="{BB962C8B-B14F-4D97-AF65-F5344CB8AC3E}">
        <p14:creationId xmlns:p14="http://schemas.microsoft.com/office/powerpoint/2010/main" val="6243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References</a:t>
            </a:r>
            <a:endParaRPr lang="zh-CN" altLang="en-US" dirty="0"/>
          </a:p>
        </p:txBody>
      </p:sp>
      <p:sp>
        <p:nvSpPr>
          <p:cNvPr id="3" name="内容占位符 2"/>
          <p:cNvSpPr>
            <a:spLocks noGrp="1"/>
          </p:cNvSpPr>
          <p:nvPr>
            <p:ph sz="quarter" idx="1"/>
          </p:nvPr>
        </p:nvSpPr>
        <p:spPr>
          <a:xfrm>
            <a:off x="914400" y="1447800"/>
            <a:ext cx="7772400" cy="4959674"/>
          </a:xfrm>
        </p:spPr>
        <p:txBody>
          <a:bodyPr>
            <a:normAutofit fontScale="70000" lnSpcReduction="20000"/>
          </a:bodyPr>
          <a:lstStyle/>
          <a:p>
            <a:r>
              <a:rPr lang="en-US" altLang="zh-CN" dirty="0" smtClean="0"/>
              <a:t>P.J</a:t>
            </a:r>
            <a:r>
              <a:rPr lang="en-US" altLang="zh-CN" dirty="0"/>
              <a:t>. Diggle and </a:t>
            </a:r>
            <a:r>
              <a:rPr lang="en-US" altLang="zh-CN" dirty="0" smtClean="0"/>
              <a:t>R.J</a:t>
            </a:r>
            <a:r>
              <a:rPr lang="en-US" altLang="zh-CN" dirty="0"/>
              <a:t>. </a:t>
            </a:r>
            <a:r>
              <a:rPr lang="en-US" altLang="zh-CN" dirty="0" err="1" smtClean="0"/>
              <a:t>Gratton</a:t>
            </a:r>
            <a:r>
              <a:rPr lang="en-US" altLang="zh-CN" dirty="0" smtClean="0"/>
              <a:t>. Monte </a:t>
            </a:r>
            <a:r>
              <a:rPr lang="en-US" altLang="zh-CN" dirty="0"/>
              <a:t>Carlo Methods of Inference for Implicit Statistical Models. Journal of the Royal Statistical Society. Series </a:t>
            </a:r>
            <a:r>
              <a:rPr lang="en-US" altLang="zh-CN" dirty="0" smtClean="0"/>
              <a:t>B, 1984</a:t>
            </a:r>
          </a:p>
          <a:p>
            <a:r>
              <a:rPr lang="en-US" altLang="zh-CN" dirty="0" smtClean="0"/>
              <a:t>F. </a:t>
            </a:r>
            <a:r>
              <a:rPr lang="en-US" altLang="zh-CN" dirty="0" err="1" smtClean="0"/>
              <a:t>Hartig</a:t>
            </a:r>
            <a:r>
              <a:rPr lang="en-US" altLang="zh-CN" dirty="0" smtClean="0"/>
              <a:t>, J.M</a:t>
            </a:r>
            <a:r>
              <a:rPr lang="en-US" altLang="zh-CN" dirty="0"/>
              <a:t>. </a:t>
            </a:r>
            <a:r>
              <a:rPr lang="en-US" altLang="zh-CN" dirty="0" smtClean="0"/>
              <a:t>Calabrese, B. </a:t>
            </a:r>
            <a:r>
              <a:rPr lang="en-US" altLang="zh-CN" dirty="0" err="1" smtClean="0"/>
              <a:t>Reineking</a:t>
            </a:r>
            <a:r>
              <a:rPr lang="en-US" altLang="zh-CN" dirty="0" smtClean="0"/>
              <a:t>, T. </a:t>
            </a:r>
            <a:r>
              <a:rPr lang="en-US" altLang="zh-CN" dirty="0" err="1" smtClean="0"/>
              <a:t>Wiegand</a:t>
            </a:r>
            <a:r>
              <a:rPr lang="en-US" altLang="zh-CN" dirty="0" smtClean="0"/>
              <a:t> and A. Hu. Statistical </a:t>
            </a:r>
            <a:r>
              <a:rPr lang="en-US" altLang="zh-CN" dirty="0"/>
              <a:t>inference for stochastic simulation models--theory and application. Ecology </a:t>
            </a:r>
            <a:r>
              <a:rPr lang="en-US" altLang="zh-CN" dirty="0" smtClean="0"/>
              <a:t>Letters, 2011.</a:t>
            </a:r>
          </a:p>
          <a:p>
            <a:r>
              <a:rPr lang="en-US" altLang="zh-CN" dirty="0" err="1" smtClean="0"/>
              <a:t>Kingma</a:t>
            </a:r>
            <a:r>
              <a:rPr lang="en-US" altLang="zh-CN" dirty="0"/>
              <a:t>, D. P. and Welling, M. </a:t>
            </a:r>
            <a:r>
              <a:rPr lang="en-US" altLang="zh-CN" i="1" dirty="0"/>
              <a:t>Auto-encoding </a:t>
            </a:r>
            <a:r>
              <a:rPr lang="en-US" altLang="zh-CN" i="1" dirty="0" err="1"/>
              <a:t>variational</a:t>
            </a:r>
            <a:r>
              <a:rPr lang="en-US" altLang="zh-CN" i="1" dirty="0"/>
              <a:t> Bayes</a:t>
            </a:r>
            <a:r>
              <a:rPr lang="en-US" altLang="zh-CN" dirty="0"/>
              <a:t>. In ICLR, </a:t>
            </a:r>
            <a:r>
              <a:rPr lang="en-US" altLang="zh-CN" dirty="0" smtClean="0"/>
              <a:t>2013. </a:t>
            </a:r>
          </a:p>
          <a:p>
            <a:r>
              <a:rPr lang="en-US" altLang="zh-CN" dirty="0" err="1"/>
              <a:t>Rezende</a:t>
            </a:r>
            <a:r>
              <a:rPr lang="en-US" altLang="zh-CN" dirty="0"/>
              <a:t>, D. J., Mohamed, S., and </a:t>
            </a:r>
            <a:r>
              <a:rPr lang="en-US" altLang="zh-CN" dirty="0" err="1"/>
              <a:t>Wierstra</a:t>
            </a:r>
            <a:r>
              <a:rPr lang="en-US" altLang="zh-CN" dirty="0"/>
              <a:t>, D. </a:t>
            </a:r>
            <a:r>
              <a:rPr lang="en-US" altLang="zh-CN" i="1" dirty="0"/>
              <a:t>Stochastic </a:t>
            </a:r>
            <a:r>
              <a:rPr lang="en-US" altLang="zh-CN" i="1" dirty="0" err="1"/>
              <a:t>backpropagation</a:t>
            </a:r>
            <a:r>
              <a:rPr lang="en-US" altLang="zh-CN" i="1" dirty="0"/>
              <a:t> and approximate inference in deep generative models</a:t>
            </a:r>
            <a:r>
              <a:rPr lang="en-US" altLang="zh-CN" dirty="0"/>
              <a:t>. In ICML, 2014.</a:t>
            </a:r>
            <a:endParaRPr lang="en-US" altLang="zh-CN" dirty="0" smtClean="0"/>
          </a:p>
          <a:p>
            <a:r>
              <a:rPr lang="en-US" altLang="zh-CN" dirty="0" err="1"/>
              <a:t>Burda</a:t>
            </a:r>
            <a:r>
              <a:rPr lang="en-US" altLang="zh-CN" dirty="0"/>
              <a:t>, Y., Grosse, R., and </a:t>
            </a:r>
            <a:r>
              <a:rPr lang="en-US" altLang="zh-CN" dirty="0" err="1"/>
              <a:t>Salakhutdinov</a:t>
            </a:r>
            <a:r>
              <a:rPr lang="en-US" altLang="zh-CN" dirty="0"/>
              <a:t>, R. </a:t>
            </a:r>
            <a:r>
              <a:rPr lang="en-US" altLang="zh-CN" i="1" dirty="0"/>
              <a:t>Importance weighted </a:t>
            </a:r>
            <a:r>
              <a:rPr lang="en-US" altLang="zh-CN" i="1" dirty="0" err="1"/>
              <a:t>autoencoders</a:t>
            </a:r>
            <a:r>
              <a:rPr lang="en-US" altLang="zh-CN" dirty="0"/>
              <a:t>. In arXiv:1509.00519, 2015.</a:t>
            </a:r>
            <a:endParaRPr lang="en-US" altLang="zh-CN" dirty="0" smtClean="0"/>
          </a:p>
          <a:p>
            <a:r>
              <a:rPr lang="en-US" altLang="zh-CN" dirty="0" err="1"/>
              <a:t>Goodfellow</a:t>
            </a:r>
            <a:r>
              <a:rPr lang="en-US" altLang="zh-CN" dirty="0"/>
              <a:t>, I. J., </a:t>
            </a:r>
            <a:r>
              <a:rPr lang="en-US" altLang="zh-CN" dirty="0" err="1"/>
              <a:t>Abadie</a:t>
            </a:r>
            <a:r>
              <a:rPr lang="en-US" altLang="zh-CN" dirty="0"/>
              <a:t>, J. P., </a:t>
            </a:r>
            <a:r>
              <a:rPr lang="en-US" altLang="zh-CN" dirty="0" err="1"/>
              <a:t>Mirza</a:t>
            </a:r>
            <a:r>
              <a:rPr lang="en-US" altLang="zh-CN" dirty="0"/>
              <a:t>, M., </a:t>
            </a:r>
            <a:r>
              <a:rPr lang="en-US" altLang="zh-CN" dirty="0" err="1"/>
              <a:t>Xu</a:t>
            </a:r>
            <a:r>
              <a:rPr lang="en-US" altLang="zh-CN" dirty="0"/>
              <a:t>, B., Farley, D. W., </a:t>
            </a:r>
            <a:r>
              <a:rPr lang="en-US" altLang="zh-CN" dirty="0" err="1"/>
              <a:t>S.ozair</a:t>
            </a:r>
            <a:r>
              <a:rPr lang="en-US" altLang="zh-CN" dirty="0"/>
              <a:t>, </a:t>
            </a:r>
            <a:r>
              <a:rPr lang="en-US" altLang="zh-CN" dirty="0" err="1"/>
              <a:t>Courville</a:t>
            </a:r>
            <a:r>
              <a:rPr lang="en-US" altLang="zh-CN" dirty="0"/>
              <a:t>, A., and </a:t>
            </a:r>
            <a:r>
              <a:rPr lang="en-US" altLang="zh-CN" dirty="0" err="1"/>
              <a:t>Bengio</a:t>
            </a:r>
            <a:r>
              <a:rPr lang="en-US" altLang="zh-CN" dirty="0"/>
              <a:t>, Y. </a:t>
            </a:r>
            <a:r>
              <a:rPr lang="en-US" altLang="zh-CN" i="1" dirty="0"/>
              <a:t>Generative adversarial nets</a:t>
            </a:r>
            <a:r>
              <a:rPr lang="en-US" altLang="zh-CN" dirty="0"/>
              <a:t>. In NIPS, </a:t>
            </a:r>
            <a:r>
              <a:rPr lang="en-US" altLang="zh-CN" dirty="0" smtClean="0"/>
              <a:t>2014</a:t>
            </a:r>
          </a:p>
          <a:p>
            <a:r>
              <a:rPr lang="en-US" altLang="zh-CN" dirty="0" smtClean="0"/>
              <a:t>Li, C., Zhu, J., and Zhang, B. </a:t>
            </a:r>
            <a:r>
              <a:rPr lang="en-US" altLang="zh-CN" i="1" dirty="0" smtClean="0"/>
              <a:t>Learning to generate with memory</a:t>
            </a:r>
            <a:r>
              <a:rPr lang="en-US" altLang="zh-CN" dirty="0" smtClean="0"/>
              <a:t>. In ICML, 2016</a:t>
            </a:r>
          </a:p>
          <a:p>
            <a:r>
              <a:rPr lang="en-US" altLang="zh-CN" dirty="0"/>
              <a:t>Li, C., Zhu, J., and Zhang, B. </a:t>
            </a:r>
            <a:r>
              <a:rPr lang="en-US" altLang="zh-CN" i="1" dirty="0" smtClean="0"/>
              <a:t>Max-margin deep generative models</a:t>
            </a:r>
            <a:r>
              <a:rPr lang="en-US" altLang="zh-CN" dirty="0" smtClean="0"/>
              <a:t>. </a:t>
            </a:r>
            <a:r>
              <a:rPr lang="en-US" altLang="zh-CN" dirty="0"/>
              <a:t>In </a:t>
            </a:r>
            <a:r>
              <a:rPr lang="en-US" altLang="zh-CN" dirty="0" smtClean="0"/>
              <a:t>NIPS, 2015</a:t>
            </a:r>
          </a:p>
          <a:p>
            <a:r>
              <a:rPr lang="en-US" altLang="zh-CN" dirty="0"/>
              <a:t>Li, C., </a:t>
            </a:r>
            <a:r>
              <a:rPr lang="en-US" altLang="zh-CN" dirty="0" smtClean="0"/>
              <a:t>Xu, K., Zhu</a:t>
            </a:r>
            <a:r>
              <a:rPr lang="en-US" altLang="zh-CN" dirty="0"/>
              <a:t>, J., and Zhang, B. </a:t>
            </a:r>
            <a:r>
              <a:rPr lang="en-US" altLang="zh-CN" i="1" dirty="0" smtClean="0"/>
              <a:t>Triple Generative Adversarial Networks</a:t>
            </a:r>
            <a:r>
              <a:rPr lang="en-US" altLang="zh-CN" dirty="0" smtClean="0"/>
              <a:t>. </a:t>
            </a:r>
            <a:r>
              <a:rPr lang="en-US" altLang="zh-CN" dirty="0"/>
              <a:t>In NIPS, </a:t>
            </a:r>
            <a:r>
              <a:rPr lang="en-US" altLang="zh-CN" dirty="0" smtClean="0"/>
              <a:t>2017</a:t>
            </a:r>
            <a:endParaRPr lang="en-US" altLang="zh-CN" dirty="0"/>
          </a:p>
          <a:p>
            <a:r>
              <a:rPr lang="en-US" altLang="zh-CN" dirty="0" smtClean="0"/>
              <a:t>Ren, Y., Li, J., Luo, Y., and Zhu, J. </a:t>
            </a:r>
            <a:r>
              <a:rPr lang="en-US" altLang="zh-CN" i="1" dirty="0" smtClean="0"/>
              <a:t>Conditional </a:t>
            </a:r>
            <a:r>
              <a:rPr lang="en-US" altLang="zh-CN" i="1" dirty="0"/>
              <a:t>generative moment-matching </a:t>
            </a:r>
            <a:r>
              <a:rPr lang="en-US" altLang="zh-CN" i="1" dirty="0" smtClean="0"/>
              <a:t>networks</a:t>
            </a:r>
            <a:r>
              <a:rPr lang="en-US" altLang="zh-CN" dirty="0" smtClean="0"/>
              <a:t>, NIPS, 2016.</a:t>
            </a:r>
          </a:p>
          <a:p>
            <a:r>
              <a:rPr lang="en-US" altLang="zh-CN" dirty="0" smtClean="0"/>
              <a:t>J. Shi, J. Chen, J. Zhu, S. Sun, Y. Luo, Y. Gu, Y. Zhou. </a:t>
            </a:r>
            <a:r>
              <a:rPr lang="en-US" altLang="zh-CN" dirty="0" err="1" smtClean="0"/>
              <a:t>ZhuSuan</a:t>
            </a:r>
            <a:r>
              <a:rPr lang="en-US" altLang="zh-CN" dirty="0" smtClean="0"/>
              <a:t>: a Library for Bayesian Deep Learning. </a:t>
            </a:r>
            <a:r>
              <a:rPr lang="en-US" altLang="zh-CN" sz="2800" dirty="0" err="1"/>
              <a:t>arXiv</a:t>
            </a:r>
            <a:r>
              <a:rPr lang="en-US" altLang="zh-CN" sz="2800" dirty="0"/>
              <a:t> preprint, arXiv:1709.05870 , 2017</a:t>
            </a:r>
          </a:p>
          <a:p>
            <a:pPr marL="0" indent="0">
              <a:buNone/>
            </a:pPr>
            <a:endParaRPr lang="zh-CN" altLang="en-US" dirty="0"/>
          </a:p>
        </p:txBody>
      </p:sp>
    </p:spTree>
    <p:extLst>
      <p:ext uri="{BB962C8B-B14F-4D97-AF65-F5344CB8AC3E}">
        <p14:creationId xmlns:p14="http://schemas.microsoft.com/office/powerpoint/2010/main" val="212636649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a:p>
            <a:pPr marL="0" indent="0" algn="ctr">
              <a:buNone/>
            </a:pPr>
            <a:r>
              <a:rPr lang="en-US" sz="4800" dirty="0" smtClean="0"/>
              <a:t>Thanks!</a:t>
            </a:r>
            <a:endParaRPr lang="en-US" sz="4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7883" y="2962073"/>
            <a:ext cx="2030635" cy="2030635"/>
          </a:xfrm>
          <a:prstGeom prst="rect">
            <a:avLst/>
          </a:prstGeom>
        </p:spPr>
      </p:pic>
      <p:sp>
        <p:nvSpPr>
          <p:cNvPr id="6" name="TextBox 5"/>
          <p:cNvSpPr txBox="1"/>
          <p:nvPr/>
        </p:nvSpPr>
        <p:spPr>
          <a:xfrm>
            <a:off x="813252" y="5333017"/>
            <a:ext cx="8099896" cy="1200329"/>
          </a:xfrm>
          <a:prstGeom prst="rect">
            <a:avLst/>
          </a:prstGeom>
          <a:solidFill>
            <a:schemeClr val="bg1"/>
          </a:solidFill>
        </p:spPr>
        <p:txBody>
          <a:bodyPr wrap="square" rtlCol="0">
            <a:spAutoFit/>
          </a:bodyPr>
          <a:lstStyle/>
          <a:p>
            <a:r>
              <a:rPr lang="en-US" altLang="zh-CN" b="1" dirty="0" err="1"/>
              <a:t>ZhuSuan</a:t>
            </a:r>
            <a:r>
              <a:rPr lang="en-US" altLang="zh-CN" b="1" dirty="0"/>
              <a:t>: A Library for Bayesian Deep </a:t>
            </a:r>
            <a:r>
              <a:rPr lang="en-US" altLang="zh-CN" b="1" dirty="0" smtClean="0"/>
              <a:t>Learning. </a:t>
            </a:r>
            <a:r>
              <a:rPr lang="en-US" altLang="zh-CN" dirty="0" smtClean="0">
                <a:hlinkClick r:id="rId3"/>
              </a:rPr>
              <a:t>J</a:t>
            </a:r>
            <a:r>
              <a:rPr lang="en-US" altLang="zh-CN" dirty="0">
                <a:hlinkClick r:id="rId3"/>
              </a:rPr>
              <a:t>. Shi</a:t>
            </a:r>
            <a:r>
              <a:rPr lang="en-US" altLang="zh-CN" dirty="0"/>
              <a:t>, </a:t>
            </a:r>
            <a:r>
              <a:rPr lang="en-US" altLang="zh-CN" dirty="0">
                <a:hlinkClick r:id="rId4"/>
              </a:rPr>
              <a:t>J. Chen</a:t>
            </a:r>
            <a:r>
              <a:rPr lang="en-US" altLang="zh-CN" dirty="0"/>
              <a:t>, </a:t>
            </a:r>
            <a:r>
              <a:rPr lang="en-US" altLang="zh-CN" dirty="0">
                <a:hlinkClick r:id="rId5"/>
              </a:rPr>
              <a:t>J. Zhu</a:t>
            </a:r>
            <a:r>
              <a:rPr lang="en-US" altLang="zh-CN" dirty="0"/>
              <a:t>, </a:t>
            </a:r>
            <a:r>
              <a:rPr lang="en-US" altLang="zh-CN" dirty="0">
                <a:hlinkClick r:id="rId6"/>
              </a:rPr>
              <a:t>S. Sun</a:t>
            </a:r>
            <a:r>
              <a:rPr lang="en-US" altLang="zh-CN" dirty="0"/>
              <a:t>, </a:t>
            </a:r>
            <a:r>
              <a:rPr lang="en-US" altLang="zh-CN" dirty="0">
                <a:hlinkClick r:id="rId7"/>
              </a:rPr>
              <a:t>Y. Luo</a:t>
            </a:r>
            <a:r>
              <a:rPr lang="en-US" altLang="zh-CN" dirty="0"/>
              <a:t>, </a:t>
            </a:r>
            <a:r>
              <a:rPr lang="en-US" altLang="zh-CN" dirty="0">
                <a:hlinkClick r:id="rId8"/>
              </a:rPr>
              <a:t>Y. Gu</a:t>
            </a:r>
            <a:r>
              <a:rPr lang="en-US" altLang="zh-CN" dirty="0"/>
              <a:t>, </a:t>
            </a:r>
            <a:r>
              <a:rPr lang="en-US" altLang="zh-CN" dirty="0">
                <a:hlinkClick r:id="rId9"/>
              </a:rPr>
              <a:t>Y. </a:t>
            </a:r>
            <a:r>
              <a:rPr lang="en-US" altLang="zh-CN" dirty="0" smtClean="0">
                <a:hlinkClick r:id="rId9"/>
              </a:rPr>
              <a:t>Zhou</a:t>
            </a:r>
            <a:r>
              <a:rPr lang="en-US" altLang="zh-CN" dirty="0" smtClean="0"/>
              <a:t>. </a:t>
            </a:r>
            <a:r>
              <a:rPr lang="en-US" altLang="zh-CN" dirty="0" err="1" smtClean="0"/>
              <a:t>arXiv</a:t>
            </a:r>
            <a:r>
              <a:rPr lang="en-US" altLang="zh-CN" dirty="0" smtClean="0"/>
              <a:t> </a:t>
            </a:r>
            <a:r>
              <a:rPr lang="en-US" altLang="zh-CN" dirty="0"/>
              <a:t>preprint, arXiv:1709.05870 , 2017</a:t>
            </a:r>
          </a:p>
          <a:p>
            <a:endParaRPr lang="en-US" altLang="zh-CN" dirty="0"/>
          </a:p>
          <a:p>
            <a:r>
              <a:rPr lang="en-US" altLang="zh-CN" b="1" dirty="0"/>
              <a:t>Online Documents</a:t>
            </a:r>
            <a:r>
              <a:rPr lang="en-US" altLang="zh-CN" dirty="0" smtClean="0"/>
              <a:t>: </a:t>
            </a:r>
            <a:r>
              <a:rPr lang="en-US" altLang="zh-CN" dirty="0" smtClean="0">
                <a:hlinkClick r:id="rId10"/>
              </a:rPr>
              <a:t>http</a:t>
            </a:r>
            <a:r>
              <a:rPr lang="en-US" altLang="zh-CN" dirty="0">
                <a:hlinkClick r:id="rId10"/>
              </a:rPr>
              <a:t>://zhusuan.readthedocs.io/</a:t>
            </a:r>
            <a:r>
              <a:rPr lang="en-US" altLang="zh-CN" dirty="0"/>
              <a:t> </a:t>
            </a:r>
            <a:endParaRPr lang="zh-CN" altLang="en-US" dirty="0"/>
          </a:p>
        </p:txBody>
      </p:sp>
    </p:spTree>
    <p:extLst>
      <p:ext uri="{BB962C8B-B14F-4D97-AF65-F5344CB8AC3E}">
        <p14:creationId xmlns:p14="http://schemas.microsoft.com/office/powerpoint/2010/main" val="224467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Outline</a:t>
            </a:r>
            <a:endParaRPr lang="zh-CN" altLang="en-US" dirty="0"/>
          </a:p>
        </p:txBody>
      </p:sp>
      <p:sp>
        <p:nvSpPr>
          <p:cNvPr id="3" name="Content Placeholder 2"/>
          <p:cNvSpPr>
            <a:spLocks noGrp="1"/>
          </p:cNvSpPr>
          <p:nvPr>
            <p:ph sz="quarter" idx="1"/>
          </p:nvPr>
        </p:nvSpPr>
        <p:spPr/>
        <p:txBody>
          <a:bodyPr/>
          <a:lstStyle/>
          <a:p>
            <a:endParaRPr lang="en-US" altLang="zh-CN" dirty="0" smtClean="0"/>
          </a:p>
          <a:p>
            <a:r>
              <a:rPr lang="en-US" altLang="zh-CN" dirty="0" smtClean="0">
                <a:solidFill>
                  <a:schemeClr val="bg1">
                    <a:lumMod val="85000"/>
                  </a:schemeClr>
                </a:solidFill>
              </a:rPr>
              <a:t>Basics of Generative Models</a:t>
            </a:r>
          </a:p>
          <a:p>
            <a:r>
              <a:rPr lang="en-US" altLang="zh-CN" dirty="0" smtClean="0"/>
              <a:t>Deep Generative Models</a:t>
            </a:r>
          </a:p>
          <a:p>
            <a:r>
              <a:rPr lang="en-US" altLang="zh-CN" dirty="0" smtClean="0">
                <a:solidFill>
                  <a:schemeClr val="bg1">
                    <a:lumMod val="85000"/>
                  </a:schemeClr>
                </a:solidFill>
              </a:rPr>
              <a:t>Tea Break </a:t>
            </a:r>
          </a:p>
          <a:p>
            <a:r>
              <a:rPr lang="en-US" altLang="zh-CN" dirty="0" smtClean="0">
                <a:solidFill>
                  <a:schemeClr val="bg1">
                    <a:lumMod val="85000"/>
                  </a:schemeClr>
                </a:solidFill>
              </a:rPr>
              <a:t>Semi-supervised Learning </a:t>
            </a:r>
          </a:p>
          <a:p>
            <a:r>
              <a:rPr lang="en-US" altLang="zh-CN" dirty="0" err="1" smtClean="0">
                <a:solidFill>
                  <a:schemeClr val="bg1">
                    <a:lumMod val="85000"/>
                  </a:schemeClr>
                </a:solidFill>
              </a:rPr>
              <a:t>ZhuSuan</a:t>
            </a:r>
            <a:r>
              <a:rPr lang="en-US" altLang="zh-CN" dirty="0" smtClean="0">
                <a:solidFill>
                  <a:schemeClr val="bg1">
                    <a:lumMod val="85000"/>
                  </a:schemeClr>
                </a:solidFill>
              </a:rPr>
              <a:t>: a Probabilistic Programming library</a:t>
            </a:r>
          </a:p>
          <a:p>
            <a:r>
              <a:rPr lang="en-US" altLang="zh-CN" dirty="0" smtClean="0">
                <a:solidFill>
                  <a:schemeClr val="bg1">
                    <a:lumMod val="85000"/>
                  </a:schemeClr>
                </a:solidFill>
              </a:rPr>
              <a:t>Conclusions &amp; QA</a:t>
            </a:r>
          </a:p>
        </p:txBody>
      </p:sp>
    </p:spTree>
    <p:extLst>
      <p:ext uri="{BB962C8B-B14F-4D97-AF65-F5344CB8AC3E}">
        <p14:creationId xmlns:p14="http://schemas.microsoft.com/office/powerpoint/2010/main" val="369869431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Applications: Semi-supervised Learning with Generative models</a:t>
            </a:r>
            <a:endParaRPr lang="zh-CN" altLang="en-US" dirty="0"/>
          </a:p>
        </p:txBody>
      </p:sp>
      <p:sp>
        <p:nvSpPr>
          <p:cNvPr id="4" name="矩形 3"/>
          <p:cNvSpPr/>
          <p:nvPr/>
        </p:nvSpPr>
        <p:spPr>
          <a:xfrm>
            <a:off x="395193" y="6170064"/>
            <a:ext cx="8462878" cy="369332"/>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a:lstStyle>
          <a:p>
            <a:r>
              <a:rPr lang="en-US" altLang="zh-CN" sz="1800" dirty="0">
                <a:solidFill>
                  <a:schemeClr val="tx1"/>
                </a:solidFill>
                <a:latin typeface="Calibri" charset="0"/>
                <a:ea typeface="Calibri" charset="0"/>
                <a:cs typeface="Calibri" charset="0"/>
              </a:rPr>
              <a:t>Max-margin deep generative models for semi-supervised </a:t>
            </a:r>
            <a:r>
              <a:rPr lang="en-US" altLang="zh-CN" sz="1800" dirty="0" smtClean="0">
                <a:solidFill>
                  <a:schemeClr val="tx1"/>
                </a:solidFill>
                <a:latin typeface="Calibri" charset="0"/>
                <a:ea typeface="Calibri" charset="0"/>
                <a:cs typeface="Calibri" charset="0"/>
              </a:rPr>
              <a:t>learning (Li et al., </a:t>
            </a:r>
            <a:r>
              <a:rPr lang="en-US" altLang="zh-CN" sz="1800" dirty="0" err="1" smtClean="0">
                <a:solidFill>
                  <a:schemeClr val="tx1"/>
                </a:solidFill>
                <a:latin typeface="Calibri" charset="0"/>
                <a:ea typeface="Calibri" charset="0"/>
                <a:cs typeface="Calibri" charset="0"/>
              </a:rPr>
              <a:t>ArXiv</a:t>
            </a:r>
            <a:r>
              <a:rPr lang="en-US" altLang="zh-CN" sz="1800" dirty="0">
                <a:solidFill>
                  <a:schemeClr val="tx1"/>
                </a:solidFill>
                <a:latin typeface="Calibri" charset="0"/>
                <a:ea typeface="Calibri" charset="0"/>
                <a:cs typeface="Calibri" charset="0"/>
              </a:rPr>
              <a:t> </a:t>
            </a:r>
            <a:r>
              <a:rPr lang="en-US" altLang="zh-CN" sz="1800" dirty="0" smtClean="0">
                <a:solidFill>
                  <a:schemeClr val="tx1"/>
                </a:solidFill>
                <a:latin typeface="Calibri" charset="0"/>
                <a:ea typeface="Calibri" charset="0"/>
                <a:cs typeface="Calibri" charset="0"/>
              </a:rPr>
              <a:t>2016)</a:t>
            </a:r>
            <a:endParaRPr lang="x-none" altLang="zh-CN" sz="1800" dirty="0">
              <a:solidFill>
                <a:schemeClr val="tx1"/>
              </a:solidFill>
              <a:latin typeface="Calibri" charset="0"/>
              <a:ea typeface="Calibri" charset="0"/>
              <a:cs typeface="Calibri"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7" y="2928996"/>
            <a:ext cx="4109029" cy="1766571"/>
          </a:xfrm>
          <a:prstGeom prst="rect">
            <a:avLst/>
          </a:prstGeom>
        </p:spPr>
      </p:pic>
      <p:sp>
        <p:nvSpPr>
          <p:cNvPr id="7" name="矩形 6"/>
          <p:cNvSpPr/>
          <p:nvPr/>
        </p:nvSpPr>
        <p:spPr>
          <a:xfrm>
            <a:off x="29028" y="2321613"/>
            <a:ext cx="4575583" cy="369332"/>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a:lstStyle>
          <a:p>
            <a:r>
              <a:rPr lang="en-US" altLang="zh-CN" sz="1800" dirty="0">
                <a:solidFill>
                  <a:schemeClr val="tx1"/>
                </a:solidFill>
                <a:latin typeface="Calibri" charset="0"/>
                <a:ea typeface="Calibri" charset="0"/>
                <a:cs typeface="Calibri" charset="0"/>
              </a:rPr>
              <a:t>&lt;1% labeled data on SVHN (1,000/~700,000</a:t>
            </a:r>
            <a:r>
              <a:rPr lang="en-US" altLang="zh-CN" sz="1800" dirty="0" smtClean="0">
                <a:solidFill>
                  <a:schemeClr val="tx1"/>
                </a:solidFill>
                <a:latin typeface="Calibri" charset="0"/>
                <a:ea typeface="Calibri" charset="0"/>
                <a:cs typeface="Calibri" charset="0"/>
              </a:rPr>
              <a:t>)</a:t>
            </a:r>
            <a:endParaRPr lang="en-US" altLang="zh-CN" sz="1800" dirty="0">
              <a:solidFill>
                <a:schemeClr val="tx1"/>
              </a:solidFill>
              <a:latin typeface="Calibri" charset="0"/>
              <a:ea typeface="Calibri" charset="0"/>
              <a:cs typeface="Calibri" charset="0"/>
            </a:endParaRPr>
          </a:p>
        </p:txBody>
      </p:sp>
      <p:sp>
        <p:nvSpPr>
          <p:cNvPr id="8" name="矩形 7"/>
          <p:cNvSpPr/>
          <p:nvPr/>
        </p:nvSpPr>
        <p:spPr>
          <a:xfrm>
            <a:off x="4666436" y="2150006"/>
            <a:ext cx="4191635" cy="646331"/>
          </a:xfrm>
          <a:prstGeom prst="rect">
            <a:avLst/>
          </a:prstGeom>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59895"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a:lstStyle>
          <a:p>
            <a:r>
              <a:rPr lang="en-US" altLang="zh-CN" sz="1800" dirty="0">
                <a:solidFill>
                  <a:schemeClr val="tx1"/>
                </a:solidFill>
                <a:latin typeface="Calibri" charset="0"/>
                <a:ea typeface="Calibri" charset="0"/>
                <a:cs typeface="Calibri" charset="0"/>
              </a:rPr>
              <a:t>Disentangle styles and categories</a:t>
            </a:r>
          </a:p>
          <a:p>
            <a:r>
              <a:rPr lang="en-US" altLang="zh-CN" sz="1800" dirty="0">
                <a:solidFill>
                  <a:schemeClr val="tx1"/>
                </a:solidFill>
                <a:latin typeface="Calibri" charset="0"/>
                <a:ea typeface="Calibri" charset="0"/>
                <a:cs typeface="Calibri" charset="0"/>
              </a:rPr>
              <a:t>on raw image space</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342" y="2892135"/>
            <a:ext cx="2143487" cy="2171869"/>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770" y="2892135"/>
            <a:ext cx="2170677" cy="2170677"/>
          </a:xfrm>
          <a:prstGeom prst="rect">
            <a:avLst/>
          </a:prstGeom>
        </p:spPr>
      </p:pic>
    </p:spTree>
    <p:extLst>
      <p:ext uri="{BB962C8B-B14F-4D97-AF65-F5344CB8AC3E}">
        <p14:creationId xmlns:p14="http://schemas.microsoft.com/office/powerpoint/2010/main" val="52034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Applications: Semi-supervised Learning with Generative models</a:t>
            </a:r>
            <a:endParaRPr lang="zh-CN" altLang="en-US" dirty="0"/>
          </a:p>
        </p:txBody>
      </p:sp>
      <p:sp>
        <p:nvSpPr>
          <p:cNvPr id="4" name="矩形 3"/>
          <p:cNvSpPr/>
          <p:nvPr/>
        </p:nvSpPr>
        <p:spPr>
          <a:xfrm>
            <a:off x="1966041" y="6258657"/>
            <a:ext cx="5669118" cy="369332"/>
          </a:xfrm>
          <a:prstGeom prst="rect">
            <a:avLst/>
          </a:prstGeom>
        </p:spPr>
        <p:txBody>
          <a:bodyPr wrap="square">
            <a:spAutoFit/>
          </a:bodyPr>
          <a:lstStyle/>
          <a:p>
            <a:pPr algn="ctr"/>
            <a:r>
              <a:rPr lang="en-US" altLang="zh-CN" dirty="0">
                <a:latin typeface="Calibri" charset="0"/>
                <a:ea typeface="Calibri" charset="0"/>
                <a:cs typeface="Calibri" charset="0"/>
              </a:rPr>
              <a:t>Triple Generative Adversarial </a:t>
            </a:r>
            <a:r>
              <a:rPr lang="en-US" altLang="zh-CN" dirty="0" smtClean="0">
                <a:latin typeface="Calibri" charset="0"/>
                <a:ea typeface="Calibri" charset="0"/>
                <a:cs typeface="Calibri" charset="0"/>
              </a:rPr>
              <a:t>Nets (Li et al., </a:t>
            </a:r>
            <a:r>
              <a:rPr lang="en-US" altLang="zh-CN" dirty="0" err="1" smtClean="0">
                <a:latin typeface="Calibri" charset="0"/>
                <a:ea typeface="Calibri" charset="0"/>
                <a:cs typeface="Calibri" charset="0"/>
              </a:rPr>
              <a:t>ArXiv</a:t>
            </a:r>
            <a:r>
              <a:rPr lang="en-US" altLang="zh-CN" dirty="0" smtClean="0">
                <a:latin typeface="Calibri" charset="0"/>
                <a:ea typeface="Calibri" charset="0"/>
                <a:cs typeface="Calibri" charset="0"/>
              </a:rPr>
              <a:t> 2017)</a:t>
            </a:r>
            <a:endParaRPr lang="x-none" altLang="zh-CN" dirty="0">
              <a:latin typeface="Calibri" charset="0"/>
              <a:ea typeface="Calibri" charset="0"/>
              <a:cs typeface="Calibri" charset="0"/>
            </a:endParaRPr>
          </a:p>
        </p:txBody>
      </p:sp>
      <p:sp>
        <p:nvSpPr>
          <p:cNvPr id="5" name="矩形 4"/>
          <p:cNvSpPr/>
          <p:nvPr/>
        </p:nvSpPr>
        <p:spPr>
          <a:xfrm>
            <a:off x="427574" y="1892200"/>
            <a:ext cx="4107018" cy="646331"/>
          </a:xfrm>
          <a:prstGeom prst="rect">
            <a:avLst/>
          </a:prstGeom>
        </p:spPr>
        <p:txBody>
          <a:bodyPr wrap="square">
            <a:spAutoFit/>
          </a:bodyPr>
          <a:lstStyle/>
          <a:p>
            <a:r>
              <a:rPr lang="en-US" altLang="zh-CN" dirty="0">
                <a:latin typeface="Calibri" charset="0"/>
                <a:ea typeface="Calibri" charset="0"/>
                <a:cs typeface="Calibri" charset="0"/>
              </a:rPr>
              <a:t>Advance previous state-of-the-art results</a:t>
            </a:r>
          </a:p>
          <a:p>
            <a:r>
              <a:rPr lang="en-US" altLang="zh-CN" dirty="0">
                <a:latin typeface="Calibri" charset="0"/>
                <a:ea typeface="Calibri" charset="0"/>
                <a:cs typeface="Calibri" charset="0"/>
              </a:rPr>
              <a:t>on natural </a:t>
            </a:r>
            <a:r>
              <a:rPr lang="en-US" altLang="zh-CN" dirty="0" smtClean="0">
                <a:latin typeface="Calibri" charset="0"/>
                <a:ea typeface="Calibri" charset="0"/>
                <a:cs typeface="Calibri" charset="0"/>
              </a:rPr>
              <a:t>images (CIFAR10) </a:t>
            </a:r>
            <a:r>
              <a:rPr lang="en-US" altLang="zh-CN" dirty="0">
                <a:latin typeface="Calibri" charset="0"/>
                <a:ea typeface="Calibri" charset="0"/>
                <a:cs typeface="Calibri" charset="0"/>
              </a:rPr>
              <a:t>substantially</a:t>
            </a:r>
          </a:p>
        </p:txBody>
      </p:sp>
      <p:sp>
        <p:nvSpPr>
          <p:cNvPr id="6" name="矩形 5"/>
          <p:cNvSpPr/>
          <p:nvPr/>
        </p:nvSpPr>
        <p:spPr>
          <a:xfrm>
            <a:off x="4998491" y="1887258"/>
            <a:ext cx="3471115" cy="646331"/>
          </a:xfrm>
          <a:prstGeom prst="rect">
            <a:avLst/>
          </a:prstGeom>
        </p:spPr>
        <p:txBody>
          <a:bodyPr wrap="square">
            <a:spAutoFit/>
          </a:bodyPr>
          <a:lstStyle/>
          <a:p>
            <a:r>
              <a:rPr lang="en-US" altLang="zh-CN" dirty="0">
                <a:latin typeface="Calibri" charset="0"/>
                <a:ea typeface="Calibri" charset="0"/>
                <a:cs typeface="Calibri" charset="0"/>
              </a:rPr>
              <a:t>First GAN-based model to generate</a:t>
            </a:r>
          </a:p>
          <a:p>
            <a:r>
              <a:rPr lang="en-US" altLang="zh-CN" dirty="0">
                <a:latin typeface="Calibri" charset="0"/>
                <a:ea typeface="Calibri" charset="0"/>
                <a:cs typeface="Calibri" charset="0"/>
              </a:rPr>
              <a:t>data in a specific class in SSL</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127" y="2886630"/>
            <a:ext cx="2272367" cy="227236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049" y="2894948"/>
            <a:ext cx="2280674" cy="2280674"/>
          </a:xfrm>
          <a:prstGeom prst="rect">
            <a:avLst/>
          </a:prstGeom>
        </p:spPr>
      </p:pic>
      <p:graphicFrame>
        <p:nvGraphicFramePr>
          <p:cNvPr id="10" name="内容占位符 5"/>
          <p:cNvGraphicFramePr>
            <a:graphicFrameLocks/>
          </p:cNvGraphicFramePr>
          <p:nvPr>
            <p:extLst/>
          </p:nvPr>
        </p:nvGraphicFramePr>
        <p:xfrm>
          <a:off x="289029" y="2636953"/>
          <a:ext cx="4101098" cy="31520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27163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Variational</a:t>
            </a:r>
            <a:r>
              <a:rPr lang="en-US" altLang="zh-CN" dirty="0" smtClean="0"/>
              <a:t> Bayes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en-US" altLang="zh-CN" dirty="0" smtClean="0"/>
                  <a:t>Consider the log-likelihood of </a:t>
                </a:r>
                <a:r>
                  <a:rPr lang="en-US" altLang="zh-CN" b="1" i="1" dirty="0" smtClean="0"/>
                  <a:t>a</a:t>
                </a:r>
                <a:r>
                  <a:rPr lang="en-US" altLang="zh-CN" dirty="0" smtClean="0"/>
                  <a:t> </a:t>
                </a:r>
                <a:r>
                  <a:rPr lang="en-US" altLang="zh-CN" b="1" i="1" dirty="0" smtClean="0"/>
                  <a:t>single example</a:t>
                </a:r>
              </a:p>
              <a:p>
                <a:pPr lvl="1"/>
                <a:endParaRPr lang="en-US" altLang="zh-CN" dirty="0"/>
              </a:p>
              <a:p>
                <a:pPr lvl="1"/>
                <a:endParaRPr lang="en-US" altLang="zh-CN" dirty="0" smtClean="0"/>
              </a:p>
              <a:p>
                <a:r>
                  <a:rPr lang="en-US" altLang="zh-CN" dirty="0" smtClean="0"/>
                  <a:t>Log-integral/sum is annoying to handle directly</a:t>
                </a:r>
              </a:p>
              <a:p>
                <a:r>
                  <a:rPr lang="en-US" altLang="zh-CN" dirty="0" smtClean="0"/>
                  <a:t>Derive a </a:t>
                </a:r>
                <a:r>
                  <a:rPr lang="en-US" altLang="zh-CN" dirty="0" err="1" smtClean="0"/>
                  <a:t>variational</a:t>
                </a:r>
                <a:r>
                  <a:rPr lang="en-US" altLang="zh-CN" dirty="0" smtClean="0"/>
                  <a:t> lower bound </a:t>
                </a:r>
                <a14:m>
                  <m:oMath xmlns:m="http://schemas.openxmlformats.org/officeDocument/2006/math">
                    <m:r>
                      <a:rPr lang="en-US" altLang="zh-CN" sz="2400" i="1">
                        <a:latin typeface="Cambria Math" panose="02040503050406030204" pitchFamily="18" charset="0"/>
                      </a:rPr>
                      <m:t>𝐿</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𝜃</m:t>
                        </m:r>
                        <m:r>
                          <a:rPr lang="en-US" altLang="zh-CN" sz="2400" i="1">
                            <a:latin typeface="Cambria Math" panose="02040503050406030204" pitchFamily="18" charset="0"/>
                          </a:rPr>
                          <m:t>, </m:t>
                        </m:r>
                        <m:r>
                          <a:rPr lang="en-US" altLang="zh-CN" sz="2400" i="1">
                            <a:latin typeface="Cambria Math" panose="02040503050406030204" pitchFamily="18" charset="0"/>
                          </a:rPr>
                          <m:t>𝜙</m:t>
                        </m:r>
                        <m:r>
                          <a:rPr lang="en-US" altLang="zh-CN" sz="2400" i="1">
                            <a:latin typeface="Cambria Math" panose="02040503050406030204" pitchFamily="18" charset="0"/>
                          </a:rPr>
                          <m:t>,</m:t>
                        </m:r>
                        <m:r>
                          <m:rPr>
                            <m:sty m:val="p"/>
                          </m:rPr>
                          <a:rPr lang="en-US" altLang="zh-CN" sz="2400">
                            <a:latin typeface="Cambria Math" panose="02040503050406030204" pitchFamily="18" charset="0"/>
                          </a:rPr>
                          <m:t>x</m:t>
                        </m:r>
                      </m:e>
                    </m:d>
                  </m:oMath>
                </a14:m>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t="-1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2606717" y="2114162"/>
                <a:ext cx="4159985" cy="475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altLang="zh-CN" sz="2400" b="0" i="1" smtClean="0">
                              <a:solidFill>
                                <a:srgbClr val="0000FF"/>
                              </a:solidFill>
                              <a:latin typeface="Cambria Math" panose="02040503050406030204" pitchFamily="18" charset="0"/>
                            </a:rPr>
                          </m:ctrlPr>
                        </m:funcPr>
                        <m:fName>
                          <m:r>
                            <m:rPr>
                              <m:sty m:val="p"/>
                            </m:rPr>
                            <a:rPr lang="en-US" altLang="zh-CN" sz="2400" b="0" i="0" smtClean="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𝜃</m:t>
                          </m:r>
                          <m:r>
                            <a:rPr lang="en-US" altLang="zh-CN" sz="2400" b="0" i="1" smtClean="0">
                              <a:solidFill>
                                <a:srgbClr val="0000FF"/>
                              </a:solidFill>
                              <a:latin typeface="Cambria Math" panose="02040503050406030204" pitchFamily="18" charset="0"/>
                            </a:rPr>
                            <m:t>)</m:t>
                          </m:r>
                        </m:e>
                      </m:func>
                      <m:r>
                        <a:rPr lang="en-US" altLang="zh-CN" sz="2400" b="0" i="1" smtClean="0">
                          <a:solidFill>
                            <a:srgbClr val="0000FF"/>
                          </a:solidFill>
                          <a:latin typeface="Cambria Math" panose="02040503050406030204" pitchFamily="18" charset="0"/>
                        </a:rPr>
                        <m:t>=</m:t>
                      </m:r>
                      <m:func>
                        <m:funcPr>
                          <m:ctrlPr>
                            <a:rPr lang="en-US" altLang="zh-CN" sz="2400" b="0" i="1" smtClean="0">
                              <a:solidFill>
                                <a:srgbClr val="0000FF"/>
                              </a:solidFill>
                              <a:latin typeface="Cambria Math" panose="02040503050406030204" pitchFamily="18" charset="0"/>
                            </a:rPr>
                          </m:ctrlPr>
                        </m:funcPr>
                        <m:fName>
                          <m:r>
                            <m:rPr>
                              <m:sty m:val="p"/>
                            </m:rPr>
                            <a:rPr lang="en-US" altLang="zh-CN" sz="2400" b="0" i="0" smtClean="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b="0" i="0"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𝜃</m:t>
                              </m:r>
                            </m:e>
                          </m:d>
                          <m:r>
                            <a:rPr lang="en-US" altLang="zh-CN" sz="2400" i="1">
                              <a:solidFill>
                                <a:srgbClr val="0000FF"/>
                              </a:solidFill>
                              <a:latin typeface="Cambria Math" panose="02040503050406030204" pitchFamily="18" charset="0"/>
                            </a:rPr>
                            <m:t>𝑑</m:t>
                          </m:r>
                          <m:r>
                            <m:rPr>
                              <m:sty m:val="p"/>
                            </m:rPr>
                            <a:rPr lang="en-US" altLang="zh-CN" sz="2400">
                              <a:solidFill>
                                <a:srgbClr val="0000FF"/>
                              </a:solidFill>
                              <a:latin typeface="Cambria Math" panose="02040503050406030204" pitchFamily="18" charset="0"/>
                            </a:rPr>
                            <m:t>z</m:t>
                          </m:r>
                        </m:e>
                      </m:func>
                    </m:oMath>
                  </m:oMathPara>
                </a14:m>
                <a:endParaRPr lang="zh-CN" altLang="en-US" sz="2400" dirty="0">
                  <a:solidFill>
                    <a:srgbClr val="0000FF"/>
                  </a:solidFill>
                </a:endParaRPr>
              </a:p>
            </p:txBody>
          </p:sp>
        </mc:Choice>
        <mc:Fallback xmlns="">
          <p:sp>
            <p:nvSpPr>
              <p:cNvPr id="17" name="矩形 16"/>
              <p:cNvSpPr>
                <a:spLocks noRot="1" noChangeAspect="1" noMove="1" noResize="1" noEditPoints="1" noAdjustHandles="1" noChangeArrowheads="1" noChangeShapeType="1" noTextEdit="1"/>
              </p:cNvSpPr>
              <p:nvPr/>
            </p:nvSpPr>
            <p:spPr>
              <a:xfrm>
                <a:off x="2606717" y="2114162"/>
                <a:ext cx="4159985" cy="475643"/>
              </a:xfrm>
              <a:prstGeom prst="rect">
                <a:avLst/>
              </a:prstGeom>
              <a:blipFill>
                <a:blip r:embed="rId3"/>
                <a:stretch>
                  <a:fillRect t="-5128"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1618559" y="3876073"/>
                <a:ext cx="666810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altLang="zh-CN" sz="2400" i="1" smtClean="0">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𝐿</m:t>
                          </m:r>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𝜃</m:t>
                              </m:r>
                              <m:r>
                                <a:rPr lang="en-US" altLang="zh-CN" sz="2400" b="0" i="1" smtClean="0">
                                  <a:solidFill>
                                    <a:srgbClr val="0000FF"/>
                                  </a:solidFill>
                                  <a:latin typeface="Cambria Math" panose="02040503050406030204" pitchFamily="18" charset="0"/>
                                </a:rPr>
                                <m:t>, </m:t>
                              </m:r>
                              <m:r>
                                <a:rPr lang="en-US" altLang="zh-CN" sz="2400" b="0" i="1" smtClean="0">
                                  <a:solidFill>
                                    <a:srgbClr val="0000FF"/>
                                  </a:solidFill>
                                  <a:latin typeface="Cambria Math" panose="02040503050406030204" pitchFamily="18" charset="0"/>
                                </a:rPr>
                                <m:t>𝜙</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e>
                          </m:d>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KL</m:t>
                          </m:r>
                          <m:d>
                            <m:dPr>
                              <m:endChr m:val="‖"/>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𝑞</m:t>
                              </m:r>
                              <m:d>
                                <m:dPr>
                                  <m:ctrlPr>
                                    <a:rPr lang="en-US" altLang="zh-CN" sz="2400" b="0" i="1" smtClean="0">
                                      <a:solidFill>
                                        <a:srgbClr val="0000FF"/>
                                      </a:solidFill>
                                      <a:latin typeface="Cambria Math" panose="02040503050406030204" pitchFamily="18" charset="0"/>
                                    </a:rPr>
                                  </m:ctrlPr>
                                </m:dPr>
                                <m:e>
                                  <m:r>
                                    <m:rPr>
                                      <m:sty m:val="p"/>
                                    </m:rPr>
                                    <a:rPr lang="en-US" altLang="zh-CN" sz="2400" b="0" i="0" smtClean="0">
                                      <a:solidFill>
                                        <a:srgbClr val="0000FF"/>
                                      </a:solidFill>
                                      <a:latin typeface="Cambria Math" panose="02040503050406030204" pitchFamily="18" charset="0"/>
                                    </a:rPr>
                                    <m:t>z</m:t>
                                  </m:r>
                                </m:e>
                                <m:e>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e>
                              </m:d>
                            </m:e>
                          </m:d>
                          <m:r>
                            <a:rPr lang="en-US" altLang="zh-CN" sz="2400" b="0" i="1" smtClean="0">
                              <a:solidFill>
                                <a:srgbClr val="0000FF"/>
                              </a:solidFill>
                              <a:latin typeface="Cambria Math" panose="02040503050406030204" pitchFamily="18" charset="0"/>
                            </a:rPr>
                            <m:t>𝑝</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z</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𝜃</m:t>
                          </m:r>
                          <m:r>
                            <a:rPr lang="en-US" altLang="zh-CN" sz="2400" b="0" i="1" smtClean="0">
                              <a:solidFill>
                                <a:srgbClr val="0000FF"/>
                              </a:solidFill>
                              <a:latin typeface="Cambria Math" panose="02040503050406030204" pitchFamily="18" charset="0"/>
                            </a:rPr>
                            <m:t>))</m:t>
                          </m:r>
                        </m:e>
                      </m:func>
                    </m:oMath>
                  </m:oMathPara>
                </a14:m>
                <a:endParaRPr lang="zh-CN" altLang="en-US" sz="2400" dirty="0">
                  <a:solidFill>
                    <a:srgbClr val="0000FF"/>
                  </a:solidFill>
                </a:endParaRPr>
              </a:p>
            </p:txBody>
          </p:sp>
        </mc:Choice>
        <mc:Fallback xmlns="">
          <p:sp>
            <p:nvSpPr>
              <p:cNvPr id="19" name="矩形 18"/>
              <p:cNvSpPr>
                <a:spLocks noRot="1" noChangeAspect="1" noMove="1" noResize="1" noEditPoints="1" noAdjustHandles="1" noChangeArrowheads="1" noChangeShapeType="1" noTextEdit="1"/>
              </p:cNvSpPr>
              <p:nvPr/>
            </p:nvSpPr>
            <p:spPr>
              <a:xfrm>
                <a:off x="1618559" y="3876073"/>
                <a:ext cx="6668107" cy="461665"/>
              </a:xfrm>
              <a:prstGeom prst="rect">
                <a:avLst/>
              </a:prstGeom>
              <a:blipFill>
                <a:blip r:embed="rId4"/>
                <a:stretch>
                  <a:fillRect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101412" y="4556871"/>
                <a:ext cx="8185254" cy="8665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𝐿</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𝜃</m:t>
                          </m:r>
                          <m:r>
                            <a:rPr lang="en-US" altLang="zh-CN" sz="2400" i="1">
                              <a:latin typeface="Cambria Math" panose="02040503050406030204" pitchFamily="18" charset="0"/>
                            </a:rPr>
                            <m:t>, </m:t>
                          </m:r>
                          <m:r>
                            <a:rPr lang="en-US" altLang="zh-CN" sz="2400" i="1">
                              <a:latin typeface="Cambria Math" panose="02040503050406030204" pitchFamily="18" charset="0"/>
                            </a:rPr>
                            <m:t>𝜙</m:t>
                          </m:r>
                          <m:r>
                            <a:rPr lang="en-US" altLang="zh-CN" sz="2400" i="1">
                              <a:latin typeface="Cambria Math" panose="02040503050406030204" pitchFamily="18" charset="0"/>
                            </a:rPr>
                            <m:t>,</m:t>
                          </m:r>
                          <m:r>
                            <m:rPr>
                              <m:sty m:val="p"/>
                            </m:rPr>
                            <a:rPr lang="en-US" altLang="zh-CN" sz="2400">
                              <a:latin typeface="Cambria Math" panose="02040503050406030204" pitchFamily="18" charset="0"/>
                            </a:rPr>
                            <m:t>x</m:t>
                          </m:r>
                        </m:e>
                      </m:d>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1" i="0" smtClean="0">
                              <a:latin typeface="Cambria Math" panose="02040503050406030204" pitchFamily="18" charset="0"/>
                            </a:rPr>
                            <m:t>𝐄</m:t>
                          </m:r>
                        </m:e>
                        <m:sub>
                          <m:r>
                            <a:rPr lang="en-US" altLang="zh-CN" sz="2400" b="0" i="1" smtClean="0">
                              <a:latin typeface="Cambria Math" panose="02040503050406030204" pitchFamily="18" charset="0"/>
                            </a:rPr>
                            <m:t>𝑞</m:t>
                          </m:r>
                          <m:r>
                            <a:rPr lang="en-US" altLang="zh-CN" sz="2400" b="0" i="1" smtClean="0">
                              <a:latin typeface="Cambria Math" panose="02040503050406030204" pitchFamily="18" charset="0"/>
                            </a:rPr>
                            <m:t>(</m:t>
                          </m:r>
                          <m:r>
                            <m:rPr>
                              <m:sty m:val="p"/>
                            </m:rPr>
                            <a:rPr lang="en-US" altLang="zh-CN" sz="2400" b="0" i="0" smtClean="0">
                              <a:latin typeface="Cambria Math" panose="02040503050406030204" pitchFamily="18" charset="0"/>
                            </a:rPr>
                            <m:t>z</m:t>
                          </m:r>
                          <m:r>
                            <a:rPr lang="en-US" altLang="zh-CN" sz="2400" b="0" i="1" smtClean="0">
                              <a:latin typeface="Cambria Math" panose="02040503050406030204" pitchFamily="18" charset="0"/>
                            </a:rPr>
                            <m:t>|</m:t>
                          </m:r>
                          <m:r>
                            <m:rPr>
                              <m:sty m:val="p"/>
                            </m:rPr>
                            <a:rPr lang="en-US" altLang="zh-CN" sz="2400" b="0" i="0" smtClean="0">
                              <a:latin typeface="Cambria Math" panose="02040503050406030204" pitchFamily="18" charset="0"/>
                            </a:rPr>
                            <m:t>x</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𝜙</m:t>
                          </m:r>
                          <m:r>
                            <a:rPr lang="en-US" altLang="zh-CN" sz="2400" b="0" i="1" smtClean="0">
                              <a:latin typeface="Cambria Math" panose="02040503050406030204" pitchFamily="18" charset="0"/>
                            </a:rPr>
                            <m:t>)</m:t>
                          </m:r>
                        </m:sub>
                      </m:sSub>
                      <m:d>
                        <m:dPr>
                          <m:begChr m:val="["/>
                          <m:endChr m:val="]"/>
                          <m:ctrlPr>
                            <a:rPr lang="en-US" altLang="zh-CN" sz="2400" b="0" i="1" smtClean="0">
                              <a:latin typeface="Cambria Math" panose="02040503050406030204" pitchFamily="18" charset="0"/>
                            </a:rPr>
                          </m:ctrlPr>
                        </m:dPr>
                        <m:e>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r>
                                <a:rPr lang="en-US" altLang="zh-CN" sz="2400" b="0" i="1" smtClean="0">
                                  <a:latin typeface="Cambria Math" panose="02040503050406030204" pitchFamily="18" charset="0"/>
                                </a:rPr>
                                <m:t>𝑝</m:t>
                              </m:r>
                              <m:d>
                                <m:dPr>
                                  <m:ctrlPr>
                                    <a:rPr lang="en-US" altLang="zh-CN" sz="2400" b="0" i="1" smtClean="0">
                                      <a:latin typeface="Cambria Math" panose="02040503050406030204" pitchFamily="18" charset="0"/>
                                    </a:rPr>
                                  </m:ctrlPr>
                                </m:dPr>
                                <m:e>
                                  <m:r>
                                    <m:rPr>
                                      <m:sty m:val="p"/>
                                    </m:rPr>
                                    <a:rPr lang="en-US" altLang="zh-CN" sz="2400" b="0" i="0" smtClean="0">
                                      <a:latin typeface="Cambria Math" panose="02040503050406030204" pitchFamily="18" charset="0"/>
                                    </a:rPr>
                                    <m:t>z</m:t>
                                  </m:r>
                                  <m:r>
                                    <a:rPr lang="en-US" altLang="zh-CN" sz="2400" b="0" i="1" smtClean="0">
                                      <a:latin typeface="Cambria Math" panose="02040503050406030204" pitchFamily="18" charset="0"/>
                                    </a:rPr>
                                    <m:t>,</m:t>
                                  </m:r>
                                  <m:r>
                                    <m:rPr>
                                      <m:sty m:val="p"/>
                                    </m:rPr>
                                    <a:rPr lang="en-US" altLang="zh-CN" sz="2400" b="0" i="0" smtClean="0">
                                      <a:latin typeface="Cambria Math" panose="02040503050406030204" pitchFamily="18" charset="0"/>
                                    </a:rPr>
                                    <m:t>x</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𝜃</m:t>
                                  </m:r>
                                </m:e>
                              </m:d>
                              <m:r>
                                <a:rPr lang="en-US" altLang="zh-CN" sz="2400" b="0" i="1" smtClean="0">
                                  <a:latin typeface="Cambria Math" panose="02040503050406030204" pitchFamily="18" charset="0"/>
                                </a:rPr>
                                <m:t>−</m:t>
                              </m:r>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r>
                                    <a:rPr lang="en-US" altLang="zh-CN" sz="2400" b="0" i="1" smtClean="0">
                                      <a:latin typeface="Cambria Math" panose="02040503050406030204" pitchFamily="18" charset="0"/>
                                    </a:rPr>
                                    <m:t>𝑞</m:t>
                                  </m:r>
                                  <m:d>
                                    <m:dPr>
                                      <m:ctrlPr>
                                        <a:rPr lang="en-US" altLang="zh-CN" sz="2400" b="0" i="1" smtClean="0">
                                          <a:latin typeface="Cambria Math" panose="02040503050406030204" pitchFamily="18" charset="0"/>
                                        </a:rPr>
                                      </m:ctrlPr>
                                    </m:dPr>
                                    <m:e>
                                      <m:r>
                                        <m:rPr>
                                          <m:sty m:val="p"/>
                                        </m:rPr>
                                        <a:rPr lang="en-US" altLang="zh-CN" sz="2400" b="0" i="0" smtClean="0">
                                          <a:latin typeface="Cambria Math" panose="02040503050406030204" pitchFamily="18" charset="0"/>
                                        </a:rPr>
                                        <m:t>z</m:t>
                                      </m:r>
                                    </m:e>
                                    <m:e>
                                      <m:r>
                                        <m:rPr>
                                          <m:sty m:val="p"/>
                                        </m:rPr>
                                        <a:rPr lang="en-US" altLang="zh-CN" sz="2400" b="0" i="0" smtClean="0">
                                          <a:latin typeface="Cambria Math" panose="02040503050406030204" pitchFamily="18" charset="0"/>
                                        </a:rPr>
                                        <m:t>x</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𝜙</m:t>
                                      </m:r>
                                    </m:e>
                                  </m:d>
                                </m:e>
                              </m:func>
                            </m:e>
                          </m:func>
                        </m:e>
                      </m:d>
                    </m:oMath>
                  </m:oMathPara>
                </a14:m>
                <a:endParaRPr lang="en-US" altLang="zh-CN" sz="2400" b="0" dirty="0" smtClean="0"/>
              </a:p>
              <a:p>
                <a:r>
                  <a:rPr lang="en-US" altLang="zh-CN" sz="2400" dirty="0" smtClean="0"/>
                  <a:t>                                     </a:t>
                </a:r>
                <a:endParaRPr lang="zh-CN" altLang="en-US" sz="2400" dirty="0"/>
              </a:p>
            </p:txBody>
          </p:sp>
        </mc:Choice>
        <mc:Fallback xmlns="">
          <p:sp>
            <p:nvSpPr>
              <p:cNvPr id="20" name="矩形 19"/>
              <p:cNvSpPr>
                <a:spLocks noRot="1" noChangeAspect="1" noMove="1" noResize="1" noEditPoints="1" noAdjustHandles="1" noChangeArrowheads="1" noChangeShapeType="1" noTextEdit="1"/>
              </p:cNvSpPr>
              <p:nvPr/>
            </p:nvSpPr>
            <p:spPr>
              <a:xfrm>
                <a:off x="101412" y="4556871"/>
                <a:ext cx="8185254" cy="86658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2149865" y="5140461"/>
                <a:ext cx="7326775" cy="497252"/>
              </a:xfrm>
              <a:prstGeom prst="rect">
                <a:avLst/>
              </a:prstGeom>
            </p:spPr>
            <p:txBody>
              <a:bodyPr wrap="square">
                <a:spAutoFit/>
              </a:bodyPr>
              <a:lstStyle/>
              <a:p>
                <a:r>
                  <a:rPr lang="en-US" altLang="zh-CN" sz="2400" dirty="0"/>
                  <a:t>= </a:t>
                </a:r>
                <a14:m>
                  <m:oMath xmlns:m="http://schemas.openxmlformats.org/officeDocument/2006/math">
                    <m:sSub>
                      <m:sSubPr>
                        <m:ctrlPr>
                          <a:rPr lang="en-US" altLang="zh-CN" sz="2400" i="1">
                            <a:latin typeface="Cambria Math" panose="02040503050406030204" pitchFamily="18" charset="0"/>
                          </a:rPr>
                        </m:ctrlPr>
                      </m:sSubPr>
                      <m:e>
                        <m:r>
                          <a:rPr lang="en-US" altLang="zh-CN" sz="2400" b="1">
                            <a:latin typeface="Cambria Math" panose="02040503050406030204" pitchFamily="18" charset="0"/>
                          </a:rPr>
                          <m:t>𝐄</m:t>
                        </m:r>
                      </m:e>
                      <m:sub>
                        <m:r>
                          <a:rPr lang="en-US" altLang="zh-CN" sz="2400" i="1">
                            <a:latin typeface="Cambria Math" panose="02040503050406030204" pitchFamily="18" charset="0"/>
                          </a:rPr>
                          <m:t>𝑞</m:t>
                        </m:r>
                        <m:r>
                          <a:rPr lang="en-US" altLang="zh-CN" sz="2400" i="1">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𝜙</m:t>
                        </m:r>
                        <m:r>
                          <a:rPr lang="en-US" altLang="zh-CN" sz="2400" i="1">
                            <a:latin typeface="Cambria Math" panose="02040503050406030204" pitchFamily="18" charset="0"/>
                          </a:rPr>
                          <m:t>)</m:t>
                        </m:r>
                      </m:sub>
                    </m:sSub>
                    <m:d>
                      <m:dPr>
                        <m:begChr m:val="["/>
                        <m:endChr m:val="]"/>
                        <m:ctrlPr>
                          <a:rPr lang="en-US" altLang="zh-CN" sz="2400" i="1">
                            <a:latin typeface="Cambria Math" panose="02040503050406030204" pitchFamily="18" charset="0"/>
                          </a:rPr>
                        </m:ctrlPr>
                      </m:dPr>
                      <m:e>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r>
                              <a:rPr lang="en-US" altLang="zh-CN" sz="2400" i="1">
                                <a:latin typeface="Cambria Math" panose="02040503050406030204" pitchFamily="18" charset="0"/>
                              </a:rPr>
                              <m:t>𝑝</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x</m:t>
                                </m:r>
                                <m:r>
                                  <a:rPr lang="en-US" altLang="zh-CN" sz="2400">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a:rPr lang="en-US" altLang="zh-CN" sz="2400" i="1">
                                    <a:latin typeface="Cambria Math" panose="02040503050406030204" pitchFamily="18" charset="0"/>
                                  </a:rPr>
                                  <m:t>𝜃</m:t>
                                </m:r>
                              </m:e>
                            </m:d>
                            <m:r>
                              <a:rPr lang="en-US" altLang="zh-CN" sz="2400" i="1">
                                <a:latin typeface="Cambria Math" panose="02040503050406030204" pitchFamily="18" charset="0"/>
                              </a:rPr>
                              <m:t>+</m:t>
                            </m:r>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r>
                                  <a:rPr lang="en-US" altLang="zh-CN" sz="2400" i="1">
                                    <a:latin typeface="Cambria Math" panose="02040503050406030204" pitchFamily="18" charset="0"/>
                                  </a:rPr>
                                  <m:t>𝑝</m:t>
                                </m:r>
                                <m:r>
                                  <a:rPr lang="en-US" altLang="zh-CN" sz="2400" i="1">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a:rPr lang="en-US" altLang="zh-CN" sz="2400" i="1">
                                    <a:latin typeface="Cambria Math" panose="02040503050406030204" pitchFamily="18" charset="0"/>
                                  </a:rPr>
                                  <m:t>𝜃</m:t>
                                </m:r>
                                <m:r>
                                  <a:rPr lang="en-US" altLang="zh-CN" sz="2400" i="1">
                                    <a:latin typeface="Cambria Math" panose="02040503050406030204" pitchFamily="18" charset="0"/>
                                  </a:rPr>
                                  <m:t>)</m:t>
                                </m:r>
                              </m:e>
                            </m:func>
                            <m:r>
                              <a:rPr lang="en-US" altLang="zh-CN" sz="2400" i="1">
                                <a:latin typeface="Cambria Math" panose="02040503050406030204" pitchFamily="18" charset="0"/>
                              </a:rPr>
                              <m:t>−</m:t>
                            </m:r>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r>
                                  <a:rPr lang="en-US" altLang="zh-CN" sz="2400" i="1">
                                    <a:latin typeface="Cambria Math" panose="02040503050406030204" pitchFamily="18" charset="0"/>
                                  </a:rPr>
                                  <m:t>𝑞</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z</m:t>
                                    </m:r>
                                  </m:e>
                                  <m:e>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𝜙</m:t>
                                    </m:r>
                                  </m:e>
                                </m:d>
                              </m:e>
                            </m:func>
                          </m:e>
                        </m:func>
                      </m:e>
                    </m:d>
                  </m:oMath>
                </a14:m>
                <a:endParaRPr lang="en-US" altLang="zh-CN" sz="2400" dirty="0"/>
              </a:p>
            </p:txBody>
          </p:sp>
        </mc:Choice>
        <mc:Fallback xmlns="">
          <p:sp>
            <p:nvSpPr>
              <p:cNvPr id="21" name="矩形 20"/>
              <p:cNvSpPr>
                <a:spLocks noRot="1" noChangeAspect="1" noMove="1" noResize="1" noEditPoints="1" noAdjustHandles="1" noChangeArrowheads="1" noChangeShapeType="1" noTextEdit="1"/>
              </p:cNvSpPr>
              <p:nvPr/>
            </p:nvSpPr>
            <p:spPr>
              <a:xfrm>
                <a:off x="2149865" y="5140461"/>
                <a:ext cx="7326775" cy="497252"/>
              </a:xfrm>
              <a:prstGeom prst="rect">
                <a:avLst/>
              </a:prstGeom>
              <a:blipFill>
                <a:blip r:embed="rId6"/>
                <a:stretch>
                  <a:fillRect l="-1331" t="-3659" b="-256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2151794" y="5657455"/>
                <a:ext cx="7326775" cy="497252"/>
              </a:xfrm>
              <a:prstGeom prst="rect">
                <a:avLst/>
              </a:prstGeom>
            </p:spPr>
            <p:txBody>
              <a:bodyPr wrap="square">
                <a:spAutoFit/>
              </a:bodyPr>
              <a:lstStyle/>
              <a:p>
                <a:r>
                  <a:rPr lang="en-US" altLang="zh-CN" sz="2400" dirty="0" smtClean="0"/>
                  <a:t>= </a:t>
                </a:r>
                <a14:m>
                  <m:oMath xmlns:m="http://schemas.openxmlformats.org/officeDocument/2006/math">
                    <m:sSub>
                      <m:sSubPr>
                        <m:ctrlPr>
                          <a:rPr lang="en-US" altLang="zh-CN" sz="2400" i="1">
                            <a:latin typeface="Cambria Math" panose="02040503050406030204" pitchFamily="18" charset="0"/>
                          </a:rPr>
                        </m:ctrlPr>
                      </m:sSubPr>
                      <m:e>
                        <m:r>
                          <a:rPr lang="en-US" altLang="zh-CN" sz="2400" b="1">
                            <a:latin typeface="Cambria Math" panose="02040503050406030204" pitchFamily="18" charset="0"/>
                          </a:rPr>
                          <m:t>𝐄</m:t>
                        </m:r>
                      </m:e>
                      <m:sub>
                        <m:r>
                          <a:rPr lang="en-US" altLang="zh-CN" sz="2400" i="1">
                            <a:latin typeface="Cambria Math" panose="02040503050406030204" pitchFamily="18" charset="0"/>
                          </a:rPr>
                          <m:t>𝑞</m:t>
                        </m:r>
                        <m:r>
                          <a:rPr lang="en-US" altLang="zh-CN" sz="2400" i="1">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𝜙</m:t>
                        </m:r>
                        <m:r>
                          <a:rPr lang="en-US" altLang="zh-CN" sz="2400" i="1">
                            <a:latin typeface="Cambria Math" panose="02040503050406030204" pitchFamily="18" charset="0"/>
                          </a:rPr>
                          <m:t>)</m:t>
                        </m:r>
                      </m:sub>
                    </m:sSub>
                    <m:d>
                      <m:dPr>
                        <m:begChr m:val="["/>
                        <m:endChr m:val="]"/>
                        <m:ctrlPr>
                          <a:rPr lang="en-US" altLang="zh-CN" sz="2400" i="1">
                            <a:latin typeface="Cambria Math" panose="02040503050406030204" pitchFamily="18" charset="0"/>
                          </a:rPr>
                        </m:ctrlPr>
                      </m:dPr>
                      <m:e>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r>
                              <a:rPr lang="en-US" altLang="zh-CN" sz="2400" i="1">
                                <a:latin typeface="Cambria Math" panose="02040503050406030204" pitchFamily="18" charset="0"/>
                              </a:rPr>
                              <m:t>𝑝</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x</m:t>
                                </m:r>
                                <m:r>
                                  <a:rPr lang="en-US" altLang="zh-CN" sz="2400">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a:rPr lang="en-US" altLang="zh-CN" sz="2400" i="1">
                                    <a:latin typeface="Cambria Math" panose="02040503050406030204" pitchFamily="18" charset="0"/>
                                  </a:rPr>
                                  <m:t>𝜃</m:t>
                                </m:r>
                              </m:e>
                            </m:d>
                          </m:e>
                        </m:func>
                      </m:e>
                    </m:d>
                    <m:r>
                      <a:rPr lang="en-US" altLang="zh-CN" sz="2400" i="1">
                        <a:latin typeface="Cambria Math" panose="02040503050406030204" pitchFamily="18" charset="0"/>
                      </a:rPr>
                      <m:t>−</m:t>
                    </m:r>
                    <m:r>
                      <m:rPr>
                        <m:sty m:val="p"/>
                      </m:rPr>
                      <a:rPr lang="en-US" altLang="zh-CN" sz="2400" i="0">
                        <a:latin typeface="Cambria Math" panose="02040503050406030204" pitchFamily="18" charset="0"/>
                      </a:rPr>
                      <m:t>KL</m:t>
                    </m:r>
                    <m:r>
                      <a:rPr lang="en-US" altLang="zh-CN" sz="2400" i="1">
                        <a:latin typeface="Cambria Math" panose="02040503050406030204" pitchFamily="18" charset="0"/>
                      </a:rPr>
                      <m:t>(</m:t>
                    </m:r>
                    <m:r>
                      <a:rPr lang="en-US" altLang="zh-CN" sz="2400" i="1">
                        <a:latin typeface="Cambria Math" panose="02040503050406030204" pitchFamily="18" charset="0"/>
                      </a:rPr>
                      <m:t>𝑞</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z</m:t>
                        </m:r>
                      </m:e>
                      <m:e>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𝜙</m:t>
                        </m:r>
                      </m:e>
                    </m:d>
                    <m:r>
                      <a:rPr lang="en-US" altLang="zh-CN" sz="2400" i="1">
                        <a:latin typeface="Cambria Math" panose="02040503050406030204" pitchFamily="18" charset="0"/>
                      </a:rPr>
                      <m:t>‖</m:t>
                    </m:r>
                    <m:r>
                      <a:rPr lang="en-US" altLang="zh-CN" sz="2400" i="1">
                        <a:latin typeface="Cambria Math" panose="02040503050406030204" pitchFamily="18" charset="0"/>
                      </a:rPr>
                      <m:t>𝑝</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a:rPr lang="en-US" altLang="zh-CN" sz="2400" i="1">
                            <a:latin typeface="Cambria Math" panose="02040503050406030204" pitchFamily="18" charset="0"/>
                          </a:rPr>
                          <m:t>𝜃</m:t>
                        </m:r>
                      </m:e>
                    </m:d>
                    <m:r>
                      <a:rPr lang="en-US" altLang="zh-CN" sz="2400" i="1">
                        <a:latin typeface="Cambria Math" panose="02040503050406030204" pitchFamily="18" charset="0"/>
                      </a:rPr>
                      <m:t>)</m:t>
                    </m:r>
                  </m:oMath>
                </a14:m>
                <a:endParaRPr lang="en-US" altLang="zh-CN" sz="2400" dirty="0"/>
              </a:p>
            </p:txBody>
          </p:sp>
        </mc:Choice>
        <mc:Fallback xmlns="">
          <p:sp>
            <p:nvSpPr>
              <p:cNvPr id="22" name="矩形 21"/>
              <p:cNvSpPr>
                <a:spLocks noRot="1" noChangeAspect="1" noMove="1" noResize="1" noEditPoints="1" noAdjustHandles="1" noChangeArrowheads="1" noChangeShapeType="1" noTextEdit="1"/>
              </p:cNvSpPr>
              <p:nvPr/>
            </p:nvSpPr>
            <p:spPr>
              <a:xfrm>
                <a:off x="2151794" y="5657455"/>
                <a:ext cx="7326775" cy="497252"/>
              </a:xfrm>
              <a:prstGeom prst="rect">
                <a:avLst/>
              </a:prstGeom>
              <a:blipFill>
                <a:blip r:embed="rId7"/>
                <a:stretch>
                  <a:fillRect l="-1331" t="-3659" b="-25610"/>
                </a:stretch>
              </a:blipFill>
            </p:spPr>
            <p:txBody>
              <a:bodyPr/>
              <a:lstStyle/>
              <a:p>
                <a:r>
                  <a:rPr lang="en-US">
                    <a:noFill/>
                  </a:rPr>
                  <a:t> </a:t>
                </a:r>
              </a:p>
            </p:txBody>
          </p:sp>
        </mc:Fallback>
      </mc:AlternateContent>
      <p:sp>
        <p:nvSpPr>
          <p:cNvPr id="23" name="文本框 22"/>
          <p:cNvSpPr txBox="1"/>
          <p:nvPr/>
        </p:nvSpPr>
        <p:spPr>
          <a:xfrm>
            <a:off x="2702690" y="6168856"/>
            <a:ext cx="2180212" cy="369332"/>
          </a:xfrm>
          <a:prstGeom prst="rect">
            <a:avLst/>
          </a:prstGeom>
          <a:noFill/>
        </p:spPr>
        <p:txBody>
          <a:bodyPr wrap="none" rtlCol="0">
            <a:spAutoFit/>
          </a:bodyPr>
          <a:lstStyle/>
          <a:p>
            <a:r>
              <a:rPr lang="en-US" altLang="zh-CN" b="1" dirty="0">
                <a:solidFill>
                  <a:srgbClr val="FF0000"/>
                </a:solidFill>
              </a:rPr>
              <a:t>reconstruction term</a:t>
            </a:r>
            <a:endParaRPr lang="zh-CN" altLang="en-US" b="1" dirty="0">
              <a:solidFill>
                <a:srgbClr val="FF0000"/>
              </a:solidFill>
            </a:endParaRPr>
          </a:p>
        </p:txBody>
      </p:sp>
      <p:sp>
        <p:nvSpPr>
          <p:cNvPr id="24" name="文本框 23"/>
          <p:cNvSpPr txBox="1"/>
          <p:nvPr/>
        </p:nvSpPr>
        <p:spPr>
          <a:xfrm>
            <a:off x="6093526" y="6180794"/>
            <a:ext cx="2142510" cy="369332"/>
          </a:xfrm>
          <a:prstGeom prst="rect">
            <a:avLst/>
          </a:prstGeom>
          <a:noFill/>
        </p:spPr>
        <p:txBody>
          <a:bodyPr wrap="none" rtlCol="0">
            <a:spAutoFit/>
          </a:bodyPr>
          <a:lstStyle/>
          <a:p>
            <a:r>
              <a:rPr lang="en-US" altLang="zh-CN" b="1" dirty="0" smtClean="0">
                <a:solidFill>
                  <a:srgbClr val="00B0F0"/>
                </a:solidFill>
              </a:rPr>
              <a:t>prior regularization</a:t>
            </a:r>
            <a:endParaRPr lang="zh-CN" altLang="en-US" b="1" dirty="0">
              <a:solidFill>
                <a:srgbClr val="00B0F0"/>
              </a:solidFill>
            </a:endParaRPr>
          </a:p>
        </p:txBody>
      </p:sp>
    </p:spTree>
    <p:extLst>
      <p:ext uri="{BB962C8B-B14F-4D97-AF65-F5344CB8AC3E}">
        <p14:creationId xmlns:p14="http://schemas.microsoft.com/office/powerpoint/2010/main" val="221392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Auto-Encoder</a:t>
            </a:r>
            <a:endParaRPr lang="en-US" dirty="0"/>
          </a:p>
        </p:txBody>
      </p:sp>
      <p:sp>
        <p:nvSpPr>
          <p:cNvPr id="3" name="Content Placeholder 2"/>
          <p:cNvSpPr>
            <a:spLocks noGrp="1"/>
          </p:cNvSpPr>
          <p:nvPr>
            <p:ph sz="quarter" idx="1"/>
          </p:nvPr>
        </p:nvSpPr>
        <p:spPr>
          <a:xfrm>
            <a:off x="914400" y="1417638"/>
            <a:ext cx="7772400" cy="4919788"/>
          </a:xfrm>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Encoder: </a:t>
            </a:r>
          </a:p>
          <a:p>
            <a:r>
              <a:rPr lang="en-US" dirty="0" smtClean="0"/>
              <a:t>Decoder:</a:t>
            </a:r>
            <a:endParaRPr lang="en-US" dirty="0"/>
          </a:p>
          <a:p>
            <a:r>
              <a:rPr lang="en-US" dirty="0" smtClean="0"/>
              <a:t>Training: minimize the reconstruction error (e.g., square loss, cross-entropy loss)</a:t>
            </a:r>
          </a:p>
          <a:p>
            <a:r>
              <a:rPr lang="en-US" dirty="0" err="1" smtClean="0"/>
              <a:t>Denoising</a:t>
            </a:r>
            <a:r>
              <a:rPr lang="en-US" dirty="0" smtClean="0"/>
              <a:t> AE: randomly corrupted inputs are restored to learn more robust features</a:t>
            </a:r>
            <a:endParaRPr lang="en-US" dirty="0"/>
          </a:p>
        </p:txBody>
      </p:sp>
      <p:pic>
        <p:nvPicPr>
          <p:cNvPr id="4" name="Picture 3"/>
          <p:cNvPicPr>
            <a:picLocks noChangeAspect="1"/>
          </p:cNvPicPr>
          <p:nvPr/>
        </p:nvPicPr>
        <p:blipFill>
          <a:blip r:embed="rId2"/>
          <a:stretch>
            <a:fillRect/>
          </a:stretch>
        </p:blipFill>
        <p:spPr>
          <a:xfrm>
            <a:off x="2716039" y="1817721"/>
            <a:ext cx="3738132" cy="190891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584764" y="3946479"/>
                <a:ext cx="15452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𝑊</m:t>
                      </m:r>
                      <m:r>
                        <m:rPr>
                          <m:sty m:val="p"/>
                        </m:rPr>
                        <a:rPr lang="en-US" b="0" i="0" smtClean="0">
                          <a:latin typeface="Cambria Math" panose="02040503050406030204" pitchFamily="18" charset="0"/>
                        </a:rPr>
                        <m:t>x</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584764" y="3946479"/>
                <a:ext cx="1545231" cy="276999"/>
              </a:xfrm>
              <a:prstGeom prst="rect">
                <a:avLst/>
              </a:prstGeom>
              <a:blipFill>
                <a:blip r:embed="rId3"/>
                <a:stretch>
                  <a:fillRect l="-2767" t="-6522" r="-4348" b="-282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521388" y="4393512"/>
                <a:ext cx="17537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x</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m:t>
                          </m:r>
                        </m:sup>
                      </m:sSup>
                      <m:r>
                        <m:rPr>
                          <m:sty m:val="p"/>
                        </m:rPr>
                        <a:rPr lang="en-US" b="0" i="0" smtClean="0">
                          <a:latin typeface="Cambria Math" panose="02040503050406030204" pitchFamily="18" charset="0"/>
                        </a:rPr>
                        <m:t>h</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2521388" y="4393512"/>
                <a:ext cx="1753750" cy="276999"/>
              </a:xfrm>
              <a:prstGeom prst="rect">
                <a:avLst/>
              </a:prstGeom>
              <a:blipFill>
                <a:blip r:embed="rId4"/>
                <a:stretch>
                  <a:fillRect l="-1742" t="-8889" r="-4878" b="-31111"/>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937441" y="2231300"/>
            <a:ext cx="778597" cy="991327"/>
          </a:xfrm>
          <a:prstGeom prst="rect">
            <a:avLst/>
          </a:prstGeom>
        </p:spPr>
      </p:pic>
      <p:pic>
        <p:nvPicPr>
          <p:cNvPr id="8" name="Picture 7"/>
          <p:cNvPicPr>
            <a:picLocks noChangeAspect="1"/>
          </p:cNvPicPr>
          <p:nvPr/>
        </p:nvPicPr>
        <p:blipFill>
          <a:blip r:embed="rId6"/>
          <a:stretch>
            <a:fillRect/>
          </a:stretch>
        </p:blipFill>
        <p:spPr>
          <a:xfrm>
            <a:off x="6576652" y="2243944"/>
            <a:ext cx="834706" cy="987736"/>
          </a:xfrm>
          <a:prstGeom prst="rect">
            <a:avLst/>
          </a:prstGeom>
        </p:spPr>
      </p:pic>
    </p:spTree>
    <p:extLst>
      <p:ext uri="{BB962C8B-B14F-4D97-AF65-F5344CB8AC3E}">
        <p14:creationId xmlns:p14="http://schemas.microsoft.com/office/powerpoint/2010/main" val="67657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Auto-Encoding </a:t>
            </a:r>
            <a:r>
              <a:rPr lang="en-US" altLang="zh-CN" dirty="0" err="1"/>
              <a:t>Variational</a:t>
            </a:r>
            <a:r>
              <a:rPr lang="en-US" altLang="zh-CN" dirty="0"/>
              <a:t> </a:t>
            </a:r>
            <a:r>
              <a:rPr lang="en-US" altLang="zh-CN" dirty="0" smtClean="0"/>
              <a:t>Bayes (AEVB)</a:t>
            </a:r>
            <a:endParaRPr lang="zh-CN" altLang="en-US" dirty="0"/>
          </a:p>
        </p:txBody>
      </p:sp>
      <p:sp>
        <p:nvSpPr>
          <p:cNvPr id="3" name="内容占位符 2"/>
          <p:cNvSpPr>
            <a:spLocks noGrp="1"/>
          </p:cNvSpPr>
          <p:nvPr>
            <p:ph sz="quarter" idx="1"/>
          </p:nvPr>
        </p:nvSpPr>
        <p:spPr>
          <a:xfrm>
            <a:off x="914399" y="1447799"/>
            <a:ext cx="7912729" cy="4854615"/>
          </a:xfrm>
        </p:spPr>
        <p:txBody>
          <a:bodyPr>
            <a:normAutofit fontScale="92500" lnSpcReduction="10000"/>
          </a:bodyPr>
          <a:lstStyle/>
          <a:p>
            <a:r>
              <a:rPr lang="en-US" altLang="zh-CN" dirty="0" smtClean="0"/>
              <a:t>What’s unique in AEVB is that </a:t>
            </a:r>
            <a:r>
              <a:rPr lang="en-US" altLang="zh-CN" b="1" i="1" dirty="0" smtClean="0"/>
              <a:t>the </a:t>
            </a:r>
            <a:r>
              <a:rPr lang="en-US" altLang="zh-CN" b="1" i="1" dirty="0" err="1" smtClean="0"/>
              <a:t>variational</a:t>
            </a:r>
            <a:r>
              <a:rPr lang="en-US" altLang="zh-CN" b="1" i="1" dirty="0" smtClean="0"/>
              <a:t> distribution is parameterized by a deep neural network</a:t>
            </a:r>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pPr lvl="1"/>
            <a:endParaRPr lang="en-US" altLang="zh-CN" dirty="0"/>
          </a:p>
          <a:p>
            <a:pPr lvl="1"/>
            <a:endParaRPr lang="en-US" altLang="zh-CN" dirty="0" smtClean="0"/>
          </a:p>
          <a:p>
            <a:pPr lvl="1"/>
            <a:r>
              <a:rPr lang="en-US" altLang="zh-CN" dirty="0" smtClean="0"/>
              <a:t>We call it an </a:t>
            </a:r>
            <a:r>
              <a:rPr lang="en-US" altLang="zh-CN" dirty="0" smtClean="0">
                <a:solidFill>
                  <a:srgbClr val="0000FF"/>
                </a:solidFill>
              </a:rPr>
              <a:t>inference</a:t>
            </a:r>
            <a:r>
              <a:rPr lang="en-US" altLang="zh-CN" dirty="0" smtClean="0"/>
              <a:t> (</a:t>
            </a:r>
            <a:r>
              <a:rPr lang="en-US" altLang="zh-CN" dirty="0" smtClean="0">
                <a:solidFill>
                  <a:srgbClr val="0000FF"/>
                </a:solidFill>
              </a:rPr>
              <a:t>recognition</a:t>
            </a:r>
            <a:r>
              <a:rPr lang="en-US" altLang="zh-CN" dirty="0" smtClean="0"/>
              <a:t>, </a:t>
            </a:r>
            <a:r>
              <a:rPr lang="en-US" altLang="zh-CN" dirty="0" smtClean="0">
                <a:solidFill>
                  <a:srgbClr val="0000FF"/>
                </a:solidFill>
              </a:rPr>
              <a:t>encoder</a:t>
            </a:r>
            <a:r>
              <a:rPr lang="en-US" altLang="zh-CN" dirty="0" smtClean="0"/>
              <a:t>) </a:t>
            </a:r>
            <a:r>
              <a:rPr lang="en-US" altLang="zh-CN" dirty="0" smtClean="0">
                <a:solidFill>
                  <a:srgbClr val="0000FF"/>
                </a:solidFill>
              </a:rPr>
              <a:t>network</a:t>
            </a:r>
            <a:r>
              <a:rPr lang="en-US" altLang="zh-CN" dirty="0" smtClean="0"/>
              <a:t> or a </a:t>
            </a:r>
            <a:r>
              <a:rPr lang="en-US" altLang="zh-CN" dirty="0" smtClean="0">
                <a:solidFill>
                  <a:srgbClr val="0000FF"/>
                </a:solidFill>
              </a:rPr>
              <a:t>Q-network</a:t>
            </a:r>
          </a:p>
          <a:p>
            <a:pPr lvl="1"/>
            <a:r>
              <a:rPr lang="en-US" altLang="zh-CN" dirty="0" smtClean="0"/>
              <a:t>All the parameters are learned jointly via SGD with variance reduction</a:t>
            </a:r>
            <a:endParaRPr lang="zh-CN" altLang="en-US" dirty="0"/>
          </a:p>
        </p:txBody>
      </p:sp>
      <mc:AlternateContent xmlns:mc="http://schemas.openxmlformats.org/markup-compatibility/2006" xmlns:a14="http://schemas.microsoft.com/office/drawing/2010/main">
        <mc:Choice Requires="a14">
          <p:sp>
            <p:nvSpPr>
              <p:cNvPr id="17" name="矩形 16"/>
              <p:cNvSpPr/>
              <p:nvPr/>
            </p:nvSpPr>
            <p:spPr>
              <a:xfrm>
                <a:off x="3007827" y="2411845"/>
                <a:ext cx="294792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𝑞</m:t>
                      </m:r>
                      <m:d>
                        <m:dPr>
                          <m:ctrlPr>
                            <a:rPr lang="en-US" altLang="zh-CN" sz="2400" b="0" i="1" smtClean="0">
                              <a:latin typeface="Cambria Math" panose="02040503050406030204" pitchFamily="18" charset="0"/>
                            </a:rPr>
                          </m:ctrlPr>
                        </m:dPr>
                        <m:e>
                          <m:r>
                            <m:rPr>
                              <m:sty m:val="p"/>
                            </m:rPr>
                            <a:rPr lang="en-US" altLang="zh-CN" sz="2400" b="0" i="0" smtClean="0">
                              <a:latin typeface="Cambria Math" panose="02040503050406030204" pitchFamily="18" charset="0"/>
                            </a:rPr>
                            <m:t>z</m:t>
                          </m:r>
                        </m:e>
                        <m:e>
                          <m:r>
                            <m:rPr>
                              <m:sty m:val="p"/>
                            </m:rPr>
                            <a:rPr lang="en-US" altLang="zh-CN" sz="2400" i="0">
                              <a:latin typeface="Cambria Math" panose="02040503050406030204" pitchFamily="18" charset="0"/>
                            </a:rPr>
                            <m:t>x</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𝜙</m:t>
                          </m:r>
                        </m:e>
                      </m:d>
                      <m:r>
                        <a:rPr lang="en-US" altLang="zh-CN" sz="2400" i="1">
                          <a:latin typeface="Cambria Math" panose="02040503050406030204" pitchFamily="18" charset="0"/>
                        </a:rPr>
                        <m:t>≈</m:t>
                      </m:r>
                      <m:r>
                        <a:rPr lang="en-US" altLang="zh-CN" sz="2400" i="1">
                          <a:latin typeface="Cambria Math" panose="02040503050406030204" pitchFamily="18" charset="0"/>
                        </a:rPr>
                        <m:t>𝑝</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z</m:t>
                          </m:r>
                        </m:e>
                        <m:e>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𝜃</m:t>
                          </m:r>
                        </m:e>
                      </m:d>
                    </m:oMath>
                  </m:oMathPara>
                </a14:m>
                <a:endParaRPr lang="zh-CN" altLang="en-US" sz="2400" dirty="0"/>
              </a:p>
            </p:txBody>
          </p:sp>
        </mc:Choice>
        <mc:Fallback xmlns="">
          <p:sp>
            <p:nvSpPr>
              <p:cNvPr id="17" name="矩形 16"/>
              <p:cNvSpPr>
                <a:spLocks noRot="1" noChangeAspect="1" noMove="1" noResize="1" noEditPoints="1" noAdjustHandles="1" noChangeArrowheads="1" noChangeShapeType="1" noTextEdit="1"/>
              </p:cNvSpPr>
              <p:nvPr/>
            </p:nvSpPr>
            <p:spPr>
              <a:xfrm>
                <a:off x="3007827" y="2411845"/>
                <a:ext cx="2947923" cy="461665"/>
              </a:xfrm>
              <a:prstGeom prst="rect">
                <a:avLst/>
              </a:prstGeom>
              <a:blipFill>
                <a:blip r:embed="rId2"/>
                <a:stretch>
                  <a:fillRect b="-13333"/>
                </a:stretch>
              </a:blipFill>
            </p:spPr>
            <p:txBody>
              <a:bodyPr/>
              <a:lstStyle/>
              <a:p>
                <a:r>
                  <a:rPr lang="en-US">
                    <a:noFill/>
                  </a:rPr>
                  <a:t> </a:t>
                </a:r>
              </a:p>
            </p:txBody>
          </p:sp>
        </mc:Fallback>
      </mc:AlternateContent>
      <p:sp>
        <p:nvSpPr>
          <p:cNvPr id="5" name="椭圆 4"/>
          <p:cNvSpPr/>
          <p:nvPr/>
        </p:nvSpPr>
        <p:spPr>
          <a:xfrm>
            <a:off x="4174743" y="3306173"/>
            <a:ext cx="470517" cy="449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椭圆 5"/>
          <p:cNvSpPr/>
          <p:nvPr/>
        </p:nvSpPr>
        <p:spPr>
          <a:xfrm>
            <a:off x="4174281" y="4235102"/>
            <a:ext cx="470517" cy="449972"/>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直接箭头连接符 6"/>
          <p:cNvCxnSpPr>
            <a:stCxn id="5" idx="4"/>
            <a:endCxn id="6" idx="0"/>
          </p:cNvCxnSpPr>
          <p:nvPr/>
        </p:nvCxnSpPr>
        <p:spPr>
          <a:xfrm flipH="1">
            <a:off x="4409540" y="3756145"/>
            <a:ext cx="462" cy="478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5685813" y="3903344"/>
            <a:ext cx="1953708" cy="707886"/>
            <a:chOff x="6318913" y="2863131"/>
            <a:chExt cx="1953708" cy="707886"/>
          </a:xfrm>
        </p:grpSpPr>
        <p:sp>
          <p:nvSpPr>
            <p:cNvPr id="10" name="文本框 9"/>
            <p:cNvSpPr txBox="1"/>
            <p:nvPr/>
          </p:nvSpPr>
          <p:spPr>
            <a:xfrm>
              <a:off x="6655062" y="2863131"/>
              <a:ext cx="1617559" cy="707886"/>
            </a:xfrm>
            <a:prstGeom prst="rect">
              <a:avLst/>
            </a:prstGeom>
            <a:noFill/>
          </p:spPr>
          <p:txBody>
            <a:bodyPr wrap="none" rtlCol="0">
              <a:spAutoFit/>
            </a:bodyPr>
            <a:lstStyle/>
            <a:p>
              <a:r>
                <a:rPr lang="en-US" altLang="zh-CN" sz="2000" dirty="0" smtClean="0"/>
                <a:t>generation path</a:t>
              </a:r>
            </a:p>
            <a:p>
              <a:r>
                <a:rPr lang="en-US" altLang="zh-CN" sz="2000" dirty="0" smtClean="0"/>
                <a:t>inference path</a:t>
              </a:r>
              <a:endParaRPr lang="zh-CN" altLang="en-US" sz="2000" dirty="0"/>
            </a:p>
          </p:txBody>
        </p:sp>
        <p:cxnSp>
          <p:nvCxnSpPr>
            <p:cNvPr id="11" name="直接箭头连接符 10"/>
            <p:cNvCxnSpPr/>
            <p:nvPr/>
          </p:nvCxnSpPr>
          <p:spPr>
            <a:xfrm>
              <a:off x="6318913" y="3065025"/>
              <a:ext cx="3138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6321185" y="3381201"/>
              <a:ext cx="313899" cy="0"/>
            </a:xfrm>
            <a:prstGeom prst="straightConnector1">
              <a:avLst/>
            </a:prstGeom>
            <a:ln w="254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4251483" y="3226112"/>
            <a:ext cx="316112" cy="523220"/>
          </a:xfrm>
          <a:prstGeom prst="rect">
            <a:avLst/>
          </a:prstGeom>
          <a:noFill/>
        </p:spPr>
        <p:txBody>
          <a:bodyPr wrap="none" rtlCol="0">
            <a:spAutoFit/>
          </a:bodyPr>
          <a:lstStyle/>
          <a:p>
            <a:r>
              <a:rPr lang="en-US" altLang="zh-CN" sz="2800" dirty="0" smtClean="0"/>
              <a:t>z</a:t>
            </a:r>
            <a:endParaRPr lang="zh-CN" altLang="en-US" dirty="0"/>
          </a:p>
        </p:txBody>
      </p:sp>
      <p:sp>
        <p:nvSpPr>
          <p:cNvPr id="16" name="文本框 15"/>
          <p:cNvSpPr txBox="1"/>
          <p:nvPr/>
        </p:nvSpPr>
        <p:spPr>
          <a:xfrm>
            <a:off x="4238398" y="4173269"/>
            <a:ext cx="349776" cy="523220"/>
          </a:xfrm>
          <a:prstGeom prst="rect">
            <a:avLst/>
          </a:prstGeom>
          <a:noFill/>
        </p:spPr>
        <p:txBody>
          <a:bodyPr wrap="none" rtlCol="0">
            <a:spAutoFit/>
          </a:bodyPr>
          <a:lstStyle/>
          <a:p>
            <a:r>
              <a:rPr lang="en-US" altLang="zh-CN" sz="2800" dirty="0" smtClean="0"/>
              <a:t>x</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2375729" y="3626291"/>
                <a:ext cx="11104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𝑞</m:t>
                      </m:r>
                      <m:d>
                        <m:dPr>
                          <m:ctrlPr>
                            <a:rPr lang="en-US" altLang="zh-CN" i="1">
                              <a:latin typeface="Cambria Math" panose="02040503050406030204" pitchFamily="18" charset="0"/>
                            </a:rPr>
                          </m:ctrlPr>
                        </m:dPr>
                        <m:e>
                          <m:r>
                            <m:rPr>
                              <m:sty m:val="p"/>
                            </m:rPr>
                            <a:rPr lang="en-US" altLang="zh-CN">
                              <a:latin typeface="Cambria Math" panose="02040503050406030204" pitchFamily="18" charset="0"/>
                            </a:rPr>
                            <m:t>z</m:t>
                          </m:r>
                        </m:e>
                        <m:e>
                          <m:r>
                            <m:rPr>
                              <m:sty m:val="p"/>
                            </m:rPr>
                            <a:rPr lang="en-US" altLang="zh-CN">
                              <a:latin typeface="Cambria Math" panose="02040503050406030204" pitchFamily="18" charset="0"/>
                            </a:rPr>
                            <m:t>x</m:t>
                          </m:r>
                          <m:r>
                            <a:rPr lang="en-US" altLang="zh-CN" i="1">
                              <a:latin typeface="Cambria Math" panose="02040503050406030204" pitchFamily="18" charset="0"/>
                            </a:rPr>
                            <m:t>;</m:t>
                          </m:r>
                          <m:r>
                            <a:rPr lang="en-US" altLang="zh-CN" i="1">
                              <a:latin typeface="Cambria Math" panose="02040503050406030204" pitchFamily="18" charset="0"/>
                            </a:rPr>
                            <m:t>𝜙</m:t>
                          </m:r>
                        </m:e>
                      </m:d>
                    </m:oMath>
                  </m:oMathPara>
                </a14:m>
                <a:endParaRPr lang="zh-CN"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2375729" y="3626291"/>
                <a:ext cx="1110432" cy="369332"/>
              </a:xfrm>
              <a:prstGeom prst="rect">
                <a:avLst/>
              </a:prstGeom>
              <a:blipFill>
                <a:blip r:embed="rId3"/>
                <a:stretch>
                  <a:fillRect b="-10000"/>
                </a:stretch>
              </a:blipFill>
            </p:spPr>
            <p:txBody>
              <a:bodyPr/>
              <a:lstStyle/>
              <a:p>
                <a:r>
                  <a:rPr lang="en-US">
                    <a:noFill/>
                  </a:rPr>
                  <a:t> </a:t>
                </a:r>
              </a:p>
            </p:txBody>
          </p:sp>
        </mc:Fallback>
      </mc:AlternateContent>
      <p:sp>
        <p:nvSpPr>
          <p:cNvPr id="21" name="椭圆 5"/>
          <p:cNvSpPr/>
          <p:nvPr/>
        </p:nvSpPr>
        <p:spPr>
          <a:xfrm>
            <a:off x="2970731" y="4196428"/>
            <a:ext cx="470517" cy="449972"/>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直接箭头连接符 6"/>
          <p:cNvCxnSpPr>
            <a:stCxn id="21" idx="0"/>
            <a:endCxn id="5" idx="2"/>
          </p:cNvCxnSpPr>
          <p:nvPr/>
        </p:nvCxnSpPr>
        <p:spPr>
          <a:xfrm flipV="1">
            <a:off x="3205990" y="3531159"/>
            <a:ext cx="968753" cy="665269"/>
          </a:xfrm>
          <a:prstGeom prst="straightConnector1">
            <a:avLst/>
          </a:prstGeom>
          <a:ln w="190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文本框 15"/>
          <p:cNvSpPr txBox="1"/>
          <p:nvPr/>
        </p:nvSpPr>
        <p:spPr>
          <a:xfrm>
            <a:off x="3078896" y="4123180"/>
            <a:ext cx="349776" cy="523220"/>
          </a:xfrm>
          <a:prstGeom prst="rect">
            <a:avLst/>
          </a:prstGeom>
          <a:noFill/>
        </p:spPr>
        <p:txBody>
          <a:bodyPr wrap="none" rtlCol="0">
            <a:spAutoFit/>
          </a:bodyPr>
          <a:lstStyle/>
          <a:p>
            <a:r>
              <a:rPr lang="en-US" altLang="zh-CN" sz="2800" dirty="0" smtClean="0"/>
              <a:t>x</a:t>
            </a:r>
            <a:endParaRPr lang="zh-CN" altLang="en-US" dirty="0"/>
          </a:p>
        </p:txBody>
      </p:sp>
      <p:sp>
        <p:nvSpPr>
          <p:cNvPr id="19" name="文本框 6"/>
          <p:cNvSpPr txBox="1"/>
          <p:nvPr/>
        </p:nvSpPr>
        <p:spPr>
          <a:xfrm>
            <a:off x="1" y="6379779"/>
            <a:ext cx="9144000" cy="369332"/>
          </a:xfrm>
          <a:prstGeom prst="rect">
            <a:avLst/>
          </a:prstGeom>
          <a:noFill/>
        </p:spPr>
        <p:txBody>
          <a:bodyPr wrap="square" rtlCol="0">
            <a:spAutoFit/>
          </a:bodyPr>
          <a:lstStyle/>
          <a:p>
            <a:pPr algn="ctr"/>
            <a:r>
              <a:rPr lang="en-US" dirty="0" smtClean="0"/>
              <a:t>[</a:t>
            </a:r>
            <a:r>
              <a:rPr lang="en-US" altLang="zh-CN" dirty="0" err="1" smtClean="0"/>
              <a:t>Kingma</a:t>
            </a:r>
            <a:r>
              <a:rPr lang="en-US" altLang="zh-CN" dirty="0" smtClean="0"/>
              <a:t> &amp; Welling, ICLR 2013; </a:t>
            </a:r>
            <a:r>
              <a:rPr lang="en-US" altLang="zh-CN" dirty="0" err="1" smtClean="0"/>
              <a:t>Rezende</a:t>
            </a:r>
            <a:r>
              <a:rPr lang="en-US" altLang="zh-CN" dirty="0" smtClean="0"/>
              <a:t> et al., ICML 2014</a:t>
            </a:r>
            <a:r>
              <a:rPr lang="en-US" dirty="0" smtClean="0"/>
              <a:t>]</a:t>
            </a:r>
            <a:endParaRPr lang="en-US" dirty="0"/>
          </a:p>
        </p:txBody>
      </p:sp>
    </p:spTree>
    <p:extLst>
      <p:ext uri="{BB962C8B-B14F-4D97-AF65-F5344CB8AC3E}">
        <p14:creationId xmlns:p14="http://schemas.microsoft.com/office/powerpoint/2010/main" val="400540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Encoder Network</a:t>
            </a:r>
            <a:endParaRPr lang="en-US" dirty="0"/>
          </a:p>
        </p:txBody>
      </p:sp>
      <p:sp>
        <p:nvSpPr>
          <p:cNvPr id="3" name="Content Placeholder 2"/>
          <p:cNvSpPr>
            <a:spLocks noGrp="1"/>
          </p:cNvSpPr>
          <p:nvPr>
            <p:ph sz="quarter" idx="1"/>
          </p:nvPr>
        </p:nvSpPr>
        <p:spPr/>
        <p:txBody>
          <a:bodyPr/>
          <a:lstStyle/>
          <a:p>
            <a:r>
              <a:rPr lang="en-US" dirty="0" smtClean="0"/>
              <a:t>A feedforward NN + Gaussian</a:t>
            </a:r>
            <a:endParaRPr lang="en-US" dirty="0"/>
          </a:p>
        </p:txBody>
      </p:sp>
      <mc:AlternateContent xmlns:mc="http://schemas.openxmlformats.org/markup-compatibility/2006" xmlns:a14="http://schemas.microsoft.com/office/drawing/2010/main">
        <mc:Choice Requires="a14">
          <p:sp>
            <p:nvSpPr>
              <p:cNvPr id="54" name="TextBox 53"/>
              <p:cNvSpPr txBox="1"/>
              <p:nvPr/>
            </p:nvSpPr>
            <p:spPr>
              <a:xfrm>
                <a:off x="4044729" y="2245793"/>
                <a:ext cx="43941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𝑞</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𝑧</m:t>
                          </m:r>
                        </m:e>
                        <m:e>
                          <m:r>
                            <m:rPr>
                              <m:sty m:val="p"/>
                            </m:rPr>
                            <a:rPr lang="en-US" sz="2400" b="0" i="0" smtClean="0">
                              <a:latin typeface="Cambria Math" panose="02040503050406030204" pitchFamily="18" charset="0"/>
                            </a:rPr>
                            <m:t>x</m:t>
                          </m:r>
                          <m:r>
                            <a:rPr lang="en-US" sz="2400" b="0" i="0" smtClean="0">
                              <a:latin typeface="Cambria Math" panose="02040503050406030204" pitchFamily="18" charset="0"/>
                            </a:rPr>
                            <m:t>;</m:t>
                          </m:r>
                          <m:r>
                            <a:rPr lang="en-US" sz="2400" b="0" i="1" smtClean="0">
                              <a:latin typeface="Cambria Math" panose="02040503050406030204" pitchFamily="18" charset="0"/>
                            </a:rPr>
                            <m:t>𝜙</m:t>
                          </m:r>
                        </m:e>
                      </m:d>
                      <m:r>
                        <a:rPr lang="en-US" sz="2400" b="0" i="1" smtClean="0">
                          <a:latin typeface="Cambria Math" panose="02040503050406030204" pitchFamily="18" charset="0"/>
                        </a:rPr>
                        <m:t>=</m:t>
                      </m:r>
                      <m:r>
                        <a:rPr lang="en-US" sz="2400" b="0" i="1" smtClean="0">
                          <a:latin typeface="Cambria Math" panose="02040503050406030204" pitchFamily="18" charset="0"/>
                        </a:rPr>
                        <m:t>𝑁</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𝜇</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x</m:t>
                          </m:r>
                          <m:r>
                            <a:rPr lang="en-US" sz="2400" b="0" i="1" smtClean="0">
                              <a:latin typeface="Cambria Math" panose="02040503050406030204" pitchFamily="18" charset="0"/>
                            </a:rPr>
                            <m:t>;</m:t>
                          </m:r>
                          <m:r>
                            <a:rPr lang="en-US" sz="2400" b="0" i="1" smtClean="0">
                              <a:latin typeface="Cambria Math" panose="02040503050406030204" pitchFamily="18" charset="0"/>
                            </a:rPr>
                            <m:t>𝜙</m:t>
                          </m:r>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𝜎</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r>
                            <m:rPr>
                              <m:sty m:val="p"/>
                            </m:rPr>
                            <a:rPr lang="en-US" sz="2400" b="0" i="0" smtClean="0">
                              <a:latin typeface="Cambria Math" panose="02040503050406030204" pitchFamily="18" charset="0"/>
                            </a:rPr>
                            <m:t>x</m:t>
                          </m:r>
                          <m:r>
                            <a:rPr lang="en-US" sz="2400" b="0" i="1" smtClean="0">
                              <a:latin typeface="Cambria Math" panose="02040503050406030204" pitchFamily="18" charset="0"/>
                            </a:rPr>
                            <m:t>;</m:t>
                          </m:r>
                          <m:r>
                            <a:rPr lang="en-US" sz="2400" b="0" i="1" smtClean="0">
                              <a:latin typeface="Cambria Math" panose="02040503050406030204" pitchFamily="18" charset="0"/>
                            </a:rPr>
                            <m:t>𝜙</m:t>
                          </m:r>
                          <m:r>
                            <a:rPr lang="en-US" sz="2400" b="0" i="1" smtClean="0">
                              <a:latin typeface="Cambria Math" panose="02040503050406030204" pitchFamily="18" charset="0"/>
                            </a:rPr>
                            <m:t>)</m:t>
                          </m:r>
                        </m:e>
                      </m:d>
                      <m:r>
                        <a:rPr lang="en-US" sz="2400" b="0" i="1" smtClean="0">
                          <a:latin typeface="Cambria Math" panose="02040503050406030204" pitchFamily="18" charset="0"/>
                        </a:rPr>
                        <m:t> </m:t>
                      </m:r>
                    </m:oMath>
                  </m:oMathPara>
                </a14:m>
                <a:endParaRPr 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4044729" y="2245793"/>
                <a:ext cx="4394152" cy="369332"/>
              </a:xfrm>
              <a:prstGeom prst="rect">
                <a:avLst/>
              </a:prstGeom>
              <a:blipFill>
                <a:blip r:embed="rId2"/>
                <a:stretch>
                  <a:fillRect l="-694" t="-4918" b="-29508"/>
                </a:stretch>
              </a:blipFill>
            </p:spPr>
            <p:txBody>
              <a:bodyPr/>
              <a:lstStyle/>
              <a:p>
                <a:r>
                  <a:rPr lang="en-US">
                    <a:noFill/>
                  </a:rPr>
                  <a:t> </a:t>
                </a:r>
              </a:p>
            </p:txBody>
          </p:sp>
        </mc:Fallback>
      </mc:AlternateContent>
      <p:sp>
        <p:nvSpPr>
          <p:cNvPr id="56" name="Right Brace 55"/>
          <p:cNvSpPr/>
          <p:nvPr/>
        </p:nvSpPr>
        <p:spPr>
          <a:xfrm>
            <a:off x="4487577" y="3331666"/>
            <a:ext cx="351889" cy="274983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TextBox 56"/>
              <p:cNvSpPr txBox="1"/>
              <p:nvPr/>
            </p:nvSpPr>
            <p:spPr>
              <a:xfrm>
                <a:off x="5014204" y="4552695"/>
                <a:ext cx="23795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5014204" y="4552695"/>
                <a:ext cx="237950" cy="307777"/>
              </a:xfrm>
              <a:prstGeom prst="rect">
                <a:avLst/>
              </a:prstGeom>
              <a:blipFill>
                <a:blip r:embed="rId3"/>
                <a:stretch>
                  <a:fillRect l="-35897" t="-2000" r="-35897" b="-30000"/>
                </a:stretch>
              </a:blipFill>
            </p:spPr>
            <p:txBody>
              <a:bodyPr/>
              <a:lstStyle/>
              <a:p>
                <a:r>
                  <a:rPr lang="en-US">
                    <a:noFill/>
                  </a:rPr>
                  <a:t> </a:t>
                </a:r>
              </a:p>
            </p:txBody>
          </p:sp>
        </mc:Fallback>
      </mc:AlternateContent>
      <p:grpSp>
        <p:nvGrpSpPr>
          <p:cNvPr id="70" name="Group 69"/>
          <p:cNvGrpSpPr/>
          <p:nvPr/>
        </p:nvGrpSpPr>
        <p:grpSpPr>
          <a:xfrm>
            <a:off x="1999620" y="2430459"/>
            <a:ext cx="2177029" cy="4121414"/>
            <a:chOff x="1999620" y="2430459"/>
            <a:chExt cx="2177029" cy="4121414"/>
          </a:xfrm>
        </p:grpSpPr>
        <p:sp>
          <p:nvSpPr>
            <p:cNvPr id="4" name="文本框 15"/>
            <p:cNvSpPr txBox="1"/>
            <p:nvPr/>
          </p:nvSpPr>
          <p:spPr>
            <a:xfrm>
              <a:off x="2871120" y="2430459"/>
              <a:ext cx="428368" cy="461665"/>
            </a:xfrm>
            <a:prstGeom prst="rect">
              <a:avLst/>
            </a:prstGeom>
            <a:noFill/>
          </p:spPr>
          <p:txBody>
            <a:bodyPr wrap="square" rtlCol="0">
              <a:spAutoFit/>
            </a:bodyPr>
            <a:lstStyle/>
            <a:p>
              <a:r>
                <a:rPr lang="en-US" altLang="zh-CN" sz="2400" i="1" dirty="0" smtClean="0"/>
                <a:t>z</a:t>
              </a:r>
              <a:endParaRPr lang="zh-CN" altLang="en-US" i="1" dirty="0"/>
            </a:p>
          </p:txBody>
        </p:sp>
        <p:cxnSp>
          <p:nvCxnSpPr>
            <p:cNvPr id="5" name="直接箭头连接符 24"/>
            <p:cNvCxnSpPr>
              <a:stCxn id="25" idx="4"/>
              <a:endCxn id="8" idx="0"/>
            </p:cNvCxnSpPr>
            <p:nvPr/>
          </p:nvCxnSpPr>
          <p:spPr>
            <a:xfrm>
              <a:off x="2197627" y="5595268"/>
              <a:ext cx="282188"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椭圆 25"/>
            <p:cNvSpPr/>
            <p:nvPr/>
          </p:nvSpPr>
          <p:spPr>
            <a:xfrm>
              <a:off x="2508556" y="336323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27"/>
            <p:cNvSpPr/>
            <p:nvPr/>
          </p:nvSpPr>
          <p:spPr>
            <a:xfrm>
              <a:off x="3254008" y="333166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32"/>
            <p:cNvSpPr/>
            <p:nvPr/>
          </p:nvSpPr>
          <p:spPr>
            <a:xfrm>
              <a:off x="2271350"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33"/>
            <p:cNvSpPr/>
            <p:nvPr/>
          </p:nvSpPr>
          <p:spPr>
            <a:xfrm>
              <a:off x="3526502"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41"/>
            <p:cNvSpPr/>
            <p:nvPr/>
          </p:nvSpPr>
          <p:spPr>
            <a:xfrm>
              <a:off x="2833110" y="245888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44"/>
            <p:cNvCxnSpPr>
              <a:stCxn id="10" idx="4"/>
              <a:endCxn id="6" idx="0"/>
            </p:cNvCxnSpPr>
            <p:nvPr/>
          </p:nvCxnSpPr>
          <p:spPr>
            <a:xfrm flipH="1">
              <a:off x="2706563" y="2892125"/>
              <a:ext cx="324554" cy="471113"/>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直接箭头连接符 44"/>
            <p:cNvCxnSpPr>
              <a:stCxn id="10" idx="4"/>
              <a:endCxn id="7" idx="0"/>
            </p:cNvCxnSpPr>
            <p:nvPr/>
          </p:nvCxnSpPr>
          <p:spPr>
            <a:xfrm>
              <a:off x="3031117" y="2892125"/>
              <a:ext cx="420898" cy="439542"/>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椭圆 25"/>
            <p:cNvSpPr/>
            <p:nvPr/>
          </p:nvSpPr>
          <p:spPr>
            <a:xfrm>
              <a:off x="3161940" y="426263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27"/>
            <p:cNvSpPr/>
            <p:nvPr/>
          </p:nvSpPr>
          <p:spPr>
            <a:xfrm>
              <a:off x="3780635"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44"/>
            <p:cNvCxnSpPr>
              <a:stCxn id="6" idx="4"/>
              <a:endCxn id="13" idx="0"/>
            </p:cNvCxnSpPr>
            <p:nvPr/>
          </p:nvCxnSpPr>
          <p:spPr>
            <a:xfrm>
              <a:off x="2706563" y="3796475"/>
              <a:ext cx="653384"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直接箭头连接符 44"/>
            <p:cNvCxnSpPr>
              <a:stCxn id="6" idx="4"/>
              <a:endCxn id="14" idx="0"/>
            </p:cNvCxnSpPr>
            <p:nvPr/>
          </p:nvCxnSpPr>
          <p:spPr>
            <a:xfrm>
              <a:off x="2706563" y="3796475"/>
              <a:ext cx="1272079"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椭圆 25"/>
            <p:cNvSpPr/>
            <p:nvPr/>
          </p:nvSpPr>
          <p:spPr>
            <a:xfrm>
              <a:off x="1999620"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27"/>
            <p:cNvSpPr/>
            <p:nvPr/>
          </p:nvSpPr>
          <p:spPr>
            <a:xfrm>
              <a:off x="2618315" y="426263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44"/>
            <p:cNvCxnSpPr>
              <a:stCxn id="6" idx="4"/>
              <a:endCxn id="17" idx="0"/>
            </p:cNvCxnSpPr>
            <p:nvPr/>
          </p:nvCxnSpPr>
          <p:spPr>
            <a:xfrm flipH="1">
              <a:off x="2197627" y="3796475"/>
              <a:ext cx="508936"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直接箭头连接符 44"/>
            <p:cNvCxnSpPr>
              <a:stCxn id="6" idx="4"/>
              <a:endCxn id="18" idx="0"/>
            </p:cNvCxnSpPr>
            <p:nvPr/>
          </p:nvCxnSpPr>
          <p:spPr>
            <a:xfrm>
              <a:off x="2706563" y="3796475"/>
              <a:ext cx="109759" cy="466160"/>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椭圆 25"/>
            <p:cNvSpPr/>
            <p:nvPr/>
          </p:nvSpPr>
          <p:spPr>
            <a:xfrm>
              <a:off x="3152887" y="516203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22" name="椭圆 27"/>
            <p:cNvSpPr/>
            <p:nvPr/>
          </p:nvSpPr>
          <p:spPr>
            <a:xfrm>
              <a:off x="3780635"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23" name="直接箭头连接符 44"/>
            <p:cNvCxnSpPr>
              <a:stCxn id="17" idx="4"/>
              <a:endCxn id="21" idx="0"/>
            </p:cNvCxnSpPr>
            <p:nvPr/>
          </p:nvCxnSpPr>
          <p:spPr>
            <a:xfrm>
              <a:off x="2197627" y="4695873"/>
              <a:ext cx="1153267"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直接箭头连接符 44"/>
            <p:cNvCxnSpPr>
              <a:stCxn id="17" idx="4"/>
              <a:endCxn id="22" idx="0"/>
            </p:cNvCxnSpPr>
            <p:nvPr/>
          </p:nvCxnSpPr>
          <p:spPr>
            <a:xfrm>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椭圆 25"/>
            <p:cNvSpPr/>
            <p:nvPr/>
          </p:nvSpPr>
          <p:spPr>
            <a:xfrm>
              <a:off x="1999620"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26" name="椭圆 27"/>
            <p:cNvSpPr/>
            <p:nvPr/>
          </p:nvSpPr>
          <p:spPr>
            <a:xfrm>
              <a:off x="2563997" y="516203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27" name="直接箭头连接符 44"/>
            <p:cNvCxnSpPr>
              <a:stCxn id="17" idx="4"/>
              <a:endCxn id="25" idx="0"/>
            </p:cNvCxnSpPr>
            <p:nvPr/>
          </p:nvCxnSpPr>
          <p:spPr>
            <a:xfrm>
              <a:off x="2197627"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直接箭头连接符 44"/>
            <p:cNvCxnSpPr>
              <a:stCxn id="17" idx="4"/>
              <a:endCxn id="26" idx="0"/>
            </p:cNvCxnSpPr>
            <p:nvPr/>
          </p:nvCxnSpPr>
          <p:spPr>
            <a:xfrm>
              <a:off x="2197627" y="4695873"/>
              <a:ext cx="564377"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直接箭头连接符 44"/>
            <p:cNvCxnSpPr>
              <a:stCxn id="7" idx="4"/>
              <a:endCxn id="13" idx="0"/>
            </p:cNvCxnSpPr>
            <p:nvPr/>
          </p:nvCxnSpPr>
          <p:spPr>
            <a:xfrm flipH="1">
              <a:off x="3359947" y="3796474"/>
              <a:ext cx="92068" cy="466163"/>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直接箭头连接符 44"/>
            <p:cNvCxnSpPr>
              <a:stCxn id="7" idx="4"/>
              <a:endCxn id="14" idx="0"/>
            </p:cNvCxnSpPr>
            <p:nvPr/>
          </p:nvCxnSpPr>
          <p:spPr>
            <a:xfrm>
              <a:off x="3452015" y="3796474"/>
              <a:ext cx="526627"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直接箭头连接符 44"/>
            <p:cNvCxnSpPr>
              <a:stCxn id="7" idx="4"/>
              <a:endCxn id="17" idx="0"/>
            </p:cNvCxnSpPr>
            <p:nvPr/>
          </p:nvCxnSpPr>
          <p:spPr>
            <a:xfrm flipH="1">
              <a:off x="2197627" y="3796474"/>
              <a:ext cx="1254388"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直接箭头连接符 44"/>
            <p:cNvCxnSpPr>
              <a:stCxn id="7" idx="4"/>
              <a:endCxn id="18" idx="0"/>
            </p:cNvCxnSpPr>
            <p:nvPr/>
          </p:nvCxnSpPr>
          <p:spPr>
            <a:xfrm flipH="1">
              <a:off x="2816322" y="3796474"/>
              <a:ext cx="635693"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直接箭头连接符 44"/>
            <p:cNvCxnSpPr>
              <a:stCxn id="18" idx="4"/>
              <a:endCxn id="21" idx="0"/>
            </p:cNvCxnSpPr>
            <p:nvPr/>
          </p:nvCxnSpPr>
          <p:spPr>
            <a:xfrm>
              <a:off x="2816322" y="4695872"/>
              <a:ext cx="534572" cy="46616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直接箭头连接符 44"/>
            <p:cNvCxnSpPr>
              <a:stCxn id="18" idx="4"/>
              <a:endCxn id="22" idx="0"/>
            </p:cNvCxnSpPr>
            <p:nvPr/>
          </p:nvCxnSpPr>
          <p:spPr>
            <a:xfrm>
              <a:off x="2816322" y="4695872"/>
              <a:ext cx="1162320"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直接箭头连接符 44"/>
            <p:cNvCxnSpPr>
              <a:stCxn id="18" idx="4"/>
              <a:endCxn id="25" idx="0"/>
            </p:cNvCxnSpPr>
            <p:nvPr/>
          </p:nvCxnSpPr>
          <p:spPr>
            <a:xfrm flipH="1">
              <a:off x="2197627" y="4695872"/>
              <a:ext cx="618695"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直接箭头连接符 44"/>
            <p:cNvCxnSpPr>
              <a:stCxn id="18" idx="4"/>
              <a:endCxn id="26" idx="0"/>
            </p:cNvCxnSpPr>
            <p:nvPr/>
          </p:nvCxnSpPr>
          <p:spPr>
            <a:xfrm flipH="1">
              <a:off x="2762004" y="4695872"/>
              <a:ext cx="54318"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直接箭头连接符 44"/>
            <p:cNvCxnSpPr>
              <a:stCxn id="13" idx="4"/>
              <a:endCxn id="21" idx="0"/>
            </p:cNvCxnSpPr>
            <p:nvPr/>
          </p:nvCxnSpPr>
          <p:spPr>
            <a:xfrm flipH="1">
              <a:off x="3350894" y="4695874"/>
              <a:ext cx="9053"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直接箭头连接符 44"/>
            <p:cNvCxnSpPr>
              <a:stCxn id="13" idx="4"/>
              <a:endCxn id="22" idx="0"/>
            </p:cNvCxnSpPr>
            <p:nvPr/>
          </p:nvCxnSpPr>
          <p:spPr>
            <a:xfrm>
              <a:off x="3359947" y="4695874"/>
              <a:ext cx="618695"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直接箭头连接符 44"/>
            <p:cNvCxnSpPr>
              <a:stCxn id="13" idx="4"/>
              <a:endCxn id="25" idx="0"/>
            </p:cNvCxnSpPr>
            <p:nvPr/>
          </p:nvCxnSpPr>
          <p:spPr>
            <a:xfrm flipH="1">
              <a:off x="2197627" y="4695874"/>
              <a:ext cx="1162320"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直接箭头连接符 44"/>
            <p:cNvCxnSpPr>
              <a:stCxn id="13" idx="4"/>
              <a:endCxn id="26" idx="0"/>
            </p:cNvCxnSpPr>
            <p:nvPr/>
          </p:nvCxnSpPr>
          <p:spPr>
            <a:xfrm flipH="1">
              <a:off x="2762004" y="4695874"/>
              <a:ext cx="597943" cy="46615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直接箭头连接符 44"/>
            <p:cNvCxnSpPr>
              <a:stCxn id="14" idx="4"/>
              <a:endCxn id="21" idx="0"/>
            </p:cNvCxnSpPr>
            <p:nvPr/>
          </p:nvCxnSpPr>
          <p:spPr>
            <a:xfrm flipH="1">
              <a:off x="3350894" y="4695873"/>
              <a:ext cx="627748"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直接箭头连接符 44"/>
            <p:cNvCxnSpPr>
              <a:stCxn id="14" idx="4"/>
              <a:endCxn id="22" idx="0"/>
            </p:cNvCxnSpPr>
            <p:nvPr/>
          </p:nvCxnSpPr>
          <p:spPr>
            <a:xfrm>
              <a:off x="3978642"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直接箭头连接符 44"/>
            <p:cNvCxnSpPr>
              <a:stCxn id="14" idx="4"/>
              <a:endCxn id="25" idx="0"/>
            </p:cNvCxnSpPr>
            <p:nvPr/>
          </p:nvCxnSpPr>
          <p:spPr>
            <a:xfrm flipH="1">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直接箭头连接符 44"/>
            <p:cNvCxnSpPr>
              <a:stCxn id="14" idx="4"/>
              <a:endCxn id="26" idx="0"/>
            </p:cNvCxnSpPr>
            <p:nvPr/>
          </p:nvCxnSpPr>
          <p:spPr>
            <a:xfrm flipH="1">
              <a:off x="2762004" y="4695873"/>
              <a:ext cx="1216638"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flipH="1">
                  <a:off x="2369366" y="3412663"/>
                  <a:ext cx="71325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𝜇</m:t>
                        </m:r>
                      </m:oMath>
                    </m:oMathPara>
                  </a14:m>
                  <a:endParaRPr lang="en-US" dirty="0">
                    <a:solidFill>
                      <a:srgbClr val="0000FF"/>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flipH="1">
                  <a:off x="2369366" y="3412663"/>
                  <a:ext cx="713258" cy="276999"/>
                </a:xfrm>
                <a:prstGeom prst="rect">
                  <a:avLst/>
                </a:prstGeom>
                <a:blipFill>
                  <a:blip r:embed="rId4"/>
                  <a:stretch>
                    <a:fillRect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flipH="1">
                  <a:off x="3001269" y="3438623"/>
                  <a:ext cx="949089" cy="2802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𝜎</m:t>
                            </m:r>
                          </m:e>
                          <m:sup>
                            <m:r>
                              <a:rPr lang="en-US" b="0" i="1" smtClean="0">
                                <a:solidFill>
                                  <a:srgbClr val="0000FF"/>
                                </a:solidFill>
                                <a:latin typeface="Cambria Math" panose="02040503050406030204" pitchFamily="18" charset="0"/>
                              </a:rPr>
                              <m:t>2</m:t>
                            </m:r>
                          </m:sup>
                        </m:sSup>
                      </m:oMath>
                    </m:oMathPara>
                  </a14:m>
                  <a:endParaRPr lang="en-US" dirty="0">
                    <a:solidFill>
                      <a:srgbClr val="0000FF"/>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flipH="1">
                  <a:off x="3001269" y="3438623"/>
                  <a:ext cx="949089" cy="280205"/>
                </a:xfrm>
                <a:prstGeom prst="rect">
                  <a:avLst/>
                </a:prstGeom>
                <a:blipFill>
                  <a:blip r:embed="rId5"/>
                  <a:stretch>
                    <a:fillRect t="-8696"/>
                  </a:stretch>
                </a:blipFill>
              </p:spPr>
              <p:txBody>
                <a:bodyPr/>
                <a:lstStyle/>
                <a:p>
                  <a:r>
                    <a:rPr lang="en-US">
                      <a:noFill/>
                    </a:rPr>
                    <a:t> </a:t>
                  </a:r>
                </a:p>
              </p:txBody>
            </p:sp>
          </mc:Fallback>
        </mc:AlternateContent>
        <p:cxnSp>
          <p:nvCxnSpPr>
            <p:cNvPr id="49" name="直接箭头连接符 24"/>
            <p:cNvCxnSpPr>
              <a:stCxn id="26" idx="4"/>
              <a:endCxn id="8" idx="0"/>
            </p:cNvCxnSpPr>
            <p:nvPr/>
          </p:nvCxnSpPr>
          <p:spPr>
            <a:xfrm flipH="1">
              <a:off x="2479815" y="5595267"/>
              <a:ext cx="282189"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接箭头连接符 24"/>
            <p:cNvCxnSpPr>
              <a:stCxn id="21" idx="4"/>
              <a:endCxn id="9" idx="0"/>
            </p:cNvCxnSpPr>
            <p:nvPr/>
          </p:nvCxnSpPr>
          <p:spPr>
            <a:xfrm>
              <a:off x="3350894" y="5595269"/>
              <a:ext cx="384073"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直接箭头连接符 24"/>
            <p:cNvCxnSpPr>
              <a:stCxn id="22" idx="4"/>
              <a:endCxn id="9" idx="0"/>
            </p:cNvCxnSpPr>
            <p:nvPr/>
          </p:nvCxnSpPr>
          <p:spPr>
            <a:xfrm flipH="1">
              <a:off x="3734967" y="5595268"/>
              <a:ext cx="243675"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2369366" y="6162499"/>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2369366" y="6162499"/>
                  <a:ext cx="274498" cy="276999"/>
                </a:xfrm>
                <a:prstGeom prst="rect">
                  <a:avLst/>
                </a:prstGeom>
                <a:blipFill>
                  <a:blip r:embed="rId6"/>
                  <a:stretch>
                    <a:fillRect l="-13333" r="-666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643386" y="6162498"/>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3643386" y="6162498"/>
                  <a:ext cx="279820" cy="276999"/>
                </a:xfrm>
                <a:prstGeom prst="rect">
                  <a:avLst/>
                </a:prstGeom>
                <a:blipFill>
                  <a:blip r:embed="rId7"/>
                  <a:stretch>
                    <a:fillRect l="-13043" r="-6522" b="-11111"/>
                  </a:stretch>
                </a:blipFill>
              </p:spPr>
              <p:txBody>
                <a:bodyPr/>
                <a:lstStyle/>
                <a:p>
                  <a:r>
                    <a:rPr lang="en-US">
                      <a:noFill/>
                    </a:rPr>
                    <a:t> </a:t>
                  </a:r>
                </a:p>
              </p:txBody>
            </p:sp>
          </mc:Fallback>
        </mc:AlternateContent>
        <p:cxnSp>
          <p:nvCxnSpPr>
            <p:cNvPr id="58" name="直接箭头连接符 24"/>
            <p:cNvCxnSpPr>
              <a:stCxn id="21" idx="4"/>
              <a:endCxn id="8" idx="0"/>
            </p:cNvCxnSpPr>
            <p:nvPr/>
          </p:nvCxnSpPr>
          <p:spPr>
            <a:xfrm flipH="1">
              <a:off x="2479815" y="5595269"/>
              <a:ext cx="871079"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直接箭头连接符 24"/>
            <p:cNvCxnSpPr>
              <a:stCxn id="22" idx="4"/>
              <a:endCxn id="8" idx="0"/>
            </p:cNvCxnSpPr>
            <p:nvPr/>
          </p:nvCxnSpPr>
          <p:spPr>
            <a:xfrm flipH="1">
              <a:off x="2479815" y="5595268"/>
              <a:ext cx="1498827"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接箭头连接符 24"/>
            <p:cNvCxnSpPr>
              <a:stCxn id="25" idx="4"/>
              <a:endCxn id="9" idx="0"/>
            </p:cNvCxnSpPr>
            <p:nvPr/>
          </p:nvCxnSpPr>
          <p:spPr>
            <a:xfrm>
              <a:off x="2197627" y="5595268"/>
              <a:ext cx="1537340"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直接箭头连接符 24"/>
            <p:cNvCxnSpPr>
              <a:stCxn id="26" idx="4"/>
              <a:endCxn id="9" idx="0"/>
            </p:cNvCxnSpPr>
            <p:nvPr/>
          </p:nvCxnSpPr>
          <p:spPr>
            <a:xfrm>
              <a:off x="2762004" y="5595267"/>
              <a:ext cx="972963"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6353477" y="4943637"/>
            <a:ext cx="2480671" cy="652903"/>
            <a:chOff x="6394507" y="4737469"/>
            <a:chExt cx="2480671" cy="652903"/>
          </a:xfrm>
        </p:grpSpPr>
        <p:cxnSp>
          <p:nvCxnSpPr>
            <p:cNvPr id="62" name="直接箭头连接符 44"/>
            <p:cNvCxnSpPr/>
            <p:nvPr/>
          </p:nvCxnSpPr>
          <p:spPr>
            <a:xfrm flipV="1">
              <a:off x="6394507" y="4928951"/>
              <a:ext cx="346262" cy="1654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44"/>
            <p:cNvCxnSpPr/>
            <p:nvPr/>
          </p:nvCxnSpPr>
          <p:spPr>
            <a:xfrm flipV="1">
              <a:off x="6394507" y="5223723"/>
              <a:ext cx="346262" cy="1654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6740769" y="5021040"/>
              <a:ext cx="1735155" cy="369332"/>
            </a:xfrm>
            <a:prstGeom prst="rect">
              <a:avLst/>
            </a:prstGeom>
            <a:noFill/>
          </p:spPr>
          <p:txBody>
            <a:bodyPr wrap="none" rtlCol="0">
              <a:spAutoFit/>
            </a:bodyPr>
            <a:lstStyle/>
            <a:p>
              <a:r>
                <a:rPr lang="en-US" altLang="zh-CN" dirty="0" smtClean="0"/>
                <a:t>: random sampling</a:t>
              </a:r>
              <a:endParaRPr lang="zh-CN" altLang="en-US" dirty="0"/>
            </a:p>
          </p:txBody>
        </p:sp>
        <p:sp>
          <p:nvSpPr>
            <p:cNvPr id="66" name="文本框 65"/>
            <p:cNvSpPr txBox="1"/>
            <p:nvPr/>
          </p:nvSpPr>
          <p:spPr>
            <a:xfrm>
              <a:off x="6734014" y="4737469"/>
              <a:ext cx="2141164" cy="369332"/>
            </a:xfrm>
            <a:prstGeom prst="rect">
              <a:avLst/>
            </a:prstGeom>
            <a:noFill/>
          </p:spPr>
          <p:txBody>
            <a:bodyPr wrap="none" rtlCol="0">
              <a:spAutoFit/>
            </a:bodyPr>
            <a:lstStyle/>
            <a:p>
              <a:r>
                <a:rPr lang="en-US" altLang="zh-CN" dirty="0" smtClean="0"/>
                <a:t>: deterministic function</a:t>
              </a:r>
              <a:endParaRPr lang="zh-CN" altLang="en-US" dirty="0"/>
            </a:p>
          </p:txBody>
        </p:sp>
      </p:grpSp>
    </p:spTree>
    <p:extLst>
      <p:ext uri="{BB962C8B-B14F-4D97-AF65-F5344CB8AC3E}">
        <p14:creationId xmlns:p14="http://schemas.microsoft.com/office/powerpoint/2010/main" val="1766575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Complete Auto-encoder</a:t>
            </a:r>
            <a:endParaRPr lang="en-US" dirty="0"/>
          </a:p>
        </p:txBody>
      </p:sp>
      <p:sp>
        <p:nvSpPr>
          <p:cNvPr id="3" name="Content Placeholder 2"/>
          <p:cNvSpPr>
            <a:spLocks noGrp="1"/>
          </p:cNvSpPr>
          <p:nvPr>
            <p:ph sz="quarter" idx="1"/>
          </p:nvPr>
        </p:nvSpPr>
        <p:spPr/>
        <p:txBody>
          <a:bodyPr/>
          <a:lstStyle/>
          <a:p>
            <a:r>
              <a:rPr lang="en-US" dirty="0" smtClean="0"/>
              <a:t>The Q-P network architecture:</a:t>
            </a:r>
            <a:endParaRPr lang="en-US" dirty="0"/>
          </a:p>
        </p:txBody>
      </p:sp>
      <p:grpSp>
        <p:nvGrpSpPr>
          <p:cNvPr id="114" name="Group 113"/>
          <p:cNvGrpSpPr/>
          <p:nvPr/>
        </p:nvGrpSpPr>
        <p:grpSpPr>
          <a:xfrm>
            <a:off x="700488" y="2242092"/>
            <a:ext cx="7745717" cy="2983415"/>
            <a:chOff x="284029" y="3479057"/>
            <a:chExt cx="7745717" cy="2983415"/>
          </a:xfrm>
        </p:grpSpPr>
        <p:grpSp>
          <p:nvGrpSpPr>
            <p:cNvPr id="109" name="Group 108"/>
            <p:cNvGrpSpPr/>
            <p:nvPr/>
          </p:nvGrpSpPr>
          <p:grpSpPr>
            <a:xfrm rot="16200000">
              <a:off x="4491543" y="2924269"/>
              <a:ext cx="2983415" cy="4092991"/>
              <a:chOff x="4307626" y="2518012"/>
              <a:chExt cx="2983415" cy="4092991"/>
            </a:xfrm>
          </p:grpSpPr>
          <p:sp>
            <p:nvSpPr>
              <p:cNvPr id="57" name="文本框 15"/>
              <p:cNvSpPr txBox="1"/>
              <p:nvPr/>
            </p:nvSpPr>
            <p:spPr>
              <a:xfrm rot="5400000">
                <a:off x="5931193" y="2580122"/>
                <a:ext cx="428368" cy="461665"/>
              </a:xfrm>
              <a:prstGeom prst="rect">
                <a:avLst/>
              </a:prstGeom>
              <a:noFill/>
            </p:spPr>
            <p:txBody>
              <a:bodyPr wrap="square" rtlCol="0">
                <a:spAutoFit/>
              </a:bodyPr>
              <a:lstStyle/>
              <a:p>
                <a:r>
                  <a:rPr lang="en-US" altLang="zh-CN" sz="2400" i="1" dirty="0" smtClean="0"/>
                  <a:t>z</a:t>
                </a:r>
                <a:endParaRPr lang="zh-CN" altLang="en-US" i="1" dirty="0"/>
              </a:p>
            </p:txBody>
          </p:sp>
          <p:cxnSp>
            <p:nvCxnSpPr>
              <p:cNvPr id="58" name="直接箭头连接符 24"/>
              <p:cNvCxnSpPr>
                <a:stCxn id="78" idx="4"/>
                <a:endCxn id="61" idx="0"/>
              </p:cNvCxnSpPr>
              <p:nvPr/>
            </p:nvCxnSpPr>
            <p:spPr>
              <a:xfrm>
                <a:off x="5312019" y="5654398"/>
                <a:ext cx="282188" cy="48623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9" name="椭圆 25"/>
              <p:cNvSpPr/>
              <p:nvPr/>
            </p:nvSpPr>
            <p:spPr>
              <a:xfrm>
                <a:off x="5622948" y="342236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27"/>
              <p:cNvSpPr/>
              <p:nvPr/>
            </p:nvSpPr>
            <p:spPr>
              <a:xfrm>
                <a:off x="6368400" y="339079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32"/>
              <p:cNvSpPr/>
              <p:nvPr/>
            </p:nvSpPr>
            <p:spPr>
              <a:xfrm>
                <a:off x="5385742" y="614063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33"/>
              <p:cNvSpPr/>
              <p:nvPr/>
            </p:nvSpPr>
            <p:spPr>
              <a:xfrm>
                <a:off x="6640894" y="614063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41"/>
              <p:cNvSpPr/>
              <p:nvPr/>
            </p:nvSpPr>
            <p:spPr>
              <a:xfrm>
                <a:off x="5947502" y="251801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4" name="直接箭头连接符 44"/>
              <p:cNvCxnSpPr>
                <a:stCxn id="63" idx="4"/>
                <a:endCxn id="59" idx="0"/>
              </p:cNvCxnSpPr>
              <p:nvPr/>
            </p:nvCxnSpPr>
            <p:spPr>
              <a:xfrm flipH="1">
                <a:off x="5820955" y="2951255"/>
                <a:ext cx="324554" cy="47111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44"/>
              <p:cNvCxnSpPr>
                <a:stCxn id="63" idx="4"/>
                <a:endCxn id="60" idx="0"/>
              </p:cNvCxnSpPr>
              <p:nvPr/>
            </p:nvCxnSpPr>
            <p:spPr>
              <a:xfrm>
                <a:off x="6145509" y="2951255"/>
                <a:ext cx="420898" cy="43954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椭圆 25"/>
              <p:cNvSpPr/>
              <p:nvPr/>
            </p:nvSpPr>
            <p:spPr>
              <a:xfrm>
                <a:off x="6276332" y="432176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27"/>
              <p:cNvSpPr/>
              <p:nvPr/>
            </p:nvSpPr>
            <p:spPr>
              <a:xfrm>
                <a:off x="6895027" y="432176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44"/>
              <p:cNvCxnSpPr>
                <a:stCxn id="59" idx="4"/>
                <a:endCxn id="66" idx="0"/>
              </p:cNvCxnSpPr>
              <p:nvPr/>
            </p:nvCxnSpPr>
            <p:spPr>
              <a:xfrm>
                <a:off x="5820955" y="3855605"/>
                <a:ext cx="653384" cy="4661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44"/>
              <p:cNvCxnSpPr>
                <a:stCxn id="59" idx="4"/>
                <a:endCxn id="67" idx="0"/>
              </p:cNvCxnSpPr>
              <p:nvPr/>
            </p:nvCxnSpPr>
            <p:spPr>
              <a:xfrm>
                <a:off x="5820955" y="3855605"/>
                <a:ext cx="1272079" cy="46616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椭圆 25"/>
              <p:cNvSpPr/>
              <p:nvPr/>
            </p:nvSpPr>
            <p:spPr>
              <a:xfrm>
                <a:off x="5114012" y="432176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27"/>
              <p:cNvSpPr/>
              <p:nvPr/>
            </p:nvSpPr>
            <p:spPr>
              <a:xfrm>
                <a:off x="5732707" y="432176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箭头连接符 44"/>
              <p:cNvCxnSpPr>
                <a:stCxn id="59" idx="4"/>
                <a:endCxn id="70" idx="0"/>
              </p:cNvCxnSpPr>
              <p:nvPr/>
            </p:nvCxnSpPr>
            <p:spPr>
              <a:xfrm flipH="1">
                <a:off x="5312019" y="3855605"/>
                <a:ext cx="508936" cy="46616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44"/>
              <p:cNvCxnSpPr>
                <a:stCxn id="59" idx="4"/>
                <a:endCxn id="71" idx="0"/>
              </p:cNvCxnSpPr>
              <p:nvPr/>
            </p:nvCxnSpPr>
            <p:spPr>
              <a:xfrm>
                <a:off x="5820955" y="3855605"/>
                <a:ext cx="109759" cy="46616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椭圆 25"/>
              <p:cNvSpPr/>
              <p:nvPr/>
            </p:nvSpPr>
            <p:spPr>
              <a:xfrm>
                <a:off x="6267279" y="522116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75" name="椭圆 27"/>
              <p:cNvSpPr/>
              <p:nvPr/>
            </p:nvSpPr>
            <p:spPr>
              <a:xfrm>
                <a:off x="6895027" y="522116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76" name="直接箭头连接符 44"/>
              <p:cNvCxnSpPr>
                <a:stCxn id="70" idx="4"/>
                <a:endCxn id="74" idx="0"/>
              </p:cNvCxnSpPr>
              <p:nvPr/>
            </p:nvCxnSpPr>
            <p:spPr>
              <a:xfrm>
                <a:off x="5312019" y="4755003"/>
                <a:ext cx="1153267"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44"/>
              <p:cNvCxnSpPr>
                <a:stCxn id="70" idx="4"/>
                <a:endCxn id="75" idx="0"/>
              </p:cNvCxnSpPr>
              <p:nvPr/>
            </p:nvCxnSpPr>
            <p:spPr>
              <a:xfrm>
                <a:off x="5312019" y="4755003"/>
                <a:ext cx="1781015"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椭圆 25"/>
              <p:cNvSpPr/>
              <p:nvPr/>
            </p:nvSpPr>
            <p:spPr>
              <a:xfrm>
                <a:off x="5114012" y="522116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79" name="椭圆 27"/>
              <p:cNvSpPr/>
              <p:nvPr/>
            </p:nvSpPr>
            <p:spPr>
              <a:xfrm>
                <a:off x="5678389" y="522116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80" name="直接箭头连接符 44"/>
              <p:cNvCxnSpPr>
                <a:stCxn id="70" idx="4"/>
                <a:endCxn id="78" idx="0"/>
              </p:cNvCxnSpPr>
              <p:nvPr/>
            </p:nvCxnSpPr>
            <p:spPr>
              <a:xfrm>
                <a:off x="5312019" y="4755003"/>
                <a:ext cx="0"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44"/>
              <p:cNvCxnSpPr>
                <a:stCxn id="70" idx="4"/>
                <a:endCxn id="79" idx="0"/>
              </p:cNvCxnSpPr>
              <p:nvPr/>
            </p:nvCxnSpPr>
            <p:spPr>
              <a:xfrm>
                <a:off x="5312019" y="4755003"/>
                <a:ext cx="564377"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44"/>
              <p:cNvCxnSpPr>
                <a:stCxn id="60" idx="4"/>
                <a:endCxn id="66" idx="0"/>
              </p:cNvCxnSpPr>
              <p:nvPr/>
            </p:nvCxnSpPr>
            <p:spPr>
              <a:xfrm flipH="1">
                <a:off x="6474339" y="3855604"/>
                <a:ext cx="92068" cy="46616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44"/>
              <p:cNvCxnSpPr>
                <a:stCxn id="60" idx="4"/>
                <a:endCxn id="67" idx="0"/>
              </p:cNvCxnSpPr>
              <p:nvPr/>
            </p:nvCxnSpPr>
            <p:spPr>
              <a:xfrm>
                <a:off x="6566407" y="3855604"/>
                <a:ext cx="526627" cy="4661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44"/>
              <p:cNvCxnSpPr>
                <a:stCxn id="60" idx="4"/>
                <a:endCxn id="70" idx="0"/>
              </p:cNvCxnSpPr>
              <p:nvPr/>
            </p:nvCxnSpPr>
            <p:spPr>
              <a:xfrm flipH="1">
                <a:off x="5312019" y="3855604"/>
                <a:ext cx="1254388" cy="4661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44"/>
              <p:cNvCxnSpPr>
                <a:stCxn id="60" idx="4"/>
                <a:endCxn id="71" idx="0"/>
              </p:cNvCxnSpPr>
              <p:nvPr/>
            </p:nvCxnSpPr>
            <p:spPr>
              <a:xfrm flipH="1">
                <a:off x="5930714" y="3855604"/>
                <a:ext cx="635693" cy="46616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44"/>
              <p:cNvCxnSpPr>
                <a:stCxn id="71" idx="4"/>
                <a:endCxn id="74" idx="0"/>
              </p:cNvCxnSpPr>
              <p:nvPr/>
            </p:nvCxnSpPr>
            <p:spPr>
              <a:xfrm>
                <a:off x="5930714" y="4755002"/>
                <a:ext cx="534572" cy="4661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44"/>
              <p:cNvCxnSpPr>
                <a:stCxn id="71" idx="4"/>
                <a:endCxn id="75" idx="0"/>
              </p:cNvCxnSpPr>
              <p:nvPr/>
            </p:nvCxnSpPr>
            <p:spPr>
              <a:xfrm>
                <a:off x="5930714" y="4755002"/>
                <a:ext cx="1162320"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44"/>
              <p:cNvCxnSpPr>
                <a:stCxn id="71" idx="4"/>
                <a:endCxn id="78" idx="0"/>
              </p:cNvCxnSpPr>
              <p:nvPr/>
            </p:nvCxnSpPr>
            <p:spPr>
              <a:xfrm flipH="1">
                <a:off x="5312019" y="4755002"/>
                <a:ext cx="618695"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44"/>
              <p:cNvCxnSpPr>
                <a:stCxn id="71" idx="4"/>
                <a:endCxn id="79" idx="0"/>
              </p:cNvCxnSpPr>
              <p:nvPr/>
            </p:nvCxnSpPr>
            <p:spPr>
              <a:xfrm flipH="1">
                <a:off x="5876396" y="4755002"/>
                <a:ext cx="54318"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44"/>
              <p:cNvCxnSpPr>
                <a:stCxn id="66" idx="4"/>
                <a:endCxn id="74" idx="0"/>
              </p:cNvCxnSpPr>
              <p:nvPr/>
            </p:nvCxnSpPr>
            <p:spPr>
              <a:xfrm flipH="1">
                <a:off x="6465286" y="4755004"/>
                <a:ext cx="9053"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接箭头连接符 44"/>
              <p:cNvCxnSpPr>
                <a:stCxn id="66" idx="4"/>
                <a:endCxn id="75" idx="0"/>
              </p:cNvCxnSpPr>
              <p:nvPr/>
            </p:nvCxnSpPr>
            <p:spPr>
              <a:xfrm>
                <a:off x="6474339" y="4755004"/>
                <a:ext cx="618695"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44"/>
              <p:cNvCxnSpPr>
                <a:stCxn id="66" idx="4"/>
                <a:endCxn id="78" idx="0"/>
              </p:cNvCxnSpPr>
              <p:nvPr/>
            </p:nvCxnSpPr>
            <p:spPr>
              <a:xfrm flipH="1">
                <a:off x="5312019" y="4755004"/>
                <a:ext cx="1162320"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接箭头连接符 44"/>
              <p:cNvCxnSpPr>
                <a:stCxn id="66" idx="4"/>
                <a:endCxn id="79" idx="0"/>
              </p:cNvCxnSpPr>
              <p:nvPr/>
            </p:nvCxnSpPr>
            <p:spPr>
              <a:xfrm flipH="1">
                <a:off x="5876396" y="4755004"/>
                <a:ext cx="597943" cy="4661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44"/>
              <p:cNvCxnSpPr>
                <a:stCxn id="67" idx="4"/>
                <a:endCxn id="74" idx="0"/>
              </p:cNvCxnSpPr>
              <p:nvPr/>
            </p:nvCxnSpPr>
            <p:spPr>
              <a:xfrm flipH="1">
                <a:off x="6465286" y="4755003"/>
                <a:ext cx="627748"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44"/>
              <p:cNvCxnSpPr>
                <a:stCxn id="67" idx="4"/>
                <a:endCxn id="75" idx="0"/>
              </p:cNvCxnSpPr>
              <p:nvPr/>
            </p:nvCxnSpPr>
            <p:spPr>
              <a:xfrm>
                <a:off x="7093034" y="4755003"/>
                <a:ext cx="0"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44"/>
              <p:cNvCxnSpPr>
                <a:stCxn id="67" idx="4"/>
                <a:endCxn id="78" idx="0"/>
              </p:cNvCxnSpPr>
              <p:nvPr/>
            </p:nvCxnSpPr>
            <p:spPr>
              <a:xfrm flipH="1">
                <a:off x="5312019" y="4755003"/>
                <a:ext cx="1781015"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44"/>
              <p:cNvCxnSpPr>
                <a:stCxn id="67" idx="4"/>
                <a:endCxn id="79" idx="0"/>
              </p:cNvCxnSpPr>
              <p:nvPr/>
            </p:nvCxnSpPr>
            <p:spPr>
              <a:xfrm flipH="1">
                <a:off x="5876396" y="4755003"/>
                <a:ext cx="1216638"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p:cNvSpPr txBox="1"/>
                  <p:nvPr/>
                </p:nvSpPr>
                <p:spPr>
                  <a:xfrm rot="5400000">
                    <a:off x="5167598" y="5300070"/>
                    <a:ext cx="279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𝜇</m:t>
                              </m:r>
                            </m:e>
                            <m:sub>
                              <m:r>
                                <a:rPr lang="en-US" b="0" i="1" smtClean="0">
                                  <a:solidFill>
                                    <a:srgbClr val="0000FF"/>
                                  </a:solidFill>
                                  <a:latin typeface="Cambria Math" panose="02040503050406030204" pitchFamily="18" charset="0"/>
                                </a:rPr>
                                <m:t>1</m:t>
                              </m:r>
                            </m:sub>
                          </m:sSub>
                        </m:oMath>
                      </m:oMathPara>
                    </a14:m>
                    <a:endParaRPr lang="en-US" dirty="0">
                      <a:solidFill>
                        <a:srgbClr val="0000FF"/>
                      </a:solidFill>
                    </a:endParaRPr>
                  </a:p>
                </p:txBody>
              </p:sp>
            </mc:Choice>
            <mc:Fallback xmlns="">
              <p:sp>
                <p:nvSpPr>
                  <p:cNvPr id="98" name="TextBox 97"/>
                  <p:cNvSpPr txBox="1">
                    <a:spLocks noRot="1" noChangeAspect="1" noMove="1" noResize="1" noEditPoints="1" noAdjustHandles="1" noChangeArrowheads="1" noChangeShapeType="1" noTextEdit="1"/>
                  </p:cNvSpPr>
                  <p:nvPr/>
                </p:nvSpPr>
                <p:spPr>
                  <a:xfrm rot="5400000">
                    <a:off x="5167598" y="5300070"/>
                    <a:ext cx="279948" cy="276999"/>
                  </a:xfrm>
                  <a:prstGeom prst="rect">
                    <a:avLst/>
                  </a:prstGeom>
                  <a:blipFill>
                    <a:blip r:embed="rId2"/>
                    <a:stretch>
                      <a:fillRect l="-19565" r="-869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5400000">
                    <a:off x="6307206" y="5300068"/>
                    <a:ext cx="2852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𝜇</m:t>
                              </m:r>
                            </m:e>
                            <m:sub>
                              <m:r>
                                <a:rPr lang="en-US" b="0" i="1" smtClean="0">
                                  <a:solidFill>
                                    <a:srgbClr val="0000FF"/>
                                  </a:solidFill>
                                  <a:latin typeface="Cambria Math" panose="02040503050406030204" pitchFamily="18" charset="0"/>
                                </a:rPr>
                                <m:t>2</m:t>
                              </m:r>
                            </m:sub>
                          </m:sSub>
                        </m:oMath>
                      </m:oMathPara>
                    </a14:m>
                    <a:endParaRPr lang="en-US" dirty="0">
                      <a:solidFill>
                        <a:srgbClr val="0000FF"/>
                      </a:solidFill>
                    </a:endParaRPr>
                  </a:p>
                </p:txBody>
              </p:sp>
            </mc:Choice>
            <mc:Fallback xmlns="">
              <p:sp>
                <p:nvSpPr>
                  <p:cNvPr id="99" name="TextBox 98"/>
                  <p:cNvSpPr txBox="1">
                    <a:spLocks noRot="1" noChangeAspect="1" noMove="1" noResize="1" noEditPoints="1" noAdjustHandles="1" noChangeArrowheads="1" noChangeShapeType="1" noTextEdit="1"/>
                  </p:cNvSpPr>
                  <p:nvPr/>
                </p:nvSpPr>
                <p:spPr>
                  <a:xfrm rot="5400000">
                    <a:off x="6307206" y="5300068"/>
                    <a:ext cx="285270" cy="276999"/>
                  </a:xfrm>
                  <a:prstGeom prst="rect">
                    <a:avLst/>
                  </a:prstGeom>
                  <a:blipFill>
                    <a:blip r:embed="rId3"/>
                    <a:stretch>
                      <a:fillRect l="-21277" r="-6383"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rot="5400000">
                    <a:off x="5709263" y="5291907"/>
                    <a:ext cx="3068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00FF"/>
                                  </a:solidFill>
                                  <a:latin typeface="Cambria Math" panose="02040503050406030204" pitchFamily="18" charset="0"/>
                                </a:rPr>
                              </m:ctrlPr>
                            </m:sSubSupPr>
                            <m:e>
                              <m:r>
                                <a:rPr lang="en-US" i="1">
                                  <a:solidFill>
                                    <a:srgbClr val="0000FF"/>
                                  </a:solidFill>
                                  <a:latin typeface="Cambria Math" panose="02040503050406030204" pitchFamily="18" charset="0"/>
                                </a:rPr>
                                <m:t>𝜎</m:t>
                              </m:r>
                            </m:e>
                            <m:sub>
                              <m:r>
                                <a:rPr lang="en-US" i="1">
                                  <a:solidFill>
                                    <a:srgbClr val="0000FF"/>
                                  </a:solidFill>
                                  <a:latin typeface="Cambria Math" panose="02040503050406030204" pitchFamily="18" charset="0"/>
                                </a:rPr>
                                <m:t>1</m:t>
                              </m:r>
                            </m:sub>
                            <m:sup>
                              <m:r>
                                <a:rPr lang="en-US" i="1">
                                  <a:solidFill>
                                    <a:srgbClr val="0000FF"/>
                                  </a:solidFill>
                                  <a:latin typeface="Cambria Math" panose="02040503050406030204" pitchFamily="18" charset="0"/>
                                </a:rPr>
                                <m:t>2</m:t>
                              </m:r>
                            </m:sup>
                          </m:sSubSup>
                        </m:oMath>
                      </m:oMathPara>
                    </a14:m>
                    <a:endParaRPr lang="en-US" dirty="0">
                      <a:solidFill>
                        <a:srgbClr val="0000FF"/>
                      </a:solidFill>
                    </a:endParaRPr>
                  </a:p>
                </p:txBody>
              </p:sp>
            </mc:Choice>
            <mc:Fallback xmlns="">
              <p:sp>
                <p:nvSpPr>
                  <p:cNvPr id="100" name="TextBox 99"/>
                  <p:cNvSpPr txBox="1">
                    <a:spLocks noRot="1" noChangeAspect="1" noMove="1" noResize="1" noEditPoints="1" noAdjustHandles="1" noChangeArrowheads="1" noChangeShapeType="1" noTextEdit="1"/>
                  </p:cNvSpPr>
                  <p:nvPr/>
                </p:nvSpPr>
                <p:spPr>
                  <a:xfrm rot="5400000">
                    <a:off x="5709263" y="5291907"/>
                    <a:ext cx="306815" cy="280205"/>
                  </a:xfrm>
                  <a:prstGeom prst="rect">
                    <a:avLst/>
                  </a:prstGeom>
                  <a:blipFill>
                    <a:blip r:embed="rId4"/>
                    <a:stretch>
                      <a:fillRect l="-12000" t="-6522" r="-600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rot="5400000">
                    <a:off x="6939626" y="5300962"/>
                    <a:ext cx="3068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00FF"/>
                                  </a:solidFill>
                                  <a:latin typeface="Cambria Math" panose="02040503050406030204" pitchFamily="18" charset="0"/>
                                </a:rPr>
                              </m:ctrlPr>
                            </m:sSubSupPr>
                            <m:e>
                              <m:r>
                                <a:rPr lang="en-US" i="1">
                                  <a:solidFill>
                                    <a:srgbClr val="0000FF"/>
                                  </a:solidFill>
                                  <a:latin typeface="Cambria Math" panose="02040503050406030204" pitchFamily="18" charset="0"/>
                                </a:rPr>
                                <m:t>𝜎</m:t>
                              </m:r>
                            </m:e>
                            <m:sub>
                              <m:r>
                                <a:rPr lang="en-US" b="0" i="1" smtClean="0">
                                  <a:solidFill>
                                    <a:srgbClr val="0000FF"/>
                                  </a:solidFill>
                                  <a:latin typeface="Cambria Math" panose="02040503050406030204" pitchFamily="18" charset="0"/>
                                </a:rPr>
                                <m:t>2</m:t>
                              </m:r>
                            </m:sub>
                            <m:sup>
                              <m:r>
                                <a:rPr lang="en-US" i="1">
                                  <a:solidFill>
                                    <a:srgbClr val="0000FF"/>
                                  </a:solidFill>
                                  <a:latin typeface="Cambria Math" panose="02040503050406030204" pitchFamily="18" charset="0"/>
                                </a:rPr>
                                <m:t>2</m:t>
                              </m:r>
                            </m:sup>
                          </m:sSubSup>
                        </m:oMath>
                      </m:oMathPara>
                    </a14:m>
                    <a:endParaRPr lang="en-US" dirty="0">
                      <a:solidFill>
                        <a:srgbClr val="0000FF"/>
                      </a:solidFill>
                    </a:endParaRPr>
                  </a:p>
                </p:txBody>
              </p:sp>
            </mc:Choice>
            <mc:Fallback xmlns="">
              <p:sp>
                <p:nvSpPr>
                  <p:cNvPr id="101" name="TextBox 100"/>
                  <p:cNvSpPr txBox="1">
                    <a:spLocks noRot="1" noChangeAspect="1" noMove="1" noResize="1" noEditPoints="1" noAdjustHandles="1" noChangeArrowheads="1" noChangeShapeType="1" noTextEdit="1"/>
                  </p:cNvSpPr>
                  <p:nvPr/>
                </p:nvSpPr>
                <p:spPr>
                  <a:xfrm rot="5400000">
                    <a:off x="6939626" y="5300962"/>
                    <a:ext cx="306815" cy="280718"/>
                  </a:xfrm>
                  <a:prstGeom prst="rect">
                    <a:avLst/>
                  </a:prstGeom>
                  <a:blipFill>
                    <a:blip r:embed="rId5"/>
                    <a:stretch>
                      <a:fillRect l="-11765" t="-6522" r="-5882" b="-15217"/>
                    </a:stretch>
                  </a:blipFill>
                </p:spPr>
                <p:txBody>
                  <a:bodyPr/>
                  <a:lstStyle/>
                  <a:p>
                    <a:r>
                      <a:rPr lang="en-US">
                        <a:noFill/>
                      </a:rPr>
                      <a:t> </a:t>
                    </a:r>
                  </a:p>
                </p:txBody>
              </p:sp>
            </mc:Fallback>
          </mc:AlternateContent>
          <p:cxnSp>
            <p:nvCxnSpPr>
              <p:cNvPr id="102" name="直接箭头连接符 24"/>
              <p:cNvCxnSpPr>
                <a:stCxn id="79" idx="4"/>
                <a:endCxn id="61" idx="0"/>
              </p:cNvCxnSpPr>
              <p:nvPr/>
            </p:nvCxnSpPr>
            <p:spPr>
              <a:xfrm flipH="1">
                <a:off x="5594207" y="5654397"/>
                <a:ext cx="282189" cy="48623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24"/>
              <p:cNvCxnSpPr>
                <a:stCxn id="74" idx="4"/>
                <a:endCxn id="62" idx="0"/>
              </p:cNvCxnSpPr>
              <p:nvPr/>
            </p:nvCxnSpPr>
            <p:spPr>
              <a:xfrm>
                <a:off x="6465286" y="5654399"/>
                <a:ext cx="384073" cy="48623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24"/>
              <p:cNvCxnSpPr>
                <a:stCxn id="75" idx="4"/>
                <a:endCxn id="62" idx="0"/>
              </p:cNvCxnSpPr>
              <p:nvPr/>
            </p:nvCxnSpPr>
            <p:spPr>
              <a:xfrm flipH="1">
                <a:off x="6849359" y="5654398"/>
                <a:ext cx="243675" cy="48623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p:cNvSpPr txBox="1"/>
                  <p:nvPr/>
                </p:nvSpPr>
                <p:spPr>
                  <a:xfrm rot="5400000">
                    <a:off x="5447546" y="6239742"/>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rot="5400000">
                    <a:off x="5447546" y="6239742"/>
                    <a:ext cx="274498" cy="276999"/>
                  </a:xfrm>
                  <a:prstGeom prst="rect">
                    <a:avLst/>
                  </a:prstGeom>
                  <a:blipFill>
                    <a:blip r:embed="rId6"/>
                    <a:stretch>
                      <a:fillRect l="-13333" r="-666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rot="5400000">
                    <a:off x="6703460" y="6239743"/>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106" name="TextBox 105"/>
                  <p:cNvSpPr txBox="1">
                    <a:spLocks noRot="1" noChangeAspect="1" noMove="1" noResize="1" noEditPoints="1" noAdjustHandles="1" noChangeArrowheads="1" noChangeShapeType="1" noTextEdit="1"/>
                  </p:cNvSpPr>
                  <p:nvPr/>
                </p:nvSpPr>
                <p:spPr>
                  <a:xfrm rot="5400000">
                    <a:off x="6703460" y="6239743"/>
                    <a:ext cx="279820" cy="276999"/>
                  </a:xfrm>
                  <a:prstGeom prst="rect">
                    <a:avLst/>
                  </a:prstGeom>
                  <a:blipFill>
                    <a:blip r:embed="rId7"/>
                    <a:stretch>
                      <a:fillRect l="-13043" r="-8696" b="-11111"/>
                    </a:stretch>
                  </a:blipFill>
                </p:spPr>
                <p:txBody>
                  <a:bodyPr/>
                  <a:lstStyle/>
                  <a:p>
                    <a:r>
                      <a:rPr lang="en-US">
                        <a:noFill/>
                      </a:rPr>
                      <a:t> </a:t>
                    </a:r>
                  </a:p>
                </p:txBody>
              </p:sp>
            </mc:Fallback>
          </mc:AlternateContent>
          <p:sp>
            <p:nvSpPr>
              <p:cNvPr id="107" name="Right Brace 106"/>
              <p:cNvSpPr/>
              <p:nvPr/>
            </p:nvSpPr>
            <p:spPr>
              <a:xfrm rot="10800000">
                <a:off x="4632426" y="2990507"/>
                <a:ext cx="351888" cy="2239723"/>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8" name="TextBox 107"/>
                  <p:cNvSpPr txBox="1"/>
                  <p:nvPr/>
                </p:nvSpPr>
                <p:spPr>
                  <a:xfrm rot="5400000">
                    <a:off x="4265557" y="3958042"/>
                    <a:ext cx="39191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𝜃</m:t>
                          </m:r>
                        </m:oMath>
                      </m:oMathPara>
                    </a14:m>
                    <a:endParaRPr lang="en-US" sz="2000" dirty="0"/>
                  </a:p>
                </p:txBody>
              </p:sp>
            </mc:Choice>
            <mc:Fallback xmlns="">
              <p:sp>
                <p:nvSpPr>
                  <p:cNvPr id="108" name="TextBox 107"/>
                  <p:cNvSpPr txBox="1">
                    <a:spLocks noRot="1" noChangeAspect="1" noMove="1" noResize="1" noEditPoints="1" noAdjustHandles="1" noChangeArrowheads="1" noChangeShapeType="1" noTextEdit="1"/>
                  </p:cNvSpPr>
                  <p:nvPr/>
                </p:nvSpPr>
                <p:spPr>
                  <a:xfrm rot="5400000">
                    <a:off x="4265557" y="3958042"/>
                    <a:ext cx="391916" cy="307777"/>
                  </a:xfrm>
                  <a:prstGeom prst="rect">
                    <a:avLst/>
                  </a:prstGeom>
                  <a:blipFill>
                    <a:blip r:embed="rId8"/>
                    <a:stretch>
                      <a:fillRect b="-4000"/>
                    </a:stretch>
                  </a:blipFill>
                </p:spPr>
                <p:txBody>
                  <a:bodyPr/>
                  <a:lstStyle/>
                  <a:p>
                    <a:r>
                      <a:rPr lang="en-US">
                        <a:noFill/>
                      </a:rPr>
                      <a:t> </a:t>
                    </a:r>
                  </a:p>
                </p:txBody>
              </p:sp>
            </mc:Fallback>
          </mc:AlternateContent>
        </p:grpSp>
        <p:grpSp>
          <p:nvGrpSpPr>
            <p:cNvPr id="113" name="Group 112"/>
            <p:cNvGrpSpPr/>
            <p:nvPr/>
          </p:nvGrpSpPr>
          <p:grpSpPr>
            <a:xfrm rot="5400000">
              <a:off x="902428" y="2975395"/>
              <a:ext cx="2856193" cy="4092991"/>
              <a:chOff x="1565052" y="2341186"/>
              <a:chExt cx="2856193" cy="4092991"/>
            </a:xfrm>
          </p:grpSpPr>
          <p:grpSp>
            <p:nvGrpSpPr>
              <p:cNvPr id="4" name="Group 3"/>
              <p:cNvGrpSpPr/>
              <p:nvPr/>
            </p:nvGrpSpPr>
            <p:grpSpPr>
              <a:xfrm>
                <a:off x="1565052" y="2341186"/>
                <a:ext cx="2177029" cy="4092991"/>
                <a:chOff x="1999620" y="2458882"/>
                <a:chExt cx="2177029" cy="4092991"/>
              </a:xfrm>
            </p:grpSpPr>
            <p:cxnSp>
              <p:nvCxnSpPr>
                <p:cNvPr id="6" name="直接箭头连接符 24"/>
                <p:cNvCxnSpPr>
                  <a:stCxn id="26" idx="4"/>
                  <a:endCxn id="9" idx="0"/>
                </p:cNvCxnSpPr>
                <p:nvPr/>
              </p:nvCxnSpPr>
              <p:spPr>
                <a:xfrm>
                  <a:off x="2197627" y="5595268"/>
                  <a:ext cx="282188"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椭圆 25"/>
                <p:cNvSpPr/>
                <p:nvPr/>
              </p:nvSpPr>
              <p:spPr>
                <a:xfrm>
                  <a:off x="2508556" y="336323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7"/>
                <p:cNvSpPr/>
                <p:nvPr/>
              </p:nvSpPr>
              <p:spPr>
                <a:xfrm>
                  <a:off x="3254008" y="333166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32"/>
                <p:cNvSpPr/>
                <p:nvPr/>
              </p:nvSpPr>
              <p:spPr>
                <a:xfrm>
                  <a:off x="2271350"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33"/>
                <p:cNvSpPr/>
                <p:nvPr/>
              </p:nvSpPr>
              <p:spPr>
                <a:xfrm>
                  <a:off x="3526502"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41"/>
                <p:cNvSpPr/>
                <p:nvPr/>
              </p:nvSpPr>
              <p:spPr>
                <a:xfrm>
                  <a:off x="2833110" y="245888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44"/>
                <p:cNvCxnSpPr>
                  <a:stCxn id="11" idx="4"/>
                  <a:endCxn id="7" idx="0"/>
                </p:cNvCxnSpPr>
                <p:nvPr/>
              </p:nvCxnSpPr>
              <p:spPr>
                <a:xfrm flipH="1">
                  <a:off x="2706563" y="2892125"/>
                  <a:ext cx="324554" cy="471113"/>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直接箭头连接符 44"/>
                <p:cNvCxnSpPr>
                  <a:stCxn id="11" idx="4"/>
                  <a:endCxn id="8" idx="0"/>
                </p:cNvCxnSpPr>
                <p:nvPr/>
              </p:nvCxnSpPr>
              <p:spPr>
                <a:xfrm>
                  <a:off x="3031117" y="2892125"/>
                  <a:ext cx="420898" cy="439542"/>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椭圆 25"/>
                <p:cNvSpPr/>
                <p:nvPr/>
              </p:nvSpPr>
              <p:spPr>
                <a:xfrm>
                  <a:off x="3161940" y="426263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27"/>
                <p:cNvSpPr/>
                <p:nvPr/>
              </p:nvSpPr>
              <p:spPr>
                <a:xfrm>
                  <a:off x="3780635"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44"/>
                <p:cNvCxnSpPr>
                  <a:stCxn id="7" idx="4"/>
                  <a:endCxn id="14" idx="0"/>
                </p:cNvCxnSpPr>
                <p:nvPr/>
              </p:nvCxnSpPr>
              <p:spPr>
                <a:xfrm>
                  <a:off x="2706563" y="3796475"/>
                  <a:ext cx="653384"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直接箭头连接符 44"/>
                <p:cNvCxnSpPr>
                  <a:stCxn id="7" idx="4"/>
                  <a:endCxn id="15" idx="0"/>
                </p:cNvCxnSpPr>
                <p:nvPr/>
              </p:nvCxnSpPr>
              <p:spPr>
                <a:xfrm>
                  <a:off x="2706563" y="3796475"/>
                  <a:ext cx="1272079"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椭圆 25"/>
                <p:cNvSpPr/>
                <p:nvPr/>
              </p:nvSpPr>
              <p:spPr>
                <a:xfrm>
                  <a:off x="1999620"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27"/>
                <p:cNvSpPr/>
                <p:nvPr/>
              </p:nvSpPr>
              <p:spPr>
                <a:xfrm>
                  <a:off x="2618315" y="426263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44"/>
                <p:cNvCxnSpPr>
                  <a:stCxn id="7" idx="4"/>
                  <a:endCxn id="18" idx="0"/>
                </p:cNvCxnSpPr>
                <p:nvPr/>
              </p:nvCxnSpPr>
              <p:spPr>
                <a:xfrm flipH="1">
                  <a:off x="2197627" y="3796475"/>
                  <a:ext cx="508936"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直接箭头连接符 44"/>
                <p:cNvCxnSpPr>
                  <a:stCxn id="7" idx="4"/>
                  <a:endCxn id="19" idx="0"/>
                </p:cNvCxnSpPr>
                <p:nvPr/>
              </p:nvCxnSpPr>
              <p:spPr>
                <a:xfrm>
                  <a:off x="2706563" y="3796475"/>
                  <a:ext cx="109759" cy="466160"/>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 name="椭圆 25"/>
                <p:cNvSpPr/>
                <p:nvPr/>
              </p:nvSpPr>
              <p:spPr>
                <a:xfrm>
                  <a:off x="3152887" y="516203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23" name="椭圆 27"/>
                <p:cNvSpPr/>
                <p:nvPr/>
              </p:nvSpPr>
              <p:spPr>
                <a:xfrm>
                  <a:off x="3780635"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24" name="直接箭头连接符 44"/>
                <p:cNvCxnSpPr>
                  <a:stCxn id="18" idx="4"/>
                  <a:endCxn id="22" idx="0"/>
                </p:cNvCxnSpPr>
                <p:nvPr/>
              </p:nvCxnSpPr>
              <p:spPr>
                <a:xfrm>
                  <a:off x="2197627" y="4695873"/>
                  <a:ext cx="1153267"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直接箭头连接符 44"/>
                <p:cNvCxnSpPr>
                  <a:stCxn id="18" idx="4"/>
                  <a:endCxn id="23" idx="0"/>
                </p:cNvCxnSpPr>
                <p:nvPr/>
              </p:nvCxnSpPr>
              <p:spPr>
                <a:xfrm>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999620"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27" name="椭圆 27"/>
                <p:cNvSpPr/>
                <p:nvPr/>
              </p:nvSpPr>
              <p:spPr>
                <a:xfrm>
                  <a:off x="2563997" y="516203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28" name="直接箭头连接符 44"/>
                <p:cNvCxnSpPr>
                  <a:stCxn id="18" idx="4"/>
                  <a:endCxn id="26" idx="0"/>
                </p:cNvCxnSpPr>
                <p:nvPr/>
              </p:nvCxnSpPr>
              <p:spPr>
                <a:xfrm>
                  <a:off x="2197627"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直接箭头连接符 44"/>
                <p:cNvCxnSpPr>
                  <a:stCxn id="18" idx="4"/>
                  <a:endCxn id="27" idx="0"/>
                </p:cNvCxnSpPr>
                <p:nvPr/>
              </p:nvCxnSpPr>
              <p:spPr>
                <a:xfrm>
                  <a:off x="2197627" y="4695873"/>
                  <a:ext cx="564377"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直接箭头连接符 44"/>
                <p:cNvCxnSpPr>
                  <a:stCxn id="8" idx="4"/>
                  <a:endCxn id="14" idx="0"/>
                </p:cNvCxnSpPr>
                <p:nvPr/>
              </p:nvCxnSpPr>
              <p:spPr>
                <a:xfrm flipH="1">
                  <a:off x="3359947" y="3796474"/>
                  <a:ext cx="92068" cy="466163"/>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直接箭头连接符 44"/>
                <p:cNvCxnSpPr>
                  <a:stCxn id="8" idx="4"/>
                  <a:endCxn id="15" idx="0"/>
                </p:cNvCxnSpPr>
                <p:nvPr/>
              </p:nvCxnSpPr>
              <p:spPr>
                <a:xfrm>
                  <a:off x="3452015" y="3796474"/>
                  <a:ext cx="526627"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直接箭头连接符 44"/>
                <p:cNvCxnSpPr>
                  <a:stCxn id="8" idx="4"/>
                  <a:endCxn id="18" idx="0"/>
                </p:cNvCxnSpPr>
                <p:nvPr/>
              </p:nvCxnSpPr>
              <p:spPr>
                <a:xfrm flipH="1">
                  <a:off x="2197627" y="3796474"/>
                  <a:ext cx="1254388"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直接箭头连接符 44"/>
                <p:cNvCxnSpPr>
                  <a:stCxn id="8" idx="4"/>
                  <a:endCxn id="19" idx="0"/>
                </p:cNvCxnSpPr>
                <p:nvPr/>
              </p:nvCxnSpPr>
              <p:spPr>
                <a:xfrm flipH="1">
                  <a:off x="2816322" y="3796474"/>
                  <a:ext cx="635693"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直接箭头连接符 44"/>
                <p:cNvCxnSpPr>
                  <a:stCxn id="19" idx="4"/>
                  <a:endCxn id="22" idx="0"/>
                </p:cNvCxnSpPr>
                <p:nvPr/>
              </p:nvCxnSpPr>
              <p:spPr>
                <a:xfrm>
                  <a:off x="2816322" y="4695872"/>
                  <a:ext cx="534572" cy="46616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直接箭头连接符 44"/>
                <p:cNvCxnSpPr>
                  <a:stCxn id="19" idx="4"/>
                  <a:endCxn id="23" idx="0"/>
                </p:cNvCxnSpPr>
                <p:nvPr/>
              </p:nvCxnSpPr>
              <p:spPr>
                <a:xfrm>
                  <a:off x="2816322" y="4695872"/>
                  <a:ext cx="1162320"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直接箭头连接符 44"/>
                <p:cNvCxnSpPr>
                  <a:stCxn id="19" idx="4"/>
                  <a:endCxn id="26" idx="0"/>
                </p:cNvCxnSpPr>
                <p:nvPr/>
              </p:nvCxnSpPr>
              <p:spPr>
                <a:xfrm flipH="1">
                  <a:off x="2197627" y="4695872"/>
                  <a:ext cx="618695"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直接箭头连接符 44"/>
                <p:cNvCxnSpPr>
                  <a:stCxn id="19" idx="4"/>
                  <a:endCxn id="27" idx="0"/>
                </p:cNvCxnSpPr>
                <p:nvPr/>
              </p:nvCxnSpPr>
              <p:spPr>
                <a:xfrm flipH="1">
                  <a:off x="2762004" y="4695872"/>
                  <a:ext cx="54318"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直接箭头连接符 44"/>
                <p:cNvCxnSpPr>
                  <a:stCxn id="14" idx="4"/>
                  <a:endCxn id="22" idx="0"/>
                </p:cNvCxnSpPr>
                <p:nvPr/>
              </p:nvCxnSpPr>
              <p:spPr>
                <a:xfrm flipH="1">
                  <a:off x="3350894" y="4695874"/>
                  <a:ext cx="9053"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直接箭头连接符 44"/>
                <p:cNvCxnSpPr>
                  <a:stCxn id="14" idx="4"/>
                  <a:endCxn id="23" idx="0"/>
                </p:cNvCxnSpPr>
                <p:nvPr/>
              </p:nvCxnSpPr>
              <p:spPr>
                <a:xfrm>
                  <a:off x="3359947" y="4695874"/>
                  <a:ext cx="618695"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直接箭头连接符 44"/>
                <p:cNvCxnSpPr>
                  <a:stCxn id="14" idx="4"/>
                  <a:endCxn id="26" idx="0"/>
                </p:cNvCxnSpPr>
                <p:nvPr/>
              </p:nvCxnSpPr>
              <p:spPr>
                <a:xfrm flipH="1">
                  <a:off x="2197627" y="4695874"/>
                  <a:ext cx="1162320"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直接箭头连接符 44"/>
                <p:cNvCxnSpPr>
                  <a:stCxn id="14" idx="4"/>
                  <a:endCxn id="27" idx="0"/>
                </p:cNvCxnSpPr>
                <p:nvPr/>
              </p:nvCxnSpPr>
              <p:spPr>
                <a:xfrm flipH="1">
                  <a:off x="2762004" y="4695874"/>
                  <a:ext cx="597943" cy="46615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直接箭头连接符 44"/>
                <p:cNvCxnSpPr>
                  <a:stCxn id="15" idx="4"/>
                  <a:endCxn id="22" idx="0"/>
                </p:cNvCxnSpPr>
                <p:nvPr/>
              </p:nvCxnSpPr>
              <p:spPr>
                <a:xfrm flipH="1">
                  <a:off x="3350894" y="4695873"/>
                  <a:ext cx="627748"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直接箭头连接符 44"/>
                <p:cNvCxnSpPr>
                  <a:stCxn id="15" idx="4"/>
                  <a:endCxn id="23" idx="0"/>
                </p:cNvCxnSpPr>
                <p:nvPr/>
              </p:nvCxnSpPr>
              <p:spPr>
                <a:xfrm>
                  <a:off x="3978642"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直接箭头连接符 44"/>
                <p:cNvCxnSpPr>
                  <a:stCxn id="15" idx="4"/>
                  <a:endCxn id="26" idx="0"/>
                </p:cNvCxnSpPr>
                <p:nvPr/>
              </p:nvCxnSpPr>
              <p:spPr>
                <a:xfrm flipH="1">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15" idx="4"/>
                  <a:endCxn id="27" idx="0"/>
                </p:cNvCxnSpPr>
                <p:nvPr/>
              </p:nvCxnSpPr>
              <p:spPr>
                <a:xfrm flipH="1">
                  <a:off x="2762004" y="4695873"/>
                  <a:ext cx="1216638"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p:cNvSpPr txBox="1"/>
                    <p:nvPr/>
                  </p:nvSpPr>
                  <p:spPr>
                    <a:xfrm rot="16200000" flipH="1">
                      <a:off x="2369368" y="3412663"/>
                      <a:ext cx="71325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𝜇</m:t>
                            </m:r>
                          </m:oMath>
                        </m:oMathPara>
                      </a14:m>
                      <a:endParaRPr lang="en-US" dirty="0">
                        <a:solidFill>
                          <a:srgbClr val="0000FF"/>
                        </a:solidFill>
                      </a:endParaRPr>
                    </a:p>
                  </p:txBody>
                </p:sp>
              </mc:Choice>
              <mc:Fallback xmlns="">
                <p:sp>
                  <p:nvSpPr>
                    <p:cNvPr id="46" name="TextBox 45"/>
                    <p:cNvSpPr txBox="1">
                      <a:spLocks noRot="1" noChangeAspect="1" noMove="1" noResize="1" noEditPoints="1" noAdjustHandles="1" noChangeArrowheads="1" noChangeShapeType="1" noTextEdit="1"/>
                    </p:cNvSpPr>
                    <p:nvPr/>
                  </p:nvSpPr>
                  <p:spPr>
                    <a:xfrm rot="16200000" flipH="1">
                      <a:off x="2369368" y="3412663"/>
                      <a:ext cx="713258" cy="276999"/>
                    </a:xfrm>
                    <a:prstGeom prst="rect">
                      <a:avLst/>
                    </a:prstGeom>
                    <a:blipFill>
                      <a:blip r:embed="rId9"/>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rot="16200000" flipH="1">
                      <a:off x="3001269" y="3411464"/>
                      <a:ext cx="949089" cy="2802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𝜎</m:t>
                                </m:r>
                              </m:e>
                              <m:sup>
                                <m:r>
                                  <a:rPr lang="en-US" b="0" i="1" smtClean="0">
                                    <a:solidFill>
                                      <a:srgbClr val="0000FF"/>
                                    </a:solidFill>
                                    <a:latin typeface="Cambria Math" panose="02040503050406030204" pitchFamily="18" charset="0"/>
                                  </a:rPr>
                                  <m:t>2</m:t>
                                </m:r>
                              </m:sup>
                            </m:sSup>
                          </m:oMath>
                        </m:oMathPara>
                      </a14:m>
                      <a:endParaRPr lang="en-US" dirty="0">
                        <a:solidFill>
                          <a:srgbClr val="0000FF"/>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rot="16200000" flipH="1">
                      <a:off x="3001269" y="3411464"/>
                      <a:ext cx="949089" cy="280205"/>
                    </a:xfrm>
                    <a:prstGeom prst="rect">
                      <a:avLst/>
                    </a:prstGeom>
                    <a:blipFill>
                      <a:blip r:embed="rId10"/>
                      <a:stretch>
                        <a:fillRect t="-8696"/>
                      </a:stretch>
                    </a:blipFill>
                  </p:spPr>
                  <p:txBody>
                    <a:bodyPr/>
                    <a:lstStyle/>
                    <a:p>
                      <a:r>
                        <a:rPr lang="en-US">
                          <a:noFill/>
                        </a:rPr>
                        <a:t> </a:t>
                      </a:r>
                    </a:p>
                  </p:txBody>
                </p:sp>
              </mc:Fallback>
            </mc:AlternateContent>
            <p:cxnSp>
              <p:nvCxnSpPr>
                <p:cNvPr id="48" name="直接箭头连接符 24"/>
                <p:cNvCxnSpPr>
                  <a:stCxn id="27" idx="4"/>
                  <a:endCxn id="9" idx="0"/>
                </p:cNvCxnSpPr>
                <p:nvPr/>
              </p:nvCxnSpPr>
              <p:spPr>
                <a:xfrm flipH="1">
                  <a:off x="2479815" y="5595267"/>
                  <a:ext cx="282189"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直接箭头连接符 24"/>
                <p:cNvCxnSpPr>
                  <a:stCxn id="22" idx="4"/>
                  <a:endCxn id="10" idx="0"/>
                </p:cNvCxnSpPr>
                <p:nvPr/>
              </p:nvCxnSpPr>
              <p:spPr>
                <a:xfrm>
                  <a:off x="3350894" y="5595269"/>
                  <a:ext cx="384073"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接箭头连接符 24"/>
                <p:cNvCxnSpPr>
                  <a:stCxn id="23" idx="4"/>
                  <a:endCxn id="10" idx="0"/>
                </p:cNvCxnSpPr>
                <p:nvPr/>
              </p:nvCxnSpPr>
              <p:spPr>
                <a:xfrm flipH="1">
                  <a:off x="3734967" y="5595268"/>
                  <a:ext cx="243675"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p:cNvSpPr txBox="1"/>
                    <p:nvPr/>
                  </p:nvSpPr>
                  <p:spPr>
                    <a:xfrm rot="16200000">
                      <a:off x="2351263" y="6162499"/>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51" name="TextBox 50"/>
                    <p:cNvSpPr txBox="1">
                      <a:spLocks noRot="1" noChangeAspect="1" noMove="1" noResize="1" noEditPoints="1" noAdjustHandles="1" noChangeArrowheads="1" noChangeShapeType="1" noTextEdit="1"/>
                    </p:cNvSpPr>
                    <p:nvPr/>
                  </p:nvSpPr>
                  <p:spPr>
                    <a:xfrm rot="16200000">
                      <a:off x="2351263" y="6162499"/>
                      <a:ext cx="274498" cy="276999"/>
                    </a:xfrm>
                    <a:prstGeom prst="rect">
                      <a:avLst/>
                    </a:prstGeom>
                    <a:blipFill>
                      <a:blip r:embed="rId11"/>
                      <a:stretch>
                        <a:fillRect l="-13333" r="-6667"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rot="16200000">
                      <a:off x="3607181" y="6180604"/>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rot="16200000">
                      <a:off x="3607181" y="6180604"/>
                      <a:ext cx="279820" cy="276999"/>
                    </a:xfrm>
                    <a:prstGeom prst="rect">
                      <a:avLst/>
                    </a:prstGeom>
                    <a:blipFill>
                      <a:blip r:embed="rId12"/>
                      <a:stretch>
                        <a:fillRect l="-13043" r="-8696" b="-11111"/>
                      </a:stretch>
                    </a:blipFill>
                  </p:spPr>
                  <p:txBody>
                    <a:bodyPr/>
                    <a:lstStyle/>
                    <a:p>
                      <a:r>
                        <a:rPr lang="en-US">
                          <a:noFill/>
                        </a:rPr>
                        <a:t> </a:t>
                      </a:r>
                    </a:p>
                  </p:txBody>
                </p:sp>
              </mc:Fallback>
            </mc:AlternateContent>
            <p:cxnSp>
              <p:nvCxnSpPr>
                <p:cNvPr id="53" name="直接箭头连接符 24"/>
                <p:cNvCxnSpPr>
                  <a:stCxn id="22" idx="4"/>
                  <a:endCxn id="9" idx="0"/>
                </p:cNvCxnSpPr>
                <p:nvPr/>
              </p:nvCxnSpPr>
              <p:spPr>
                <a:xfrm flipH="1">
                  <a:off x="2479815" y="5595269"/>
                  <a:ext cx="871079"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直接箭头连接符 24"/>
                <p:cNvCxnSpPr>
                  <a:stCxn id="23" idx="4"/>
                  <a:endCxn id="9" idx="0"/>
                </p:cNvCxnSpPr>
                <p:nvPr/>
              </p:nvCxnSpPr>
              <p:spPr>
                <a:xfrm flipH="1">
                  <a:off x="2479815" y="5595268"/>
                  <a:ext cx="1498827"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直接箭头连接符 24"/>
                <p:cNvCxnSpPr>
                  <a:stCxn id="26" idx="4"/>
                  <a:endCxn id="10" idx="0"/>
                </p:cNvCxnSpPr>
                <p:nvPr/>
              </p:nvCxnSpPr>
              <p:spPr>
                <a:xfrm>
                  <a:off x="2197627" y="5595268"/>
                  <a:ext cx="1537340"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直接箭头连接符 24"/>
                <p:cNvCxnSpPr>
                  <a:stCxn id="27" idx="4"/>
                  <a:endCxn id="10" idx="0"/>
                </p:cNvCxnSpPr>
                <p:nvPr/>
              </p:nvCxnSpPr>
              <p:spPr>
                <a:xfrm>
                  <a:off x="2762004" y="5595267"/>
                  <a:ext cx="972963"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10" name="Right Brace 109"/>
              <p:cNvSpPr/>
              <p:nvPr/>
            </p:nvSpPr>
            <p:spPr>
              <a:xfrm>
                <a:off x="3745111" y="3203260"/>
                <a:ext cx="351889" cy="274983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1" name="TextBox 110"/>
                  <p:cNvSpPr txBox="1"/>
                  <p:nvPr/>
                </p:nvSpPr>
                <p:spPr>
                  <a:xfrm rot="16405362">
                    <a:off x="4107091" y="4442769"/>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111" name="TextBox 110"/>
                  <p:cNvSpPr txBox="1">
                    <a:spLocks noRot="1" noChangeAspect="1" noMove="1" noResize="1" noEditPoints="1" noAdjustHandles="1" noChangeArrowheads="1" noChangeShapeType="1" noTextEdit="1"/>
                  </p:cNvSpPr>
                  <p:nvPr/>
                </p:nvSpPr>
                <p:spPr>
                  <a:xfrm rot="16405362">
                    <a:off x="4107091" y="4442769"/>
                    <a:ext cx="320532" cy="307777"/>
                  </a:xfrm>
                  <a:prstGeom prst="rect">
                    <a:avLst/>
                  </a:prstGeom>
                  <a:blipFill>
                    <a:blip r:embed="rId13"/>
                    <a:stretch>
                      <a:fillRect l="-12281" t="-1852" r="-12281" b="-27778"/>
                    </a:stretch>
                  </a:blipFill>
                </p:spPr>
                <p:txBody>
                  <a:bodyPr/>
                  <a:lstStyle/>
                  <a:p>
                    <a:r>
                      <a:rPr lang="en-US">
                        <a:noFill/>
                      </a:rPr>
                      <a:t> </a:t>
                    </a:r>
                  </a:p>
                </p:txBody>
              </p:sp>
            </mc:Fallback>
          </mc:AlternateContent>
        </p:grpSp>
      </p:grpSp>
      <p:grpSp>
        <p:nvGrpSpPr>
          <p:cNvPr id="115" name="组合 114"/>
          <p:cNvGrpSpPr/>
          <p:nvPr/>
        </p:nvGrpSpPr>
        <p:grpSpPr>
          <a:xfrm>
            <a:off x="3405821" y="5819193"/>
            <a:ext cx="2480671" cy="652903"/>
            <a:chOff x="6394507" y="4737469"/>
            <a:chExt cx="2480671" cy="652903"/>
          </a:xfrm>
        </p:grpSpPr>
        <p:cxnSp>
          <p:nvCxnSpPr>
            <p:cNvPr id="116" name="直接箭头连接符 44"/>
            <p:cNvCxnSpPr/>
            <p:nvPr/>
          </p:nvCxnSpPr>
          <p:spPr>
            <a:xfrm flipV="1">
              <a:off x="6394507" y="4928951"/>
              <a:ext cx="346262" cy="1654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接箭头连接符 44"/>
            <p:cNvCxnSpPr/>
            <p:nvPr/>
          </p:nvCxnSpPr>
          <p:spPr>
            <a:xfrm flipV="1">
              <a:off x="6394507" y="5223723"/>
              <a:ext cx="346262" cy="1654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8" name="文本框 117"/>
            <p:cNvSpPr txBox="1"/>
            <p:nvPr/>
          </p:nvSpPr>
          <p:spPr>
            <a:xfrm>
              <a:off x="6740769" y="5021040"/>
              <a:ext cx="1735155" cy="369332"/>
            </a:xfrm>
            <a:prstGeom prst="rect">
              <a:avLst/>
            </a:prstGeom>
            <a:noFill/>
          </p:spPr>
          <p:txBody>
            <a:bodyPr wrap="none" rtlCol="0">
              <a:spAutoFit/>
            </a:bodyPr>
            <a:lstStyle/>
            <a:p>
              <a:r>
                <a:rPr lang="en-US" altLang="zh-CN" dirty="0" smtClean="0"/>
                <a:t>: random sampling</a:t>
              </a:r>
              <a:endParaRPr lang="zh-CN" altLang="en-US" dirty="0"/>
            </a:p>
          </p:txBody>
        </p:sp>
        <p:sp>
          <p:nvSpPr>
            <p:cNvPr id="119" name="文本框 118"/>
            <p:cNvSpPr txBox="1"/>
            <p:nvPr/>
          </p:nvSpPr>
          <p:spPr>
            <a:xfrm>
              <a:off x="6734014" y="4737469"/>
              <a:ext cx="2141164" cy="369332"/>
            </a:xfrm>
            <a:prstGeom prst="rect">
              <a:avLst/>
            </a:prstGeom>
            <a:noFill/>
          </p:spPr>
          <p:txBody>
            <a:bodyPr wrap="none" rtlCol="0">
              <a:spAutoFit/>
            </a:bodyPr>
            <a:lstStyle/>
            <a:p>
              <a:r>
                <a:rPr lang="en-US" altLang="zh-CN" dirty="0" smtClean="0"/>
                <a:t>: deterministic function</a:t>
              </a:r>
              <a:endParaRPr lang="zh-CN" altLang="en-US" dirty="0"/>
            </a:p>
          </p:txBody>
        </p:sp>
      </p:grpSp>
    </p:spTree>
    <p:extLst>
      <p:ext uri="{BB962C8B-B14F-4D97-AF65-F5344CB8AC3E}">
        <p14:creationId xmlns:p14="http://schemas.microsoft.com/office/powerpoint/2010/main" val="4076829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Lessons to go deep</a:t>
            </a:r>
            <a:endParaRPr lang="zh-CN" altLang="en-US" dirty="0"/>
          </a:p>
        </p:txBody>
      </p:sp>
      <p:sp>
        <p:nvSpPr>
          <p:cNvPr id="3" name="Content Placeholder 2"/>
          <p:cNvSpPr>
            <a:spLocks noGrp="1"/>
          </p:cNvSpPr>
          <p:nvPr>
            <p:ph sz="quarter" idx="1"/>
          </p:nvPr>
        </p:nvSpPr>
        <p:spPr/>
        <p:txBody>
          <a:bodyPr/>
          <a:lstStyle/>
          <a:p>
            <a:r>
              <a:rPr lang="en-US" altLang="zh-CN" dirty="0" smtClean="0"/>
              <a:t>Revolution of depth</a:t>
            </a:r>
            <a:endParaRPr lang="zh-CN" altLang="en-US" dirty="0"/>
          </a:p>
        </p:txBody>
      </p:sp>
      <p:pic>
        <p:nvPicPr>
          <p:cNvPr id="4" name="Picture 3"/>
          <p:cNvPicPr>
            <a:picLocks noChangeAspect="1"/>
          </p:cNvPicPr>
          <p:nvPr/>
        </p:nvPicPr>
        <p:blipFill>
          <a:blip r:embed="rId2"/>
          <a:stretch>
            <a:fillRect/>
          </a:stretch>
        </p:blipFill>
        <p:spPr>
          <a:xfrm>
            <a:off x="914400" y="1990725"/>
            <a:ext cx="7487322" cy="4419600"/>
          </a:xfrm>
          <a:prstGeom prst="rect">
            <a:avLst/>
          </a:prstGeom>
        </p:spPr>
      </p:pic>
      <p:sp>
        <p:nvSpPr>
          <p:cNvPr id="5" name="Rectangle 4"/>
          <p:cNvSpPr/>
          <p:nvPr/>
        </p:nvSpPr>
        <p:spPr>
          <a:xfrm>
            <a:off x="914400" y="1990725"/>
            <a:ext cx="3676650" cy="5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9796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Two ways to build deep generative models</a:t>
            </a:r>
            <a:endParaRPr lang="zh-CN" altLang="en-US" dirty="0"/>
          </a:p>
        </p:txBody>
      </p:sp>
      <p:sp>
        <p:nvSpPr>
          <p:cNvPr id="3" name="Content Placeholder 2"/>
          <p:cNvSpPr>
            <a:spLocks noGrp="1"/>
          </p:cNvSpPr>
          <p:nvPr>
            <p:ph sz="quarter" idx="1"/>
          </p:nvPr>
        </p:nvSpPr>
        <p:spPr/>
        <p:txBody>
          <a:bodyPr/>
          <a:lstStyle/>
          <a:p>
            <a:endParaRPr lang="en-US" altLang="zh-CN" dirty="0" smtClean="0"/>
          </a:p>
          <a:p>
            <a:endParaRPr lang="en-US" altLang="zh-CN" dirty="0" smtClean="0"/>
          </a:p>
          <a:p>
            <a:r>
              <a:rPr lang="en-US" altLang="zh-CN" b="1" dirty="0" smtClean="0"/>
              <a:t>Traditional one</a:t>
            </a:r>
          </a:p>
          <a:p>
            <a:pPr lvl="1"/>
            <a:r>
              <a:rPr lang="en-US" altLang="zh-CN" dirty="0" smtClean="0"/>
              <a:t>Hierarchical Bayesian methods</a:t>
            </a:r>
          </a:p>
          <a:p>
            <a:endParaRPr lang="en-US" altLang="zh-CN" dirty="0" smtClean="0"/>
          </a:p>
          <a:p>
            <a:r>
              <a:rPr lang="en-US" altLang="zh-CN" b="1" dirty="0" smtClean="0"/>
              <a:t>More modern one</a:t>
            </a:r>
          </a:p>
          <a:p>
            <a:pPr lvl="1"/>
            <a:r>
              <a:rPr lang="en-US" altLang="zh-CN" dirty="0" smtClean="0"/>
              <a:t>Deep generative models</a:t>
            </a:r>
            <a:endParaRPr lang="zh-CN" altLang="en-US" dirty="0"/>
          </a:p>
        </p:txBody>
      </p:sp>
    </p:spTree>
    <p:extLst>
      <p:ext uri="{BB962C8B-B14F-4D97-AF65-F5344CB8AC3E}">
        <p14:creationId xmlns:p14="http://schemas.microsoft.com/office/powerpoint/2010/main" val="981487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sz="quarter" idx="1"/>
          </p:nvPr>
        </p:nvSpPr>
        <p:spPr/>
        <p:txBody>
          <a:bodyPr/>
          <a:lstStyle/>
          <a:p>
            <a:endParaRPr lang="en-US" altLang="zh-CN" dirty="0" smtClean="0"/>
          </a:p>
          <a:p>
            <a:endParaRPr lang="en-US" altLang="zh-CN" dirty="0"/>
          </a:p>
          <a:p>
            <a:pPr marL="0" indent="0" algn="ctr">
              <a:buNone/>
            </a:pPr>
            <a:endParaRPr lang="en-US" altLang="zh-CN" dirty="0" smtClean="0"/>
          </a:p>
          <a:p>
            <a:pPr marL="0" indent="0" algn="ctr">
              <a:buNone/>
            </a:pPr>
            <a:r>
              <a:rPr lang="en-US" altLang="zh-CN" sz="3200" b="1" dirty="0" smtClean="0"/>
              <a:t>Hierarchical Bayesian Models</a:t>
            </a:r>
            <a:endParaRPr lang="zh-CN" altLang="en-US" b="1" dirty="0"/>
          </a:p>
        </p:txBody>
      </p:sp>
    </p:spTree>
    <p:extLst>
      <p:ext uri="{BB962C8B-B14F-4D97-AF65-F5344CB8AC3E}">
        <p14:creationId xmlns:p14="http://schemas.microsoft.com/office/powerpoint/2010/main" val="133193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195" y="1741028"/>
            <a:ext cx="2658894" cy="3094439"/>
          </a:xfrm>
          <a:prstGeom prst="rect">
            <a:avLst/>
          </a:prstGeom>
        </p:spPr>
      </p:pic>
      <p:sp>
        <p:nvSpPr>
          <p:cNvPr id="2" name="Title 1"/>
          <p:cNvSpPr>
            <a:spLocks noGrp="1"/>
          </p:cNvSpPr>
          <p:nvPr>
            <p:ph type="title"/>
          </p:nvPr>
        </p:nvSpPr>
        <p:spPr/>
        <p:txBody>
          <a:bodyPr/>
          <a:lstStyle/>
          <a:p>
            <a:r>
              <a:rPr lang="en-US" altLang="zh-CN" dirty="0" smtClean="0"/>
              <a:t>Hierarchical Bayesian Modeling</a:t>
            </a:r>
            <a:endParaRPr lang="zh-CN" altLang="en-US" dirty="0"/>
          </a:p>
        </p:txBody>
      </p:sp>
      <p:sp>
        <p:nvSpPr>
          <p:cNvPr id="3" name="Content Placeholder 2"/>
          <p:cNvSpPr>
            <a:spLocks noGrp="1"/>
          </p:cNvSpPr>
          <p:nvPr>
            <p:ph sz="quarter" idx="1"/>
          </p:nvPr>
        </p:nvSpPr>
        <p:spPr/>
        <p:txBody>
          <a:bodyPr/>
          <a:lstStyle/>
          <a:p>
            <a:r>
              <a:rPr lang="en-US" altLang="zh-CN" dirty="0" smtClean="0"/>
              <a:t>Build a hierarchy throng distributions in analytical forms</a:t>
            </a:r>
            <a:endParaRPr lang="zh-CN" altLang="en-US" dirty="0"/>
          </a:p>
        </p:txBody>
      </p:sp>
      <mc:AlternateContent xmlns:mc="http://schemas.openxmlformats.org/markup-compatibility/2006" xmlns:a14="http://schemas.microsoft.com/office/drawing/2010/main">
        <mc:Choice Requires="a14">
          <p:sp>
            <p:nvSpPr>
              <p:cNvPr id="5" name="内容占位符 6"/>
              <p:cNvSpPr txBox="1">
                <a:spLocks/>
              </p:cNvSpPr>
              <p:nvPr/>
            </p:nvSpPr>
            <p:spPr>
              <a:xfrm>
                <a:off x="86783" y="4835467"/>
                <a:ext cx="8600017" cy="1283230"/>
              </a:xfrm>
              <a:prstGeom prst="rect">
                <a:avLst/>
              </a:prstGeom>
            </p:spPr>
            <p:txBody>
              <a:bodyPr vert="horz">
                <a:noAutofit/>
              </a:bodyPr>
              <a:lstStyle>
                <a:lvl1pPr marL="274320" indent="-274320" algn="l" rtl="0" eaLnBrk="1" latinLnBrk="0" hangingPunct="1">
                  <a:spcBef>
                    <a:spcPts val="580"/>
                  </a:spcBef>
                  <a:buClr>
                    <a:schemeClr val="accent1"/>
                  </a:buClr>
                  <a:buSzPct val="85000"/>
                  <a:buFontTx/>
                  <a:buBlip>
                    <a:blip r:embed="rId3"/>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nSpc>
                    <a:spcPct val="150000"/>
                  </a:lnSpc>
                  <a:spcBef>
                    <a:spcPts val="0"/>
                  </a:spcBef>
                  <a:buClrTx/>
                  <a:buSzTx/>
                  <a:buFontTx/>
                  <a:buNone/>
                  <a:defRPr/>
                </a:pPr>
                <a14:m>
                  <m:oMathPara xmlns:m="http://schemas.openxmlformats.org/officeDocument/2006/math">
                    <m:oMathParaPr>
                      <m:jc m:val="centerGroup"/>
                    </m:oMathParaPr>
                    <m:oMath xmlns:m="http://schemas.openxmlformats.org/officeDocument/2006/math">
                      <m:r>
                        <m:rPr>
                          <m:nor/>
                        </m:rPr>
                        <a:rPr kumimoji="1" lang="en-US" altLang="zh-CN" sz="2400" smtClean="0">
                          <a:latin typeface="Latin Modern Roman Slanted 12" charset="0"/>
                          <a:ea typeface="Latin Modern Roman Slanted 12" charset="0"/>
                          <a:cs typeface="Latin Modern Roman Slanted 12" charset="0"/>
                        </a:rPr>
                        <m:t>P</m:t>
                      </m:r>
                      <m:d>
                        <m:dPr>
                          <m:ctrlPr>
                            <a:rPr kumimoji="1" lang="en-US" altLang="zh-CN" sz="2400" i="1" smtClean="0">
                              <a:latin typeface="Cambria Math" panose="02040503050406030204" pitchFamily="18" charset="0"/>
                              <a:ea typeface="Latin Modern Roman Slanted 12" charset="0"/>
                              <a:cs typeface="Latin Modern Roman Slanted 12" charset="0"/>
                            </a:rPr>
                          </m:ctrlPr>
                        </m:dPr>
                        <m:e>
                          <m:r>
                            <m:rPr>
                              <m:nor/>
                            </m:rPr>
                            <a:rPr kumimoji="1" lang="en-US" altLang="zh-CN" sz="2400" smtClean="0">
                              <a:latin typeface="Latin Modern Roman Slanted 12" charset="0"/>
                              <a:ea typeface="Latin Modern Roman Slanted 12" charset="0"/>
                              <a:cs typeface="Latin Modern Roman Slanted 12" charset="0"/>
                            </a:rPr>
                            <m:t>D</m:t>
                          </m:r>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I</m:t>
                          </m:r>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G</m:t>
                          </m:r>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S</m:t>
                          </m:r>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L</m:t>
                          </m:r>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A</m:t>
                          </m:r>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J</m:t>
                          </m:r>
                        </m:e>
                      </m:d>
                      <m:r>
                        <m:rPr>
                          <m:nor/>
                        </m:rPr>
                        <a:rPr kumimoji="1" lang="en-US" altLang="zh-CN" sz="2400" smtClean="0">
                          <a:latin typeface="Latin Modern Roman Slanted 12" charset="0"/>
                          <a:ea typeface="Latin Modern Roman Slanted 12" charset="0"/>
                          <a:cs typeface="Latin Modern Roman Slanted 12" charset="0"/>
                        </a:rPr>
                        <m:t> = </m:t>
                      </m:r>
                      <m:r>
                        <m:rPr>
                          <m:nor/>
                        </m:rPr>
                        <a:rPr kumimoji="1" lang="en-US" altLang="zh-CN" sz="2400" smtClean="0">
                          <a:latin typeface="Latin Modern Roman Slanted 12" charset="0"/>
                          <a:ea typeface="Latin Modern Roman Slanted 12" charset="0"/>
                          <a:cs typeface="Latin Modern Roman Slanted 12" charset="0"/>
                        </a:rPr>
                        <m:t>P</m:t>
                      </m:r>
                      <m:d>
                        <m:dPr>
                          <m:ctrlPr>
                            <a:rPr kumimoji="1" lang="en-US" altLang="zh-CN" sz="2400" i="1" smtClean="0">
                              <a:latin typeface="Cambria Math" panose="02040503050406030204" pitchFamily="18" charset="0"/>
                              <a:ea typeface="Latin Modern Roman Slanted 12" charset="0"/>
                              <a:cs typeface="Latin Modern Roman Slanted 12" charset="0"/>
                            </a:rPr>
                          </m:ctrlPr>
                        </m:dPr>
                        <m:e>
                          <m:r>
                            <m:rPr>
                              <m:nor/>
                            </m:rPr>
                            <a:rPr kumimoji="1" lang="en-US" altLang="zh-CN" sz="2400" smtClean="0">
                              <a:latin typeface="Latin Modern Roman Slanted 12" charset="0"/>
                              <a:ea typeface="Latin Modern Roman Slanted 12" charset="0"/>
                              <a:cs typeface="Latin Modern Roman Slanted 12" charset="0"/>
                            </a:rPr>
                            <m:t>D</m:t>
                          </m:r>
                        </m:e>
                      </m:d>
                      <m:r>
                        <m:rPr>
                          <m:nor/>
                        </m:rPr>
                        <a:rPr kumimoji="1" lang="en-US" altLang="zh-CN" sz="2400" smtClean="0">
                          <a:latin typeface="Latin Modern Roman Slanted 12" charset="0"/>
                          <a:ea typeface="Latin Modern Roman Slanted 12" charset="0"/>
                          <a:cs typeface="Latin Modern Roman Slanted 12" charset="0"/>
                        </a:rPr>
                        <m:t>P</m:t>
                      </m:r>
                      <m:d>
                        <m:dPr>
                          <m:ctrlPr>
                            <a:rPr kumimoji="1" lang="en-US" altLang="zh-CN" sz="2400" i="1" smtClean="0">
                              <a:latin typeface="Cambria Math" panose="02040503050406030204" pitchFamily="18" charset="0"/>
                              <a:ea typeface="Latin Modern Roman Slanted 12" charset="0"/>
                              <a:cs typeface="Latin Modern Roman Slanted 12" charset="0"/>
                            </a:rPr>
                          </m:ctrlPr>
                        </m:dPr>
                        <m:e>
                          <m:r>
                            <m:rPr>
                              <m:nor/>
                            </m:rPr>
                            <a:rPr kumimoji="1" lang="en-US" altLang="zh-CN" sz="2400" smtClean="0">
                              <a:latin typeface="Latin Modern Roman Slanted 12" charset="0"/>
                              <a:ea typeface="Latin Modern Roman Slanted 12" charset="0"/>
                              <a:cs typeface="Latin Modern Roman Slanted 12" charset="0"/>
                            </a:rPr>
                            <m:t>I</m:t>
                          </m:r>
                        </m:e>
                      </m:d>
                      <m:r>
                        <m:rPr>
                          <m:nor/>
                        </m:rPr>
                        <a:rPr kumimoji="1" lang="en-US" altLang="zh-CN" sz="2400" smtClean="0">
                          <a:latin typeface="Latin Modern Roman Slanted 12" charset="0"/>
                          <a:ea typeface="Latin Modern Roman Slanted 12" charset="0"/>
                          <a:cs typeface="Latin Modern Roman Slanted 12" charset="0"/>
                        </a:rPr>
                        <m:t>P</m:t>
                      </m:r>
                      <m:d>
                        <m:dPr>
                          <m:ctrlPr>
                            <a:rPr kumimoji="1" lang="en-US" altLang="zh-CN" sz="2400" i="1" smtClean="0">
                              <a:latin typeface="Cambria Math" panose="02040503050406030204" pitchFamily="18" charset="0"/>
                              <a:ea typeface="Latin Modern Roman Slanted 12" charset="0"/>
                              <a:cs typeface="Latin Modern Roman Slanted 12" charset="0"/>
                            </a:rPr>
                          </m:ctrlPr>
                        </m:dPr>
                        <m:e>
                          <m:r>
                            <m:rPr>
                              <m:nor/>
                            </m:rPr>
                            <a:rPr kumimoji="1" lang="en-US" altLang="zh-CN" sz="2400" smtClean="0">
                              <a:latin typeface="Latin Modern Roman Slanted 12" charset="0"/>
                              <a:ea typeface="Latin Modern Roman Slanted 12" charset="0"/>
                              <a:cs typeface="Latin Modern Roman Slanted 12" charset="0"/>
                            </a:rPr>
                            <m:t>G</m:t>
                          </m:r>
                        </m:e>
                        <m:e>
                          <m:r>
                            <m:rPr>
                              <m:nor/>
                            </m:rPr>
                            <a:rPr kumimoji="1" lang="en-US" altLang="zh-CN" sz="2400" smtClean="0">
                              <a:latin typeface="Latin Modern Roman Slanted 12" charset="0"/>
                              <a:ea typeface="Latin Modern Roman Slanted 12" charset="0"/>
                              <a:cs typeface="Latin Modern Roman Slanted 12" charset="0"/>
                            </a:rPr>
                            <m:t>D</m:t>
                          </m:r>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I</m:t>
                          </m:r>
                        </m:e>
                      </m:d>
                      <m:r>
                        <m:rPr>
                          <m:nor/>
                        </m:rPr>
                        <a:rPr kumimoji="1" lang="en-US" altLang="zh-CN" sz="2400" smtClean="0">
                          <a:latin typeface="Latin Modern Roman Slanted 12" charset="0"/>
                          <a:ea typeface="Latin Modern Roman Slanted 12" charset="0"/>
                          <a:cs typeface="Latin Modern Roman Slanted 12" charset="0"/>
                        </a:rPr>
                        <m:t>P</m:t>
                      </m:r>
                      <m:d>
                        <m:dPr>
                          <m:ctrlPr>
                            <a:rPr kumimoji="1" lang="en-US" altLang="zh-CN" sz="2400" i="1" smtClean="0">
                              <a:latin typeface="Cambria Math" panose="02040503050406030204" pitchFamily="18" charset="0"/>
                              <a:ea typeface="Latin Modern Roman Slanted 12" charset="0"/>
                              <a:cs typeface="Latin Modern Roman Slanted 12" charset="0"/>
                            </a:rPr>
                          </m:ctrlPr>
                        </m:dPr>
                        <m:e>
                          <m:r>
                            <m:rPr>
                              <m:nor/>
                            </m:rPr>
                            <a:rPr kumimoji="1" lang="en-US" altLang="zh-CN" sz="2400" smtClean="0">
                              <a:latin typeface="Latin Modern Roman Slanted 12" charset="0"/>
                              <a:ea typeface="Latin Modern Roman Slanted 12" charset="0"/>
                              <a:cs typeface="Latin Modern Roman Slanted 12" charset="0"/>
                            </a:rPr>
                            <m:t>S</m:t>
                          </m:r>
                        </m:e>
                        <m:e>
                          <m:r>
                            <m:rPr>
                              <m:nor/>
                            </m:rPr>
                            <a:rPr kumimoji="1" lang="en-US" altLang="zh-CN" sz="2400" smtClean="0">
                              <a:latin typeface="Latin Modern Roman Slanted 12" charset="0"/>
                              <a:ea typeface="Latin Modern Roman Slanted 12" charset="0"/>
                              <a:cs typeface="Latin Modern Roman Slanted 12" charset="0"/>
                            </a:rPr>
                            <m:t>I</m:t>
                          </m:r>
                        </m:e>
                      </m:d>
                      <m:r>
                        <a:rPr kumimoji="1" lang="en-US" altLang="zh-CN" sz="2400" i="1" smtClean="0">
                          <a:latin typeface="Cambria Math" charset="0"/>
                          <a:ea typeface="Latin Modern Roman Slanted 12" charset="0"/>
                          <a:cs typeface="Latin Modern Roman Slanted 12" charset="0"/>
                        </a:rPr>
                        <m:t>⋅</m:t>
                      </m:r>
                    </m:oMath>
                  </m:oMathPara>
                </a14:m>
                <a:endParaRPr kumimoji="1" lang="en-US" altLang="zh-CN" sz="2400" i="1" dirty="0">
                  <a:latin typeface="Latin Modern Roman Slanted 12" charset="0"/>
                  <a:ea typeface="Latin Modern Roman Slanted 12" charset="0"/>
                  <a:cs typeface="Latin Modern Roman Slanted 12" charset="0"/>
                </a:endParaRPr>
              </a:p>
              <a:p>
                <a:pPr marL="0" indent="0">
                  <a:spcBef>
                    <a:spcPts val="0"/>
                  </a:spcBef>
                  <a:buClrTx/>
                  <a:buSzTx/>
                  <a:buFontTx/>
                  <a:buNone/>
                  <a:defRPr/>
                </a:pPr>
                <a14:m>
                  <m:oMathPara xmlns:m="http://schemas.openxmlformats.org/officeDocument/2006/math">
                    <m:oMathParaPr>
                      <m:jc m:val="centerGroup"/>
                    </m:oMathParaPr>
                    <m:oMath xmlns:m="http://schemas.openxmlformats.org/officeDocument/2006/math">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P</m:t>
                      </m:r>
                      <m:r>
                        <m:rPr>
                          <m:nor/>
                        </m:rPr>
                        <a:rPr kumimoji="1" lang="en-US" altLang="zh-CN" sz="2400" smtClean="0">
                          <a:latin typeface="Latin Modern Roman Slanted 12" charset="0"/>
                          <a:ea typeface="Latin Modern Roman Slanted 12" charset="0"/>
                          <a:cs typeface="Latin Modern Roman Slanted 12" charset="0"/>
                        </a:rPr>
                        <m:t>(</m:t>
                      </m:r>
                      <m:r>
                        <m:rPr>
                          <m:nor/>
                        </m:rPr>
                        <a:rPr kumimoji="1" lang="en-US" altLang="zh-CN" sz="2400" smtClean="0">
                          <a:latin typeface="Latin Modern Roman Slanted 12" charset="0"/>
                          <a:ea typeface="Latin Modern Roman Slanted 12" charset="0"/>
                          <a:cs typeface="Latin Modern Roman Slanted 12" charset="0"/>
                        </a:rPr>
                        <m:t>L</m:t>
                      </m:r>
                      <m:r>
                        <m:rPr>
                          <m:nor/>
                        </m:rPr>
                        <a:rPr kumimoji="1" lang="en-US" altLang="zh-CN" sz="2400" smtClean="0">
                          <a:latin typeface="Latin Modern Roman Slanted 12" charset="0"/>
                          <a:ea typeface="Latin Modern Roman Slanted 12" charset="0"/>
                          <a:cs typeface="Latin Modern Roman Slanted 12" charset="0"/>
                        </a:rPr>
                        <m:t>|</m:t>
                      </m:r>
                      <m:r>
                        <m:rPr>
                          <m:nor/>
                        </m:rPr>
                        <a:rPr kumimoji="1" lang="en-US" altLang="zh-CN" sz="2400" smtClean="0">
                          <a:latin typeface="Latin Modern Roman Slanted 12" charset="0"/>
                          <a:ea typeface="Latin Modern Roman Slanted 12" charset="0"/>
                          <a:cs typeface="Latin Modern Roman Slanted 12" charset="0"/>
                        </a:rPr>
                        <m:t>G</m:t>
                      </m:r>
                      <m:r>
                        <m:rPr>
                          <m:nor/>
                        </m:rPr>
                        <a:rPr kumimoji="1" lang="en-US" altLang="zh-CN" sz="2400" smtClean="0">
                          <a:latin typeface="Latin Modern Roman Slanted 12" charset="0"/>
                          <a:ea typeface="Latin Modern Roman Slanted 12" charset="0"/>
                          <a:cs typeface="Latin Modern Roman Slanted 12" charset="0"/>
                        </a:rPr>
                        <m:t>)</m:t>
                      </m:r>
                      <m:r>
                        <m:rPr>
                          <m:nor/>
                        </m:rPr>
                        <a:rPr kumimoji="1" lang="en-US" altLang="zh-CN" sz="2400" smtClean="0">
                          <a:latin typeface="Latin Modern Roman Slanted 12" charset="0"/>
                          <a:ea typeface="Latin Modern Roman Slanted 12" charset="0"/>
                          <a:cs typeface="Latin Modern Roman Slanted 12" charset="0"/>
                        </a:rPr>
                        <m:t>P</m:t>
                      </m:r>
                      <m:r>
                        <m:rPr>
                          <m:nor/>
                        </m:rPr>
                        <a:rPr kumimoji="1" lang="en-US" altLang="zh-CN" sz="2400" smtClean="0">
                          <a:latin typeface="Latin Modern Roman Slanted 12" charset="0"/>
                          <a:ea typeface="Latin Modern Roman Slanted 12" charset="0"/>
                          <a:cs typeface="Latin Modern Roman Slanted 12" charset="0"/>
                        </a:rPr>
                        <m:t>(</m:t>
                      </m:r>
                      <m:r>
                        <m:rPr>
                          <m:nor/>
                        </m:rPr>
                        <a:rPr kumimoji="1" lang="en-US" altLang="zh-CN" sz="2400" smtClean="0">
                          <a:latin typeface="Latin Modern Roman Slanted 12" charset="0"/>
                          <a:ea typeface="Latin Modern Roman Slanted 12" charset="0"/>
                          <a:cs typeface="Latin Modern Roman Slanted 12" charset="0"/>
                        </a:rPr>
                        <m:t>J</m:t>
                      </m:r>
                      <m:r>
                        <m:rPr>
                          <m:nor/>
                        </m:rPr>
                        <a:rPr kumimoji="1" lang="en-US" altLang="zh-CN" sz="2400" smtClean="0">
                          <a:latin typeface="Latin Modern Roman Slanted 12" charset="0"/>
                          <a:ea typeface="Latin Modern Roman Slanted 12" charset="0"/>
                          <a:cs typeface="Latin Modern Roman Slanted 12" charset="0"/>
                        </a:rPr>
                        <m:t>|</m:t>
                      </m:r>
                      <m:r>
                        <m:rPr>
                          <m:nor/>
                        </m:rPr>
                        <a:rPr kumimoji="1" lang="en-US" altLang="zh-CN" sz="2400" smtClean="0">
                          <a:latin typeface="Latin Modern Roman Slanted 12" charset="0"/>
                          <a:ea typeface="Latin Modern Roman Slanted 12" charset="0"/>
                          <a:cs typeface="Latin Modern Roman Slanted 12" charset="0"/>
                        </a:rPr>
                        <m:t>L</m:t>
                      </m:r>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A</m:t>
                      </m:r>
                      <m:r>
                        <m:rPr>
                          <m:nor/>
                        </m:rPr>
                        <a:rPr kumimoji="1" lang="en-US" altLang="zh-CN" sz="2400" smtClean="0">
                          <a:latin typeface="Latin Modern Roman Slanted 12" charset="0"/>
                          <a:ea typeface="Latin Modern Roman Slanted 12" charset="0"/>
                          <a:cs typeface="Latin Modern Roman Slanted 12" charset="0"/>
                        </a:rPr>
                        <m:t>, </m:t>
                      </m:r>
                      <m:r>
                        <m:rPr>
                          <m:nor/>
                        </m:rPr>
                        <a:rPr kumimoji="1" lang="en-US" altLang="zh-CN" sz="2400" smtClean="0">
                          <a:latin typeface="Latin Modern Roman Slanted 12" charset="0"/>
                          <a:ea typeface="Latin Modern Roman Slanted 12" charset="0"/>
                          <a:cs typeface="Latin Modern Roman Slanted 12" charset="0"/>
                        </a:rPr>
                        <m:t>S</m:t>
                      </m:r>
                      <m:r>
                        <m:rPr>
                          <m:nor/>
                        </m:rPr>
                        <a:rPr kumimoji="1" lang="en-US" altLang="zh-CN" sz="2400" smtClean="0">
                          <a:latin typeface="Latin Modern Roman Slanted 12" charset="0"/>
                          <a:ea typeface="Latin Modern Roman Slanted 12" charset="0"/>
                          <a:cs typeface="Latin Modern Roman Slanted 12" charset="0"/>
                        </a:rPr>
                        <m:t>)</m:t>
                      </m:r>
                    </m:oMath>
                  </m:oMathPara>
                </a14:m>
                <a:endParaRPr kumimoji="1" lang="zh-CN" altLang="en-US" sz="2400" dirty="0">
                  <a:latin typeface="Latin Modern Roman Slanted 12" charset="0"/>
                  <a:ea typeface="Latin Modern Roman Slanted 12" charset="0"/>
                  <a:cs typeface="Latin Modern Roman Slanted 12" charset="0"/>
                </a:endParaRPr>
              </a:p>
            </p:txBody>
          </p:sp>
        </mc:Choice>
        <mc:Fallback xmlns="">
          <p:sp>
            <p:nvSpPr>
              <p:cNvPr id="5" name="内容占位符 6"/>
              <p:cNvSpPr txBox="1">
                <a:spLocks noRot="1" noChangeAspect="1" noMove="1" noResize="1" noEditPoints="1" noAdjustHandles="1" noChangeArrowheads="1" noChangeShapeType="1" noTextEdit="1"/>
              </p:cNvSpPr>
              <p:nvPr/>
            </p:nvSpPr>
            <p:spPr>
              <a:xfrm>
                <a:off x="86783" y="4835467"/>
                <a:ext cx="8600017" cy="1283230"/>
              </a:xfrm>
              <a:prstGeom prst="rect">
                <a:avLst/>
              </a:prstGeom>
              <a:blipFill>
                <a:blip r:embed="rId4"/>
                <a:stretch>
                  <a:fillRect/>
                </a:stretch>
              </a:blipFill>
            </p:spPr>
            <p:txBody>
              <a:bodyPr/>
              <a:lstStyle/>
              <a:p>
                <a:r>
                  <a:rPr lang="zh-CN" altLang="en-US">
                    <a:noFill/>
                  </a:rPr>
                  <a:t> </a:t>
                </a:r>
              </a:p>
            </p:txBody>
          </p:sp>
        </mc:Fallback>
      </mc:AlternateContent>
      <p:sp>
        <p:nvSpPr>
          <p:cNvPr id="6" name="TextBox 5"/>
          <p:cNvSpPr txBox="1"/>
          <p:nvPr/>
        </p:nvSpPr>
        <p:spPr>
          <a:xfrm>
            <a:off x="874482" y="6049962"/>
            <a:ext cx="7133043" cy="461665"/>
          </a:xfrm>
          <a:prstGeom prst="rect">
            <a:avLst/>
          </a:prstGeom>
          <a:noFill/>
        </p:spPr>
        <p:txBody>
          <a:bodyPr wrap="none" rtlCol="0">
            <a:spAutoFit/>
          </a:bodyPr>
          <a:lstStyle/>
          <a:p>
            <a:r>
              <a:rPr lang="en-US" altLang="zh-CN" sz="2400" b="1" dirty="0" smtClean="0">
                <a:solidFill>
                  <a:srgbClr val="FF0000"/>
                </a:solidFill>
              </a:rPr>
              <a:t>Simple, Local Factors</a:t>
            </a:r>
            <a:r>
              <a:rPr lang="en-US" altLang="zh-CN" sz="2400" dirty="0" smtClean="0">
                <a:solidFill>
                  <a:srgbClr val="FF0000"/>
                </a:solidFill>
              </a:rPr>
              <a:t>: a conditional probability distribution</a:t>
            </a:r>
            <a:endParaRPr lang="zh-CN" altLang="en-US" sz="2400" dirty="0">
              <a:solidFill>
                <a:srgbClr val="FF0000"/>
              </a:solidFill>
            </a:endParaRPr>
          </a:p>
        </p:txBody>
      </p:sp>
    </p:spTree>
    <p:extLst>
      <p:ext uri="{BB962C8B-B14F-4D97-AF65-F5344CB8AC3E}">
        <p14:creationId xmlns:p14="http://schemas.microsoft.com/office/powerpoint/2010/main" val="1012952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Outline</a:t>
            </a:r>
            <a:endParaRPr lang="zh-CN" altLang="en-US" dirty="0"/>
          </a:p>
        </p:txBody>
      </p:sp>
      <p:sp>
        <p:nvSpPr>
          <p:cNvPr id="3" name="Content Placeholder 2"/>
          <p:cNvSpPr>
            <a:spLocks noGrp="1"/>
          </p:cNvSpPr>
          <p:nvPr>
            <p:ph sz="quarter" idx="1"/>
          </p:nvPr>
        </p:nvSpPr>
        <p:spPr/>
        <p:txBody>
          <a:bodyPr/>
          <a:lstStyle/>
          <a:p>
            <a:endParaRPr lang="en-US" altLang="zh-CN" dirty="0" smtClean="0"/>
          </a:p>
          <a:p>
            <a:r>
              <a:rPr lang="en-US" altLang="zh-CN" dirty="0" smtClean="0"/>
              <a:t>Basics of Generative Models </a:t>
            </a:r>
          </a:p>
          <a:p>
            <a:r>
              <a:rPr lang="en-US" altLang="zh-CN" dirty="0" smtClean="0"/>
              <a:t>Deep Generative Models </a:t>
            </a:r>
          </a:p>
          <a:p>
            <a:r>
              <a:rPr lang="en-US" altLang="zh-CN" dirty="0" smtClean="0"/>
              <a:t>Tea Break</a:t>
            </a:r>
          </a:p>
          <a:p>
            <a:r>
              <a:rPr lang="en-US" altLang="zh-CN" dirty="0" smtClean="0"/>
              <a:t>Semi-supervised Learning</a:t>
            </a:r>
          </a:p>
          <a:p>
            <a:r>
              <a:rPr lang="en-US" altLang="zh-CN" dirty="0" err="1" smtClean="0"/>
              <a:t>ZhuSuan</a:t>
            </a:r>
            <a:r>
              <a:rPr lang="en-US" altLang="zh-CN" dirty="0" smtClean="0"/>
              <a:t>: a Probabilistic Programming library</a:t>
            </a:r>
          </a:p>
          <a:p>
            <a:r>
              <a:rPr lang="en-US" altLang="zh-CN" dirty="0" smtClean="0"/>
              <a:t>Conclusions &amp; QA</a:t>
            </a:r>
          </a:p>
        </p:txBody>
      </p:sp>
    </p:spTree>
    <p:extLst>
      <p:ext uri="{BB962C8B-B14F-4D97-AF65-F5344CB8AC3E}">
        <p14:creationId xmlns:p14="http://schemas.microsoft.com/office/powerpoint/2010/main" val="4060080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Multiple Topics exist in a Document</a:t>
            </a:r>
            <a:endParaRPr lang="en-US" dirty="0"/>
          </a:p>
        </p:txBody>
      </p:sp>
      <p:sp>
        <p:nvSpPr>
          <p:cNvPr id="3" name="内容占位符 2"/>
          <p:cNvSpPr>
            <a:spLocks noGrp="1"/>
          </p:cNvSpPr>
          <p:nvPr>
            <p:ph sz="quarter" idx="1"/>
          </p:nvPr>
        </p:nvSpPr>
        <p:spPr/>
        <p:txBody>
          <a:bodyPr/>
          <a:lstStyle/>
          <a:p>
            <a:r>
              <a:rPr lang="en-US" dirty="0" smtClean="0"/>
              <a:t>Go deeper into a single document</a:t>
            </a:r>
            <a:endParaRPr lang="en-US" dirty="0"/>
          </a:p>
        </p:txBody>
      </p:sp>
      <p:pic>
        <p:nvPicPr>
          <p:cNvPr id="4" name="图片 3"/>
          <p:cNvPicPr>
            <a:picLocks noChangeAspect="1"/>
          </p:cNvPicPr>
          <p:nvPr/>
        </p:nvPicPr>
        <p:blipFill>
          <a:blip r:embed="rId3"/>
          <a:stretch>
            <a:fillRect/>
          </a:stretch>
        </p:blipFill>
        <p:spPr>
          <a:xfrm>
            <a:off x="2049293" y="2083630"/>
            <a:ext cx="5032443" cy="3966332"/>
          </a:xfrm>
          <a:prstGeom prst="rect">
            <a:avLst/>
          </a:prstGeom>
        </p:spPr>
      </p:pic>
      <p:pic>
        <p:nvPicPr>
          <p:cNvPr id="5" name="图片 4"/>
          <p:cNvPicPr>
            <a:picLocks noChangeAspect="1"/>
          </p:cNvPicPr>
          <p:nvPr/>
        </p:nvPicPr>
        <p:blipFill>
          <a:blip r:embed="rId4"/>
          <a:stretch>
            <a:fillRect/>
          </a:stretch>
        </p:blipFill>
        <p:spPr>
          <a:xfrm>
            <a:off x="1590216" y="6222522"/>
            <a:ext cx="6062662" cy="325108"/>
          </a:xfrm>
          <a:prstGeom prst="rect">
            <a:avLst/>
          </a:prstGeom>
        </p:spPr>
      </p:pic>
      <p:sp>
        <p:nvSpPr>
          <p:cNvPr id="6" name="文本框 5"/>
          <p:cNvSpPr txBox="1"/>
          <p:nvPr/>
        </p:nvSpPr>
        <p:spPr>
          <a:xfrm>
            <a:off x="6629400" y="6450568"/>
            <a:ext cx="2218300" cy="369332"/>
          </a:xfrm>
          <a:prstGeom prst="rect">
            <a:avLst/>
          </a:prstGeom>
          <a:noFill/>
        </p:spPr>
        <p:txBody>
          <a:bodyPr wrap="none" rtlCol="0">
            <a:spAutoFit/>
          </a:bodyPr>
          <a:lstStyle/>
          <a:p>
            <a:r>
              <a:rPr lang="en-US" dirty="0" smtClean="0"/>
              <a:t>[Slides courtesy: D. </a:t>
            </a:r>
            <a:r>
              <a:rPr lang="en-US" dirty="0" err="1" smtClean="0"/>
              <a:t>Blei</a:t>
            </a:r>
            <a:r>
              <a:rPr lang="en-US" dirty="0" smtClean="0"/>
              <a:t>]</a:t>
            </a:r>
            <a:endParaRPr lang="en-US" dirty="0"/>
          </a:p>
        </p:txBody>
      </p:sp>
    </p:spTree>
    <p:extLst>
      <p:ext uri="{BB962C8B-B14F-4D97-AF65-F5344CB8AC3E}">
        <p14:creationId xmlns:p14="http://schemas.microsoft.com/office/powerpoint/2010/main" val="3330687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89719"/>
            <a:ext cx="7772400" cy="1143000"/>
          </a:xfrm>
        </p:spPr>
        <p:txBody>
          <a:bodyPr/>
          <a:lstStyle/>
          <a:p>
            <a:r>
              <a:rPr lang="en-US" dirty="0" smtClean="0"/>
              <a:t>Latent </a:t>
            </a:r>
            <a:r>
              <a:rPr lang="en-US" dirty="0" err="1" smtClean="0"/>
              <a:t>Dirichlet</a:t>
            </a:r>
            <a:r>
              <a:rPr lang="en-US" dirty="0" smtClean="0"/>
              <a:t> Allocation (LDA)</a:t>
            </a:r>
            <a:endParaRPr lang="en-US" dirty="0"/>
          </a:p>
        </p:txBody>
      </p:sp>
      <p:sp>
        <p:nvSpPr>
          <p:cNvPr id="3" name="内容占位符 2"/>
          <p:cNvSpPr>
            <a:spLocks noGrp="1"/>
          </p:cNvSpPr>
          <p:nvPr>
            <p:ph sz="quarter" idx="1"/>
          </p:nvPr>
        </p:nvSpPr>
        <p:spPr/>
        <p:txBody>
          <a:bodyPr/>
          <a:lstStyle/>
          <a:p>
            <a:endParaRPr lang="en-US"/>
          </a:p>
        </p:txBody>
      </p:sp>
      <p:pic>
        <p:nvPicPr>
          <p:cNvPr id="4" name="图片 3"/>
          <p:cNvPicPr>
            <a:picLocks noChangeAspect="1"/>
          </p:cNvPicPr>
          <p:nvPr/>
        </p:nvPicPr>
        <p:blipFill>
          <a:blip r:embed="rId2"/>
          <a:stretch>
            <a:fillRect/>
          </a:stretch>
        </p:blipFill>
        <p:spPr>
          <a:xfrm>
            <a:off x="1232171" y="1780748"/>
            <a:ext cx="6989216" cy="3665397"/>
          </a:xfrm>
          <a:prstGeom prst="rect">
            <a:avLst/>
          </a:prstGeom>
        </p:spPr>
      </p:pic>
      <p:pic>
        <p:nvPicPr>
          <p:cNvPr id="5" name="图片 4"/>
          <p:cNvPicPr>
            <a:picLocks noChangeAspect="1"/>
          </p:cNvPicPr>
          <p:nvPr/>
        </p:nvPicPr>
        <p:blipFill>
          <a:blip r:embed="rId3"/>
          <a:stretch>
            <a:fillRect/>
          </a:stretch>
        </p:blipFill>
        <p:spPr>
          <a:xfrm>
            <a:off x="1971675" y="5654083"/>
            <a:ext cx="5198268" cy="1100505"/>
          </a:xfrm>
          <a:prstGeom prst="rect">
            <a:avLst/>
          </a:prstGeom>
        </p:spPr>
      </p:pic>
      <p:sp>
        <p:nvSpPr>
          <p:cNvPr id="6" name="文本框 5"/>
          <p:cNvSpPr txBox="1"/>
          <p:nvPr/>
        </p:nvSpPr>
        <p:spPr>
          <a:xfrm>
            <a:off x="6734175" y="6450568"/>
            <a:ext cx="2218300" cy="369332"/>
          </a:xfrm>
          <a:prstGeom prst="rect">
            <a:avLst/>
          </a:prstGeom>
          <a:noFill/>
        </p:spPr>
        <p:txBody>
          <a:bodyPr wrap="none" rtlCol="0">
            <a:spAutoFit/>
          </a:bodyPr>
          <a:lstStyle/>
          <a:p>
            <a:r>
              <a:rPr lang="en-US" dirty="0" smtClean="0"/>
              <a:t>[Slides courtesy: D. </a:t>
            </a:r>
            <a:r>
              <a:rPr lang="en-US" dirty="0" err="1" smtClean="0"/>
              <a:t>Blei</a:t>
            </a:r>
            <a:r>
              <a:rPr lang="en-US" dirty="0" smtClean="0"/>
              <a:t>]</a:t>
            </a:r>
            <a:endParaRPr lang="en-US" dirty="0"/>
          </a:p>
        </p:txBody>
      </p:sp>
    </p:spTree>
    <p:extLst>
      <p:ext uri="{BB962C8B-B14F-4D97-AF65-F5344CB8AC3E}">
        <p14:creationId xmlns:p14="http://schemas.microsoft.com/office/powerpoint/2010/main" val="39310555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Latent </a:t>
            </a:r>
            <a:r>
              <a:rPr lang="en-US" dirty="0" err="1" smtClean="0"/>
              <a:t>Dirichlet</a:t>
            </a:r>
            <a:r>
              <a:rPr lang="en-US" dirty="0" smtClean="0"/>
              <a:t> Allocation</a:t>
            </a:r>
            <a:endParaRPr lang="en-US" dirty="0"/>
          </a:p>
        </p:txBody>
      </p:sp>
      <p:sp>
        <p:nvSpPr>
          <p:cNvPr id="3" name="内容占位符 2"/>
          <p:cNvSpPr>
            <a:spLocks noGrp="1"/>
          </p:cNvSpPr>
          <p:nvPr>
            <p:ph sz="quarter" idx="1"/>
          </p:nvPr>
        </p:nvSpPr>
        <p:spPr/>
        <p:txBody>
          <a:bodyPr/>
          <a:lstStyle/>
          <a:p>
            <a:endParaRPr lang="en-US"/>
          </a:p>
        </p:txBody>
      </p:sp>
      <p:pic>
        <p:nvPicPr>
          <p:cNvPr id="5" name="图片 4"/>
          <p:cNvPicPr>
            <a:picLocks noChangeAspect="1"/>
          </p:cNvPicPr>
          <p:nvPr/>
        </p:nvPicPr>
        <p:blipFill>
          <a:blip r:embed="rId2"/>
          <a:stretch>
            <a:fillRect/>
          </a:stretch>
        </p:blipFill>
        <p:spPr>
          <a:xfrm>
            <a:off x="1912295" y="5526026"/>
            <a:ext cx="5358666" cy="841376"/>
          </a:xfrm>
          <a:prstGeom prst="rect">
            <a:avLst/>
          </a:prstGeom>
        </p:spPr>
      </p:pic>
      <p:sp>
        <p:nvSpPr>
          <p:cNvPr id="6" name="文本框 5"/>
          <p:cNvSpPr txBox="1"/>
          <p:nvPr/>
        </p:nvSpPr>
        <p:spPr>
          <a:xfrm>
            <a:off x="6629400" y="6450568"/>
            <a:ext cx="2218300" cy="369332"/>
          </a:xfrm>
          <a:prstGeom prst="rect">
            <a:avLst/>
          </a:prstGeom>
          <a:noFill/>
        </p:spPr>
        <p:txBody>
          <a:bodyPr wrap="none" rtlCol="0">
            <a:spAutoFit/>
          </a:bodyPr>
          <a:lstStyle/>
          <a:p>
            <a:r>
              <a:rPr lang="en-US" dirty="0" smtClean="0"/>
              <a:t>[Slides courtesy: D. </a:t>
            </a:r>
            <a:r>
              <a:rPr lang="en-US" dirty="0" err="1" smtClean="0"/>
              <a:t>Blei</a:t>
            </a:r>
            <a:r>
              <a:rPr lang="en-US" dirty="0" smtClean="0"/>
              <a:t>]</a:t>
            </a:r>
            <a:endParaRPr lang="en-US" dirty="0"/>
          </a:p>
        </p:txBody>
      </p:sp>
      <p:pic>
        <p:nvPicPr>
          <p:cNvPr id="7" name="图片 3"/>
          <p:cNvPicPr>
            <a:picLocks noChangeAspect="1"/>
          </p:cNvPicPr>
          <p:nvPr/>
        </p:nvPicPr>
        <p:blipFill>
          <a:blip r:embed="rId3"/>
          <a:stretch>
            <a:fillRect/>
          </a:stretch>
        </p:blipFill>
        <p:spPr>
          <a:xfrm>
            <a:off x="1279041" y="1737553"/>
            <a:ext cx="6946649" cy="3587044"/>
          </a:xfrm>
          <a:prstGeom prst="rect">
            <a:avLst/>
          </a:prstGeom>
        </p:spPr>
      </p:pic>
    </p:spTree>
    <p:extLst>
      <p:ext uri="{BB962C8B-B14F-4D97-AF65-F5344CB8AC3E}">
        <p14:creationId xmlns:p14="http://schemas.microsoft.com/office/powerpoint/2010/main" val="2896041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Latent </a:t>
            </a:r>
            <a:r>
              <a:rPr lang="en-US" dirty="0" err="1" smtClean="0"/>
              <a:t>Dirichlet</a:t>
            </a:r>
            <a:r>
              <a:rPr lang="en-US" dirty="0" smtClean="0"/>
              <a:t> Allocation</a:t>
            </a:r>
            <a:endParaRPr lang="en-US" dirty="0"/>
          </a:p>
        </p:txBody>
      </p:sp>
      <p:sp>
        <p:nvSpPr>
          <p:cNvPr id="3" name="内容占位符 2"/>
          <p:cNvSpPr>
            <a:spLocks noGrp="1"/>
          </p:cNvSpPr>
          <p:nvPr>
            <p:ph sz="quarter" idx="1"/>
          </p:nvPr>
        </p:nvSpPr>
        <p:spPr/>
        <p:txBody>
          <a:bodyPr/>
          <a:lstStyle/>
          <a:p>
            <a:endParaRPr lang="en-US"/>
          </a:p>
        </p:txBody>
      </p:sp>
      <p:pic>
        <p:nvPicPr>
          <p:cNvPr id="6" name="图片 5"/>
          <p:cNvPicPr>
            <a:picLocks noChangeAspect="1"/>
          </p:cNvPicPr>
          <p:nvPr/>
        </p:nvPicPr>
        <p:blipFill>
          <a:blip r:embed="rId2"/>
          <a:stretch>
            <a:fillRect/>
          </a:stretch>
        </p:blipFill>
        <p:spPr>
          <a:xfrm>
            <a:off x="1600199" y="5354759"/>
            <a:ext cx="6625491" cy="1202716"/>
          </a:xfrm>
          <a:prstGeom prst="rect">
            <a:avLst/>
          </a:prstGeom>
        </p:spPr>
      </p:pic>
      <p:sp>
        <p:nvSpPr>
          <p:cNvPr id="7" name="文本框 6"/>
          <p:cNvSpPr txBox="1"/>
          <p:nvPr/>
        </p:nvSpPr>
        <p:spPr>
          <a:xfrm>
            <a:off x="6629400" y="6450568"/>
            <a:ext cx="2218300" cy="369332"/>
          </a:xfrm>
          <a:prstGeom prst="rect">
            <a:avLst/>
          </a:prstGeom>
          <a:noFill/>
        </p:spPr>
        <p:txBody>
          <a:bodyPr wrap="none" rtlCol="0">
            <a:spAutoFit/>
          </a:bodyPr>
          <a:lstStyle/>
          <a:p>
            <a:r>
              <a:rPr lang="en-US" dirty="0" smtClean="0"/>
              <a:t>[Slides courtesy: D. </a:t>
            </a:r>
            <a:r>
              <a:rPr lang="en-US" dirty="0" err="1" smtClean="0"/>
              <a:t>Blei</a:t>
            </a:r>
            <a:r>
              <a:rPr lang="en-US" dirty="0" smtClean="0"/>
              <a:t>]</a:t>
            </a:r>
            <a:endParaRPr lang="en-US" dirty="0"/>
          </a:p>
        </p:txBody>
      </p:sp>
      <p:pic>
        <p:nvPicPr>
          <p:cNvPr id="8" name="图片 3"/>
          <p:cNvPicPr>
            <a:picLocks noChangeAspect="1"/>
          </p:cNvPicPr>
          <p:nvPr/>
        </p:nvPicPr>
        <p:blipFill>
          <a:blip r:embed="rId3"/>
          <a:stretch>
            <a:fillRect/>
          </a:stretch>
        </p:blipFill>
        <p:spPr>
          <a:xfrm>
            <a:off x="1279041" y="1737553"/>
            <a:ext cx="6946649" cy="3587044"/>
          </a:xfrm>
          <a:prstGeom prst="rect">
            <a:avLst/>
          </a:prstGeom>
        </p:spPr>
      </p:pic>
    </p:spTree>
    <p:extLst>
      <p:ext uri="{BB962C8B-B14F-4D97-AF65-F5344CB8AC3E}">
        <p14:creationId xmlns:p14="http://schemas.microsoft.com/office/powerpoint/2010/main" val="1816373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Latent </a:t>
            </a:r>
            <a:r>
              <a:rPr lang="en-US" altLang="zh-CN" dirty="0" err="1" smtClean="0"/>
              <a:t>Dirichlet</a:t>
            </a:r>
            <a:r>
              <a:rPr lang="en-US" altLang="zh-CN" dirty="0" smtClean="0"/>
              <a:t> Allocation (LDA)</a:t>
            </a:r>
            <a:endParaRPr lang="zh-CN" altLang="en-US" dirty="0"/>
          </a:p>
        </p:txBody>
      </p:sp>
      <p:sp>
        <p:nvSpPr>
          <p:cNvPr id="3" name="内容占位符 2"/>
          <p:cNvSpPr>
            <a:spLocks noGrp="1"/>
          </p:cNvSpPr>
          <p:nvPr>
            <p:ph sz="quarter" idx="1"/>
          </p:nvPr>
        </p:nvSpPr>
        <p:spPr/>
        <p:txBody>
          <a:bodyPr/>
          <a:lstStyle/>
          <a:p>
            <a:r>
              <a:rPr lang="en-US" altLang="zh-CN" dirty="0" smtClean="0"/>
              <a:t>A Bayesian model for text document analysis</a:t>
            </a:r>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lvl="1"/>
            <a:endParaRPr lang="en-US" altLang="zh-CN" dirty="0" smtClean="0"/>
          </a:p>
          <a:p>
            <a:r>
              <a:rPr lang="en-US" altLang="zh-CN" dirty="0" smtClean="0"/>
              <a:t>Inference finds the posterior distribution </a:t>
            </a:r>
            <a:endParaRPr lang="zh-CN" altLang="en-US" dirty="0"/>
          </a:p>
        </p:txBody>
      </p:sp>
      <p:grpSp>
        <p:nvGrpSpPr>
          <p:cNvPr id="15" name="组合 14"/>
          <p:cNvGrpSpPr/>
          <p:nvPr/>
        </p:nvGrpSpPr>
        <p:grpSpPr>
          <a:xfrm>
            <a:off x="2371115" y="2108298"/>
            <a:ext cx="4772025" cy="2093366"/>
            <a:chOff x="2253884" y="2184498"/>
            <a:chExt cx="4772025" cy="2093366"/>
          </a:xfrm>
        </p:grpSpPr>
        <p:pic>
          <p:nvPicPr>
            <p:cNvPr id="4" name="Picture 2"/>
            <p:cNvPicPr>
              <a:picLocks noChangeAspect="1" noChangeArrowheads="1"/>
            </p:cNvPicPr>
            <p:nvPr/>
          </p:nvPicPr>
          <p:blipFill>
            <a:blip r:embed="rId2" cstate="print"/>
            <a:srcRect/>
            <a:stretch>
              <a:fillRect/>
            </a:stretch>
          </p:blipFill>
          <p:spPr bwMode="auto">
            <a:xfrm>
              <a:off x="2253884" y="3068189"/>
              <a:ext cx="4772025" cy="1209675"/>
            </a:xfrm>
            <a:prstGeom prst="rect">
              <a:avLst/>
            </a:prstGeom>
            <a:noFill/>
            <a:ln w="9525">
              <a:noFill/>
              <a:miter lim="800000"/>
              <a:headEnd/>
              <a:tailEnd/>
            </a:ln>
            <a:effectLst/>
          </p:spPr>
        </p:pic>
        <p:sp>
          <p:nvSpPr>
            <p:cNvPr id="5" name="TextBox 8"/>
            <p:cNvSpPr txBox="1"/>
            <p:nvPr/>
          </p:nvSpPr>
          <p:spPr>
            <a:xfrm>
              <a:off x="2446246" y="2186157"/>
              <a:ext cx="1193368" cy="646331"/>
            </a:xfrm>
            <a:prstGeom prst="rect">
              <a:avLst/>
            </a:prstGeom>
            <a:noFill/>
          </p:spPr>
          <p:txBody>
            <a:bodyPr wrap="square" rtlCol="0">
              <a:spAutoFit/>
            </a:bodyPr>
            <a:lstStyle/>
            <a:p>
              <a:r>
                <a:rPr lang="en-US" altLang="zh-CN" dirty="0" smtClean="0">
                  <a:solidFill>
                    <a:srgbClr val="0000FF"/>
                  </a:solidFill>
                </a:rPr>
                <a:t>mixing </a:t>
              </a:r>
            </a:p>
            <a:p>
              <a:r>
                <a:rPr lang="en-US" altLang="zh-CN" dirty="0" smtClean="0">
                  <a:solidFill>
                    <a:srgbClr val="0000FF"/>
                  </a:solidFill>
                </a:rPr>
                <a:t>proportion</a:t>
              </a:r>
              <a:endParaRPr lang="zh-CN" altLang="en-US" dirty="0">
                <a:solidFill>
                  <a:srgbClr val="0000FF"/>
                </a:solidFill>
              </a:endParaRPr>
            </a:p>
          </p:txBody>
        </p:sp>
        <p:sp>
          <p:nvSpPr>
            <p:cNvPr id="6" name="TextBox 9"/>
            <p:cNvSpPr txBox="1"/>
            <p:nvPr/>
          </p:nvSpPr>
          <p:spPr>
            <a:xfrm>
              <a:off x="5651810" y="2456113"/>
              <a:ext cx="676788" cy="369332"/>
            </a:xfrm>
            <a:prstGeom prst="rect">
              <a:avLst/>
            </a:prstGeom>
            <a:noFill/>
          </p:spPr>
          <p:txBody>
            <a:bodyPr wrap="none" rtlCol="0">
              <a:spAutoFit/>
            </a:bodyPr>
            <a:lstStyle/>
            <a:p>
              <a:r>
                <a:rPr lang="en-US" altLang="zh-CN" dirty="0" smtClean="0">
                  <a:solidFill>
                    <a:srgbClr val="0000FF"/>
                  </a:solidFill>
                </a:rPr>
                <a:t>topics</a:t>
              </a:r>
              <a:endParaRPr lang="zh-CN" altLang="en-US" dirty="0">
                <a:solidFill>
                  <a:srgbClr val="0000FF"/>
                </a:solidFill>
              </a:endParaRPr>
            </a:p>
          </p:txBody>
        </p:sp>
        <p:sp>
          <p:nvSpPr>
            <p:cNvPr id="7" name="TextBox 10"/>
            <p:cNvSpPr txBox="1"/>
            <p:nvPr/>
          </p:nvSpPr>
          <p:spPr>
            <a:xfrm>
              <a:off x="3549937" y="2184498"/>
              <a:ext cx="1101584" cy="646331"/>
            </a:xfrm>
            <a:prstGeom prst="rect">
              <a:avLst/>
            </a:prstGeom>
            <a:noFill/>
          </p:spPr>
          <p:txBody>
            <a:bodyPr wrap="none" rtlCol="0">
              <a:spAutoFit/>
            </a:bodyPr>
            <a:lstStyle/>
            <a:p>
              <a:r>
                <a:rPr lang="en-US" altLang="zh-CN" dirty="0" smtClean="0">
                  <a:solidFill>
                    <a:srgbClr val="0000FF"/>
                  </a:solidFill>
                </a:rPr>
                <a:t>topic </a:t>
              </a:r>
            </a:p>
            <a:p>
              <a:r>
                <a:rPr lang="en-US" altLang="zh-CN" dirty="0" smtClean="0">
                  <a:solidFill>
                    <a:srgbClr val="0000FF"/>
                  </a:solidFill>
                </a:rPr>
                <a:t>assignment</a:t>
              </a:r>
              <a:endParaRPr lang="zh-CN" altLang="en-US" dirty="0">
                <a:solidFill>
                  <a:srgbClr val="0000FF"/>
                </a:solidFill>
              </a:endParaRPr>
            </a:p>
          </p:txBody>
        </p:sp>
        <p:cxnSp>
          <p:nvCxnSpPr>
            <p:cNvPr id="8" name="Straight Arrow Connector 12"/>
            <p:cNvCxnSpPr/>
            <p:nvPr/>
          </p:nvCxnSpPr>
          <p:spPr>
            <a:xfrm rot="5400000">
              <a:off x="3639617" y="3100557"/>
              <a:ext cx="526942" cy="1588"/>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13"/>
            <p:cNvCxnSpPr/>
            <p:nvPr/>
          </p:nvCxnSpPr>
          <p:spPr>
            <a:xfrm rot="5400000">
              <a:off x="5744765" y="3097977"/>
              <a:ext cx="526942" cy="1588"/>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14"/>
            <p:cNvCxnSpPr/>
            <p:nvPr/>
          </p:nvCxnSpPr>
          <p:spPr>
            <a:xfrm rot="5400000">
              <a:off x="2924129" y="3113475"/>
              <a:ext cx="526942" cy="1588"/>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5"/>
            <p:cNvCxnSpPr/>
            <p:nvPr/>
          </p:nvCxnSpPr>
          <p:spPr>
            <a:xfrm rot="5400000">
              <a:off x="4644407" y="3097977"/>
              <a:ext cx="526942" cy="1588"/>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12" name="TextBox 16"/>
            <p:cNvSpPr txBox="1"/>
            <p:nvPr/>
          </p:nvSpPr>
          <p:spPr>
            <a:xfrm>
              <a:off x="4588346" y="2453533"/>
              <a:ext cx="694293" cy="369332"/>
            </a:xfrm>
            <a:prstGeom prst="rect">
              <a:avLst/>
            </a:prstGeom>
            <a:noFill/>
          </p:spPr>
          <p:txBody>
            <a:bodyPr wrap="none" rtlCol="0">
              <a:spAutoFit/>
            </a:bodyPr>
            <a:lstStyle/>
            <a:p>
              <a:r>
                <a:rPr lang="en-US" altLang="zh-CN" dirty="0" smtClean="0">
                  <a:solidFill>
                    <a:srgbClr val="0000FF"/>
                  </a:solidFill>
                </a:rPr>
                <a:t>words</a:t>
              </a:r>
              <a:endParaRPr lang="zh-CN" altLang="en-US" dirty="0">
                <a:solidFill>
                  <a:srgbClr val="0000FF"/>
                </a:solidFill>
              </a:endParaRPr>
            </a:p>
          </p:txBody>
        </p:sp>
      </p:grpSp>
      <mc:AlternateContent xmlns:mc="http://schemas.openxmlformats.org/markup-compatibility/2006" xmlns:a14="http://schemas.microsoft.com/office/drawing/2010/main">
        <mc:Choice Requires="a14">
          <p:sp>
            <p:nvSpPr>
              <p:cNvPr id="14" name="文本框 13"/>
              <p:cNvSpPr txBox="1"/>
              <p:nvPr/>
            </p:nvSpPr>
            <p:spPr>
              <a:xfrm>
                <a:off x="1197781" y="4942057"/>
                <a:ext cx="7488204"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0000FF"/>
                          </a:solidFill>
                          <a:latin typeface="Cambria Math" panose="02040503050406030204" pitchFamily="18" charset="0"/>
                        </a:rPr>
                        <m:t>𝑝</m:t>
                      </m:r>
                      <m:d>
                        <m:dPr>
                          <m:ctrlPr>
                            <a:rPr lang="en-US" altLang="zh-CN" b="0" i="1" smtClean="0">
                              <a:solidFill>
                                <a:srgbClr val="0000FF"/>
                              </a:solidFill>
                              <a:latin typeface="Cambria Math" panose="02040503050406030204" pitchFamily="18" charset="0"/>
                            </a:rPr>
                          </m:ctrlPr>
                        </m:dPr>
                        <m:e>
                          <m:r>
                            <m:rPr>
                              <m:sty m:val="p"/>
                            </m:rPr>
                            <a:rPr lang="en-US" altLang="zh-CN" b="0" i="0" smtClean="0">
                              <a:solidFill>
                                <a:srgbClr val="0000FF"/>
                              </a:solidFill>
                              <a:latin typeface="Cambria Math" panose="02040503050406030204" pitchFamily="18" charset="0"/>
                            </a:rPr>
                            <m:t>Θ</m:t>
                          </m:r>
                          <m:r>
                            <a:rPr lang="en-US" altLang="zh-CN" b="0" i="1" smtClean="0">
                              <a:solidFill>
                                <a:srgbClr val="0000FF"/>
                              </a:solidFill>
                              <a:latin typeface="Cambria Math" panose="02040503050406030204" pitchFamily="18" charset="0"/>
                            </a:rPr>
                            <m:t>,</m:t>
                          </m:r>
                          <m:r>
                            <m:rPr>
                              <m:sty m:val="p"/>
                            </m:rPr>
                            <a:rPr lang="en-US" altLang="zh-CN" b="0" i="0" smtClean="0">
                              <a:solidFill>
                                <a:srgbClr val="0000FF"/>
                              </a:solidFill>
                              <a:latin typeface="Cambria Math" panose="02040503050406030204" pitchFamily="18" charset="0"/>
                            </a:rPr>
                            <m:t>Φ</m:t>
                          </m:r>
                          <m:r>
                            <a:rPr lang="en-US" altLang="zh-CN" b="0" i="1" smtClean="0">
                              <a:solidFill>
                                <a:srgbClr val="0000FF"/>
                              </a:solidFill>
                              <a:latin typeface="Cambria Math" panose="02040503050406030204" pitchFamily="18" charset="0"/>
                            </a:rPr>
                            <m:t>, </m:t>
                          </m:r>
                          <m:r>
                            <a:rPr lang="en-US" altLang="zh-CN" b="0" i="1" smtClean="0">
                              <a:solidFill>
                                <a:srgbClr val="0000FF"/>
                              </a:solidFill>
                              <a:latin typeface="Cambria Math" panose="02040503050406030204" pitchFamily="18" charset="0"/>
                            </a:rPr>
                            <m:t>𝑍</m:t>
                          </m:r>
                        </m:e>
                        <m:e>
                          <m:r>
                            <a:rPr lang="en-US" altLang="zh-CN" b="0" i="1" smtClean="0">
                              <a:solidFill>
                                <a:srgbClr val="0000FF"/>
                              </a:solidFill>
                              <a:latin typeface="Cambria Math" panose="02040503050406030204" pitchFamily="18" charset="0"/>
                            </a:rPr>
                            <m:t>𝑊</m:t>
                          </m:r>
                          <m:r>
                            <a:rPr lang="en-US" altLang="zh-CN" b="0" i="1" smtClean="0">
                              <a:solidFill>
                                <a:srgbClr val="0000FF"/>
                              </a:solidFill>
                              <a:latin typeface="Cambria Math" panose="02040503050406030204" pitchFamily="18" charset="0"/>
                            </a:rPr>
                            <m:t>,</m:t>
                          </m:r>
                          <m:r>
                            <a:rPr lang="en-US" altLang="zh-CN" b="0" i="1" smtClean="0">
                              <a:solidFill>
                                <a:srgbClr val="0000FF"/>
                              </a:solidFill>
                              <a:latin typeface="Cambria Math" panose="02040503050406030204" pitchFamily="18" charset="0"/>
                            </a:rPr>
                            <m:t>𝛼</m:t>
                          </m:r>
                          <m:r>
                            <a:rPr lang="en-US" altLang="zh-CN" b="0" i="1" smtClean="0">
                              <a:solidFill>
                                <a:srgbClr val="0000FF"/>
                              </a:solidFill>
                              <a:latin typeface="Cambria Math" panose="02040503050406030204" pitchFamily="18" charset="0"/>
                            </a:rPr>
                            <m:t>,</m:t>
                          </m:r>
                          <m:r>
                            <a:rPr lang="en-US" altLang="zh-CN" b="0" i="1" smtClean="0">
                              <a:solidFill>
                                <a:srgbClr val="0000FF"/>
                              </a:solidFill>
                              <a:latin typeface="Cambria Math" panose="02040503050406030204" pitchFamily="18" charset="0"/>
                            </a:rPr>
                            <m:t>𝛽</m:t>
                          </m:r>
                        </m:e>
                      </m:d>
                      <m:r>
                        <a:rPr lang="en-US" altLang="zh-CN" b="0" i="1" smtClean="0">
                          <a:solidFill>
                            <a:srgbClr val="0000FF"/>
                          </a:solidFill>
                          <a:latin typeface="Cambria Math" panose="02040503050406030204" pitchFamily="18" charset="0"/>
                        </a:rPr>
                        <m:t>∝</m:t>
                      </m:r>
                      <m:nary>
                        <m:naryPr>
                          <m:chr m:val="∏"/>
                          <m:supHide m:val="on"/>
                          <m:ctrlPr>
                            <a:rPr lang="en-US" altLang="zh-CN" b="0" i="1" smtClean="0">
                              <a:solidFill>
                                <a:srgbClr val="0000FF"/>
                              </a:solidFill>
                              <a:latin typeface="Cambria Math" panose="02040503050406030204" pitchFamily="18" charset="0"/>
                            </a:rPr>
                          </m:ctrlPr>
                        </m:naryPr>
                        <m:sub>
                          <m:r>
                            <a:rPr lang="en-US" altLang="zh-CN" b="0" i="1" smtClean="0">
                              <a:solidFill>
                                <a:srgbClr val="0000FF"/>
                              </a:solidFill>
                              <a:latin typeface="Cambria Math" panose="02040503050406030204" pitchFamily="18" charset="0"/>
                            </a:rPr>
                            <m:t>𝑘</m:t>
                          </m:r>
                        </m:sub>
                        <m:sup/>
                        <m:e>
                          <m:r>
                            <a:rPr lang="en-US" altLang="zh-CN" b="0" i="1" smtClean="0">
                              <a:solidFill>
                                <a:srgbClr val="0000FF"/>
                              </a:solidFill>
                              <a:latin typeface="Cambria Math" panose="02040503050406030204" pitchFamily="18" charset="0"/>
                            </a:rPr>
                            <m:t>𝑝</m:t>
                          </m:r>
                          <m:d>
                            <m:dPr>
                              <m:ctrlPr>
                                <a:rPr lang="en-US" altLang="zh-CN" b="0" i="1" smtClean="0">
                                  <a:solidFill>
                                    <a:srgbClr val="0000FF"/>
                                  </a:solidFill>
                                  <a:latin typeface="Cambria Math" panose="02040503050406030204" pitchFamily="18" charset="0"/>
                                </a:rPr>
                              </m:ctrlPr>
                            </m:dPr>
                            <m:e>
                              <m:sSub>
                                <m:sSubPr>
                                  <m:ctrlPr>
                                    <a:rPr lang="en-US" altLang="zh-CN" b="0" i="1" smtClean="0">
                                      <a:solidFill>
                                        <a:srgbClr val="0000FF"/>
                                      </a:solidFill>
                                      <a:latin typeface="Cambria Math" panose="02040503050406030204" pitchFamily="18" charset="0"/>
                                    </a:rPr>
                                  </m:ctrlPr>
                                </m:sSubPr>
                                <m:e>
                                  <m:r>
                                    <a:rPr lang="en-US" altLang="zh-CN" b="0" i="1" smtClean="0">
                                      <a:solidFill>
                                        <a:srgbClr val="0000FF"/>
                                      </a:solidFill>
                                      <a:latin typeface="Cambria Math" panose="02040503050406030204" pitchFamily="18" charset="0"/>
                                    </a:rPr>
                                    <m:t>𝜙</m:t>
                                  </m:r>
                                </m:e>
                                <m:sub>
                                  <m:r>
                                    <a:rPr lang="en-US" altLang="zh-CN" b="0" i="1" smtClean="0">
                                      <a:solidFill>
                                        <a:srgbClr val="0000FF"/>
                                      </a:solidFill>
                                      <a:latin typeface="Cambria Math" panose="02040503050406030204" pitchFamily="18" charset="0"/>
                                    </a:rPr>
                                    <m:t>𝑘</m:t>
                                  </m:r>
                                </m:sub>
                              </m:sSub>
                            </m:e>
                            <m:e>
                              <m:r>
                                <a:rPr lang="en-US" altLang="zh-CN" b="0" i="1" smtClean="0">
                                  <a:solidFill>
                                    <a:srgbClr val="0000FF"/>
                                  </a:solidFill>
                                  <a:latin typeface="Cambria Math" panose="02040503050406030204" pitchFamily="18" charset="0"/>
                                </a:rPr>
                                <m:t>𝛽</m:t>
                              </m:r>
                            </m:e>
                          </m:d>
                        </m:e>
                      </m:nary>
                      <m:nary>
                        <m:naryPr>
                          <m:chr m:val="∏"/>
                          <m:supHide m:val="on"/>
                          <m:ctrlPr>
                            <a:rPr lang="en-US" altLang="zh-CN" b="0" i="1" smtClean="0">
                              <a:solidFill>
                                <a:srgbClr val="0000FF"/>
                              </a:solidFill>
                              <a:latin typeface="Cambria Math" panose="02040503050406030204" pitchFamily="18" charset="0"/>
                            </a:rPr>
                          </m:ctrlPr>
                        </m:naryPr>
                        <m:sub>
                          <m:r>
                            <a:rPr lang="en-US" altLang="zh-CN" b="0" i="1" smtClean="0">
                              <a:solidFill>
                                <a:srgbClr val="0000FF"/>
                              </a:solidFill>
                              <a:latin typeface="Cambria Math" panose="02040503050406030204" pitchFamily="18" charset="0"/>
                            </a:rPr>
                            <m:t>𝑑</m:t>
                          </m:r>
                        </m:sub>
                        <m:sup/>
                        <m:e>
                          <m:r>
                            <a:rPr lang="en-US" altLang="zh-CN" b="0" i="1" smtClean="0">
                              <a:solidFill>
                                <a:srgbClr val="0000FF"/>
                              </a:solidFill>
                              <a:latin typeface="Cambria Math" panose="02040503050406030204" pitchFamily="18" charset="0"/>
                            </a:rPr>
                            <m:t>𝑝</m:t>
                          </m:r>
                          <m:d>
                            <m:dPr>
                              <m:ctrlPr>
                                <a:rPr lang="en-US" altLang="zh-CN" b="0" i="1" smtClean="0">
                                  <a:solidFill>
                                    <a:srgbClr val="0000FF"/>
                                  </a:solidFill>
                                  <a:latin typeface="Cambria Math" panose="02040503050406030204" pitchFamily="18" charset="0"/>
                                </a:rPr>
                              </m:ctrlPr>
                            </m:dPr>
                            <m:e>
                              <m:sSub>
                                <m:sSubPr>
                                  <m:ctrlPr>
                                    <a:rPr lang="en-US" altLang="zh-CN" b="0" i="1" smtClean="0">
                                      <a:solidFill>
                                        <a:srgbClr val="0000FF"/>
                                      </a:solidFill>
                                      <a:latin typeface="Cambria Math" panose="02040503050406030204" pitchFamily="18" charset="0"/>
                                    </a:rPr>
                                  </m:ctrlPr>
                                </m:sSubPr>
                                <m:e>
                                  <m:r>
                                    <a:rPr lang="en-US" altLang="zh-CN" b="0" i="1" smtClean="0">
                                      <a:solidFill>
                                        <a:srgbClr val="0000FF"/>
                                      </a:solidFill>
                                      <a:latin typeface="Cambria Math" panose="02040503050406030204" pitchFamily="18" charset="0"/>
                                    </a:rPr>
                                    <m:t>𝜃</m:t>
                                  </m:r>
                                </m:e>
                                <m:sub>
                                  <m:r>
                                    <a:rPr lang="en-US" altLang="zh-CN" b="0" i="1" smtClean="0">
                                      <a:solidFill>
                                        <a:srgbClr val="0000FF"/>
                                      </a:solidFill>
                                      <a:latin typeface="Cambria Math" panose="02040503050406030204" pitchFamily="18" charset="0"/>
                                    </a:rPr>
                                    <m:t>𝑑</m:t>
                                  </m:r>
                                </m:sub>
                              </m:sSub>
                            </m:e>
                            <m:e>
                              <m:r>
                                <a:rPr lang="en-US" altLang="zh-CN" b="0" i="1" smtClean="0">
                                  <a:solidFill>
                                    <a:srgbClr val="0000FF"/>
                                  </a:solidFill>
                                  <a:latin typeface="Cambria Math" panose="02040503050406030204" pitchFamily="18" charset="0"/>
                                </a:rPr>
                                <m:t>𝛼</m:t>
                              </m:r>
                            </m:e>
                          </m:d>
                          <m:d>
                            <m:dPr>
                              <m:ctrlPr>
                                <a:rPr lang="en-US" altLang="zh-CN" b="0" i="1" smtClean="0">
                                  <a:solidFill>
                                    <a:srgbClr val="0000FF"/>
                                  </a:solidFill>
                                  <a:latin typeface="Cambria Math" panose="02040503050406030204" pitchFamily="18" charset="0"/>
                                </a:rPr>
                              </m:ctrlPr>
                            </m:dPr>
                            <m:e>
                              <m:nary>
                                <m:naryPr>
                                  <m:chr m:val="∏"/>
                                  <m:supHide m:val="on"/>
                                  <m:ctrlPr>
                                    <a:rPr lang="en-US" altLang="zh-CN" i="1">
                                      <a:solidFill>
                                        <a:srgbClr val="0000FF"/>
                                      </a:solidFill>
                                      <a:latin typeface="Cambria Math" panose="02040503050406030204" pitchFamily="18" charset="0"/>
                                    </a:rPr>
                                  </m:ctrlPr>
                                </m:naryPr>
                                <m:sub>
                                  <m:r>
                                    <a:rPr lang="en-US" altLang="zh-CN" i="1">
                                      <a:solidFill>
                                        <a:srgbClr val="0000FF"/>
                                      </a:solidFill>
                                      <a:latin typeface="Cambria Math" panose="02040503050406030204" pitchFamily="18" charset="0"/>
                                    </a:rPr>
                                    <m:t>𝑛</m:t>
                                  </m:r>
                                </m:sub>
                                <m:sup/>
                                <m:e>
                                  <m:r>
                                    <a:rPr lang="en-US" altLang="zh-CN" i="1">
                                      <a:solidFill>
                                        <a:srgbClr val="0000FF"/>
                                      </a:solidFill>
                                      <a:latin typeface="Cambria Math" panose="02040503050406030204" pitchFamily="18" charset="0"/>
                                    </a:rPr>
                                    <m:t>𝑝</m:t>
                                  </m:r>
                                  <m:d>
                                    <m:dPr>
                                      <m:ctrlPr>
                                        <a:rPr lang="en-US" altLang="zh-CN" i="1">
                                          <a:solidFill>
                                            <a:srgbClr val="0000FF"/>
                                          </a:solidFill>
                                          <a:latin typeface="Cambria Math" panose="02040503050406030204" pitchFamily="18" charset="0"/>
                                        </a:rPr>
                                      </m:ctrlPr>
                                    </m:dPr>
                                    <m:e>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𝑧</m:t>
                                          </m:r>
                                        </m:e>
                                        <m:sub>
                                          <m:r>
                                            <a:rPr lang="en-US" altLang="zh-CN" i="1">
                                              <a:solidFill>
                                                <a:srgbClr val="0000FF"/>
                                              </a:solidFill>
                                              <a:latin typeface="Cambria Math" panose="02040503050406030204" pitchFamily="18" charset="0"/>
                                            </a:rPr>
                                            <m:t>𝑑𝑛</m:t>
                                          </m:r>
                                        </m:sub>
                                      </m:sSub>
                                    </m:e>
                                    <m:e>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𝜃</m:t>
                                          </m:r>
                                        </m:e>
                                        <m:sub>
                                          <m:r>
                                            <a:rPr lang="en-US" altLang="zh-CN" i="1">
                                              <a:solidFill>
                                                <a:srgbClr val="0000FF"/>
                                              </a:solidFill>
                                              <a:latin typeface="Cambria Math" panose="02040503050406030204" pitchFamily="18" charset="0"/>
                                            </a:rPr>
                                            <m:t>𝑑</m:t>
                                          </m:r>
                                        </m:sub>
                                      </m:sSub>
                                    </m:e>
                                  </m:d>
                                  <m:r>
                                    <a:rPr lang="en-US" altLang="zh-CN" i="1">
                                      <a:solidFill>
                                        <a:srgbClr val="0000FF"/>
                                      </a:solidFill>
                                      <a:latin typeface="Cambria Math" panose="02040503050406030204" pitchFamily="18" charset="0"/>
                                    </a:rPr>
                                    <m:t>𝑝</m:t>
                                  </m:r>
                                  <m:d>
                                    <m:dPr>
                                      <m:ctrlPr>
                                        <a:rPr lang="en-US" altLang="zh-CN" i="1">
                                          <a:solidFill>
                                            <a:srgbClr val="0000FF"/>
                                          </a:solidFill>
                                          <a:latin typeface="Cambria Math" panose="02040503050406030204" pitchFamily="18" charset="0"/>
                                        </a:rPr>
                                      </m:ctrlPr>
                                    </m:dPr>
                                    <m:e>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𝑤</m:t>
                                          </m:r>
                                        </m:e>
                                        <m:sub>
                                          <m:r>
                                            <a:rPr lang="en-US" altLang="zh-CN" i="1">
                                              <a:solidFill>
                                                <a:srgbClr val="0000FF"/>
                                              </a:solidFill>
                                              <a:latin typeface="Cambria Math" panose="02040503050406030204" pitchFamily="18" charset="0"/>
                                            </a:rPr>
                                            <m:t>𝑑</m:t>
                                          </m:r>
                                          <m:r>
                                            <a:rPr lang="en-US" altLang="zh-CN" b="0" i="1" smtClean="0">
                                              <a:solidFill>
                                                <a:srgbClr val="0000FF"/>
                                              </a:solidFill>
                                              <a:latin typeface="Cambria Math" panose="02040503050406030204" pitchFamily="18" charset="0"/>
                                            </a:rPr>
                                            <m:t>𝑛</m:t>
                                          </m:r>
                                        </m:sub>
                                      </m:sSub>
                                    </m:e>
                                    <m:e>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𝑧</m:t>
                                          </m:r>
                                        </m:e>
                                        <m:sub>
                                          <m:r>
                                            <a:rPr lang="en-US" altLang="zh-CN" i="1">
                                              <a:solidFill>
                                                <a:srgbClr val="0000FF"/>
                                              </a:solidFill>
                                              <a:latin typeface="Cambria Math" panose="02040503050406030204" pitchFamily="18" charset="0"/>
                                            </a:rPr>
                                            <m:t>𝑑</m:t>
                                          </m:r>
                                        </m:sub>
                                      </m:sSub>
                                      <m:r>
                                        <a:rPr lang="en-US" altLang="zh-CN" i="1">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Φ</m:t>
                                      </m:r>
                                    </m:e>
                                  </m:d>
                                </m:e>
                              </m:nary>
                            </m:e>
                          </m:d>
                        </m:e>
                      </m:nary>
                    </m:oMath>
                  </m:oMathPara>
                </a14:m>
                <a:endParaRPr lang="zh-CN" altLang="en-US" dirty="0">
                  <a:solidFill>
                    <a:srgbClr val="0000FF"/>
                  </a:solidFill>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1197781" y="4942057"/>
                <a:ext cx="7488204" cy="891719"/>
              </a:xfrm>
              <a:prstGeom prst="rect">
                <a:avLst/>
              </a:prstGeom>
              <a:blipFill rotWithShape="0">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0631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LDA has been widely extended …</a:t>
            </a:r>
            <a:endParaRPr lang="zh-CN" altLang="en-US" dirty="0"/>
          </a:p>
        </p:txBody>
      </p:sp>
      <p:sp>
        <p:nvSpPr>
          <p:cNvPr id="3" name="Content Placeholder 2"/>
          <p:cNvSpPr>
            <a:spLocks noGrp="1"/>
          </p:cNvSpPr>
          <p:nvPr>
            <p:ph sz="quarter" idx="1"/>
          </p:nvPr>
        </p:nvSpPr>
        <p:spPr>
          <a:xfrm>
            <a:off x="914400" y="1447798"/>
            <a:ext cx="8229600" cy="5410201"/>
          </a:xfrm>
        </p:spPr>
        <p:txBody>
          <a:bodyPr>
            <a:normAutofit fontScale="92500" lnSpcReduction="20000"/>
          </a:bodyPr>
          <a:lstStyle/>
          <a:p>
            <a:r>
              <a:rPr lang="en-US" altLang="zh-CN" dirty="0" smtClean="0"/>
              <a:t>LDA can </a:t>
            </a:r>
            <a:r>
              <a:rPr lang="en-US" altLang="zh-CN" b="1" dirty="0" smtClean="0">
                <a:solidFill>
                  <a:srgbClr val="0000FF"/>
                </a:solidFill>
              </a:rPr>
              <a:t>be embedded in more complicated models</a:t>
            </a:r>
            <a:r>
              <a:rPr lang="en-US" altLang="zh-CN" dirty="0" smtClean="0"/>
              <a:t>, </a:t>
            </a:r>
          </a:p>
          <a:p>
            <a:pPr>
              <a:spcBef>
                <a:spcPts val="0"/>
              </a:spcBef>
              <a:buNone/>
            </a:pPr>
            <a:r>
              <a:rPr lang="en-US" altLang="zh-CN" dirty="0" smtClean="0"/>
              <a:t>    capturing rich structures of the texts</a:t>
            </a:r>
          </a:p>
          <a:p>
            <a:r>
              <a:rPr lang="en-US" altLang="zh-CN" dirty="0" smtClean="0"/>
              <a:t>Extensions are either on</a:t>
            </a:r>
          </a:p>
          <a:p>
            <a:pPr lvl="1"/>
            <a:r>
              <a:rPr lang="en-US" altLang="zh-CN" b="1" dirty="0" smtClean="0">
                <a:solidFill>
                  <a:srgbClr val="0000FF"/>
                </a:solidFill>
              </a:rPr>
              <a:t>Priors</a:t>
            </a:r>
            <a:r>
              <a:rPr lang="en-US" altLang="zh-CN" dirty="0" smtClean="0"/>
              <a:t>: e.g., Markov process prior for dynamic topic models, logistic-normal prior for corrected topic models, etc</a:t>
            </a:r>
          </a:p>
          <a:p>
            <a:pPr lvl="1"/>
            <a:r>
              <a:rPr lang="en-US" altLang="zh-CN" b="1" dirty="0" smtClean="0">
                <a:solidFill>
                  <a:srgbClr val="0000FF"/>
                </a:solidFill>
              </a:rPr>
              <a:t>Likelihood models</a:t>
            </a:r>
            <a:r>
              <a:rPr lang="en-US" altLang="zh-CN" dirty="0" smtClean="0"/>
              <a:t>: e.g., relational topic models, multi-view topic models, etc.</a:t>
            </a:r>
          </a:p>
          <a:p>
            <a:pPr lvl="1"/>
            <a:endParaRPr lang="en-US" altLang="zh-CN" dirty="0" smtClean="0"/>
          </a:p>
          <a:p>
            <a:pPr lvl="1"/>
            <a:endParaRPr lang="en-US" altLang="zh-CN" dirty="0" smtClean="0"/>
          </a:p>
          <a:p>
            <a:pPr lvl="1"/>
            <a:endParaRPr lang="en-US" altLang="zh-CN" dirty="0" smtClean="0"/>
          </a:p>
          <a:p>
            <a:pPr lvl="1"/>
            <a:endParaRPr lang="en-US" altLang="zh-CN" dirty="0" smtClean="0"/>
          </a:p>
          <a:p>
            <a:pPr lvl="1"/>
            <a:endParaRPr lang="en-US" altLang="zh-CN" dirty="0" smtClean="0"/>
          </a:p>
          <a:p>
            <a:pPr lvl="1"/>
            <a:endParaRPr lang="en-US" altLang="zh-CN" dirty="0" smtClean="0"/>
          </a:p>
          <a:p>
            <a:pPr lvl="1"/>
            <a:endParaRPr lang="en-US" altLang="zh-CN" dirty="0" smtClean="0"/>
          </a:p>
          <a:p>
            <a:r>
              <a:rPr lang="en-US" altLang="zh-CN" dirty="0" smtClean="0"/>
              <a:t>Tutorials were provide by D. </a:t>
            </a:r>
            <a:r>
              <a:rPr lang="en-US" altLang="zh-CN" dirty="0" err="1" smtClean="0"/>
              <a:t>Blei</a:t>
            </a:r>
            <a:r>
              <a:rPr lang="en-US" altLang="zh-CN" dirty="0" smtClean="0"/>
              <a:t> at ICML, SIGKDD, etc. (</a:t>
            </a:r>
            <a:r>
              <a:rPr lang="en-US" altLang="zh-CN" dirty="0" smtClean="0">
                <a:hlinkClick r:id="rId3"/>
              </a:rPr>
              <a:t>http://www.cs.princeton.edu/~blei/topicmodeling.html</a:t>
            </a:r>
            <a:r>
              <a:rPr lang="en-US" altLang="zh-CN" dirty="0" smtClean="0"/>
              <a:t>) </a:t>
            </a:r>
          </a:p>
        </p:txBody>
      </p:sp>
      <p:pic>
        <p:nvPicPr>
          <p:cNvPr id="478210" name="Picture 2"/>
          <p:cNvPicPr>
            <a:picLocks noChangeAspect="1" noChangeArrowheads="1"/>
          </p:cNvPicPr>
          <p:nvPr/>
        </p:nvPicPr>
        <p:blipFill>
          <a:blip r:embed="rId4" cstate="print"/>
          <a:srcRect/>
          <a:stretch>
            <a:fillRect/>
          </a:stretch>
        </p:blipFill>
        <p:spPr bwMode="auto">
          <a:xfrm>
            <a:off x="5904411" y="3724394"/>
            <a:ext cx="3094204" cy="1877600"/>
          </a:xfrm>
          <a:prstGeom prst="rect">
            <a:avLst/>
          </a:prstGeom>
          <a:noFill/>
          <a:ln w="9525">
            <a:noFill/>
            <a:miter lim="800000"/>
            <a:headEnd/>
            <a:tailEnd/>
          </a:ln>
          <a:effectLst/>
        </p:spPr>
      </p:pic>
      <p:pic>
        <p:nvPicPr>
          <p:cNvPr id="478211" name="Picture 3"/>
          <p:cNvPicPr>
            <a:picLocks noChangeAspect="1" noChangeArrowheads="1"/>
          </p:cNvPicPr>
          <p:nvPr/>
        </p:nvPicPr>
        <p:blipFill>
          <a:blip r:embed="rId5" cstate="print"/>
          <a:srcRect/>
          <a:stretch>
            <a:fillRect/>
          </a:stretch>
        </p:blipFill>
        <p:spPr bwMode="auto">
          <a:xfrm>
            <a:off x="3303422" y="3522625"/>
            <a:ext cx="2491364" cy="2282298"/>
          </a:xfrm>
          <a:prstGeom prst="rect">
            <a:avLst/>
          </a:prstGeom>
          <a:noFill/>
          <a:ln w="9525">
            <a:noFill/>
            <a:miter lim="800000"/>
            <a:headEnd/>
            <a:tailEnd/>
          </a:ln>
          <a:effectLst/>
        </p:spPr>
      </p:pic>
      <p:pic>
        <p:nvPicPr>
          <p:cNvPr id="478214" name="Picture 6"/>
          <p:cNvPicPr>
            <a:picLocks noChangeAspect="1" noChangeArrowheads="1"/>
          </p:cNvPicPr>
          <p:nvPr/>
        </p:nvPicPr>
        <p:blipFill>
          <a:blip r:embed="rId6" cstate="print"/>
          <a:srcRect/>
          <a:stretch>
            <a:fillRect/>
          </a:stretch>
        </p:blipFill>
        <p:spPr bwMode="auto">
          <a:xfrm>
            <a:off x="91440" y="4100851"/>
            <a:ext cx="3180266" cy="1191702"/>
          </a:xfrm>
          <a:prstGeom prst="rect">
            <a:avLst/>
          </a:prstGeom>
          <a:noFill/>
          <a:ln w="9525">
            <a:noFill/>
            <a:miter lim="800000"/>
            <a:headEnd/>
            <a:tailEnd/>
          </a:ln>
          <a:effectLst/>
        </p:spPr>
      </p:pic>
    </p:spTree>
    <p:extLst>
      <p:ext uri="{BB962C8B-B14F-4D97-AF65-F5344CB8AC3E}">
        <p14:creationId xmlns:p14="http://schemas.microsoft.com/office/powerpoint/2010/main" val="23258216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sz="quarter" idx="1"/>
          </p:nvPr>
        </p:nvSpPr>
        <p:spPr/>
        <p:txBody>
          <a:bodyPr>
            <a:normAutofit lnSpcReduction="10000"/>
          </a:bodyPr>
          <a:lstStyle/>
          <a:p>
            <a:r>
              <a:rPr kumimoji="1" lang="en-US" altLang="zh-CN" dirty="0"/>
              <a:t>Applications</a:t>
            </a:r>
          </a:p>
          <a:p>
            <a:pPr lvl="1"/>
            <a:r>
              <a:rPr kumimoji="1" lang="en-US" altLang="zh-CN" dirty="0"/>
              <a:t>Data visualization</a:t>
            </a:r>
          </a:p>
          <a:p>
            <a:pPr lvl="1"/>
            <a:r>
              <a:rPr kumimoji="1" lang="en-US" altLang="zh-CN" dirty="0"/>
              <a:t>Natural language processing</a:t>
            </a:r>
          </a:p>
          <a:p>
            <a:pPr lvl="1"/>
            <a:r>
              <a:rPr kumimoji="1" lang="en-US" altLang="zh-CN" dirty="0"/>
              <a:t>Recommendation system</a:t>
            </a:r>
          </a:p>
          <a:p>
            <a:pPr lvl="1"/>
            <a:r>
              <a:rPr kumimoji="1" lang="en-US" altLang="zh-CN" dirty="0"/>
              <a:t>Computer vision</a:t>
            </a:r>
          </a:p>
          <a:p>
            <a:pPr lvl="1"/>
            <a:r>
              <a:rPr kumimoji="1" lang="en-US" altLang="zh-CN" dirty="0"/>
              <a:t>Information retrieval</a:t>
            </a:r>
          </a:p>
          <a:p>
            <a:pPr lvl="1"/>
            <a:r>
              <a:rPr kumimoji="1" lang="en-US" altLang="zh-CN" dirty="0"/>
              <a:t>a</a:t>
            </a:r>
            <a:r>
              <a:rPr kumimoji="1" lang="is-IS" altLang="zh-CN" dirty="0"/>
              <a:t>nd many more</a:t>
            </a:r>
            <a:endParaRPr kumimoji="1" lang="zh-CN" altLang="en-US" dirty="0"/>
          </a:p>
          <a:p>
            <a:r>
              <a:rPr kumimoji="1" lang="en-US" altLang="zh-CN" dirty="0"/>
              <a:t>Alternative</a:t>
            </a:r>
            <a:r>
              <a:rPr kumimoji="1" lang="zh-CN" altLang="en-US" dirty="0"/>
              <a:t> </a:t>
            </a:r>
            <a:r>
              <a:rPr kumimoji="1" lang="en-US" altLang="zh-CN" dirty="0"/>
              <a:t>views</a:t>
            </a:r>
            <a:endParaRPr kumimoji="1" lang="zh-CN" altLang="en-US" dirty="0"/>
          </a:p>
          <a:p>
            <a:pPr lvl="1"/>
            <a:r>
              <a:rPr kumimoji="1" lang="en-US" altLang="zh-CN" dirty="0"/>
              <a:t>Clustering</a:t>
            </a:r>
            <a:endParaRPr kumimoji="1" lang="zh-CN" altLang="en-US" dirty="0"/>
          </a:p>
          <a:p>
            <a:pPr lvl="1"/>
            <a:r>
              <a:rPr kumimoji="1" lang="en-US" altLang="zh-CN" dirty="0"/>
              <a:t>Matrix</a:t>
            </a:r>
            <a:r>
              <a:rPr kumimoji="1" lang="zh-CN" altLang="en-US" dirty="0"/>
              <a:t> </a:t>
            </a:r>
            <a:r>
              <a:rPr kumimoji="1" lang="en-US" altLang="zh-CN" dirty="0"/>
              <a:t>factorization</a:t>
            </a:r>
            <a:endParaRPr kumimoji="1" lang="zh-CN" altLang="en-US" dirty="0"/>
          </a:p>
          <a:p>
            <a:pPr lvl="1"/>
            <a:r>
              <a:rPr kumimoji="1" lang="en-US" altLang="zh-CN" dirty="0"/>
              <a:t>Discrete</a:t>
            </a:r>
            <a:r>
              <a:rPr kumimoji="1" lang="zh-CN" altLang="en-US" dirty="0"/>
              <a:t> </a:t>
            </a:r>
            <a:r>
              <a:rPr kumimoji="1" lang="en-US" altLang="zh-CN" dirty="0"/>
              <a:t>PCA</a:t>
            </a:r>
            <a:endParaRPr lang="zh-CN" altLang="en-US" dirty="0"/>
          </a:p>
        </p:txBody>
      </p:sp>
    </p:spTree>
    <p:extLst>
      <p:ext uri="{BB962C8B-B14F-4D97-AF65-F5344CB8AC3E}">
        <p14:creationId xmlns:p14="http://schemas.microsoft.com/office/powerpoint/2010/main" val="3429550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Learning with Big Data</a:t>
            </a:r>
            <a:endParaRPr lang="zh-CN" altLang="en-US" dirty="0"/>
          </a:p>
        </p:txBody>
      </p:sp>
      <p:sp>
        <p:nvSpPr>
          <p:cNvPr id="3" name="内容占位符 2"/>
          <p:cNvSpPr>
            <a:spLocks noGrp="1"/>
          </p:cNvSpPr>
          <p:nvPr>
            <p:ph sz="quarter" idx="1"/>
          </p:nvPr>
        </p:nvSpPr>
        <p:spPr>
          <a:xfrm>
            <a:off x="914400" y="1447799"/>
            <a:ext cx="7772400" cy="5128099"/>
          </a:xfrm>
        </p:spPr>
        <p:txBody>
          <a:bodyPr>
            <a:normAutofit fontScale="92500" lnSpcReduction="20000"/>
          </a:bodyPr>
          <a:lstStyle/>
          <a:p>
            <a:r>
              <a:rPr kumimoji="1" lang="en-US" altLang="zh-CN" dirty="0" smtClean="0"/>
              <a:t>Data</a:t>
            </a:r>
            <a:r>
              <a:rPr kumimoji="1" lang="zh-CN" altLang="en-US" dirty="0" smtClean="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very</a:t>
            </a:r>
            <a:r>
              <a:rPr kumimoji="1" lang="zh-CN" altLang="en-US" dirty="0"/>
              <a:t> </a:t>
            </a:r>
            <a:r>
              <a:rPr kumimoji="1" lang="en-US" altLang="zh-CN" dirty="0"/>
              <a:t>large</a:t>
            </a:r>
            <a:endParaRPr kumimoji="1" lang="zh-CN" altLang="en-US" dirty="0"/>
          </a:p>
          <a:p>
            <a:r>
              <a:rPr kumimoji="1" lang="en-US" altLang="zh-CN" dirty="0"/>
              <a:t>The</a:t>
            </a:r>
            <a:r>
              <a:rPr kumimoji="1" lang="zh-CN" altLang="en-US" dirty="0"/>
              <a:t> </a:t>
            </a:r>
            <a:r>
              <a:rPr kumimoji="1" lang="en-US" altLang="zh-CN" dirty="0"/>
              <a:t>ClueWeb12</a:t>
            </a:r>
            <a:r>
              <a:rPr kumimoji="1" lang="zh-CN" altLang="en-US" dirty="0"/>
              <a:t> </a:t>
            </a:r>
            <a:r>
              <a:rPr kumimoji="1" lang="en-US" altLang="zh-CN" dirty="0"/>
              <a:t>dataset</a:t>
            </a:r>
            <a:r>
              <a:rPr kumimoji="1" lang="zh-CN" altLang="en-US" dirty="0"/>
              <a:t> </a:t>
            </a:r>
            <a:r>
              <a:rPr kumimoji="1" lang="en-US" altLang="zh-CN" dirty="0"/>
              <a:t>(webpages)</a:t>
            </a:r>
            <a:endParaRPr kumimoji="1" lang="zh-CN" altLang="en-US" dirty="0"/>
          </a:p>
          <a:p>
            <a:pPr lvl="1"/>
            <a:r>
              <a:rPr kumimoji="1" lang="en-US" altLang="zh-CN" dirty="0"/>
              <a:t>#docs (D): billion</a:t>
            </a:r>
          </a:p>
          <a:p>
            <a:pPr lvl="1"/>
            <a:r>
              <a:rPr kumimoji="1" lang="en-US" altLang="zh-CN" dirty="0"/>
              <a:t>#vocabulary (V): million</a:t>
            </a:r>
          </a:p>
          <a:p>
            <a:pPr lvl="1"/>
            <a:r>
              <a:rPr kumimoji="1" lang="en-US" altLang="zh-CN" dirty="0"/>
              <a:t>#topics (K): million</a:t>
            </a:r>
          </a:p>
          <a:p>
            <a:pPr lvl="1"/>
            <a:r>
              <a:rPr kumimoji="1" lang="en-US" altLang="zh-CN" dirty="0"/>
              <a:t>#tokens (T): 100 billion</a:t>
            </a:r>
            <a:endParaRPr kumimoji="1" lang="zh-CN" altLang="en-US" dirty="0"/>
          </a:p>
          <a:p>
            <a:pPr lvl="1"/>
            <a:r>
              <a:rPr kumimoji="1" lang="en-US" altLang="zh-CN" dirty="0"/>
              <a:t>Raw</a:t>
            </a:r>
            <a:r>
              <a:rPr kumimoji="1" lang="zh-CN" altLang="en-US" dirty="0"/>
              <a:t> </a:t>
            </a:r>
            <a:r>
              <a:rPr kumimoji="1" lang="en-US" altLang="zh-CN" dirty="0"/>
              <a:t>size</a:t>
            </a:r>
            <a:r>
              <a:rPr kumimoji="1" lang="zh-CN" altLang="en-US" dirty="0"/>
              <a:t> </a:t>
            </a:r>
            <a:r>
              <a:rPr kumimoji="1" lang="en-US" altLang="zh-CN" dirty="0"/>
              <a:t>(html):</a:t>
            </a:r>
            <a:r>
              <a:rPr kumimoji="1" lang="zh-CN" altLang="en-US" dirty="0"/>
              <a:t> </a:t>
            </a:r>
            <a:r>
              <a:rPr kumimoji="1" lang="en-US" altLang="zh-CN" dirty="0"/>
              <a:t>27TB</a:t>
            </a:r>
            <a:endParaRPr kumimoji="1" lang="zh-CN" altLang="en-US" dirty="0"/>
          </a:p>
          <a:p>
            <a:pPr lvl="1"/>
            <a:r>
              <a:rPr kumimoji="1" lang="en-US" altLang="zh-CN" dirty="0"/>
              <a:t>Text:</a:t>
            </a:r>
            <a:r>
              <a:rPr kumimoji="1" lang="zh-CN" altLang="en-US" dirty="0"/>
              <a:t> </a:t>
            </a:r>
            <a:r>
              <a:rPr kumimoji="1" lang="en-US" altLang="zh-CN" dirty="0" smtClean="0"/>
              <a:t>700GB</a:t>
            </a:r>
          </a:p>
          <a:p>
            <a:pPr lvl="1"/>
            <a:endParaRPr kumimoji="1" lang="zh-CN" altLang="en-US" dirty="0"/>
          </a:p>
          <a:p>
            <a:r>
              <a:rPr lang="en-US" altLang="zh-CN" dirty="0" smtClean="0"/>
              <a:t>Our recent work:</a:t>
            </a:r>
          </a:p>
          <a:p>
            <a:pPr lvl="1"/>
            <a:r>
              <a:rPr lang="en-US" altLang="zh-CN" dirty="0" err="1" smtClean="0"/>
              <a:t>WarpLDA</a:t>
            </a:r>
            <a:r>
              <a:rPr lang="en-US" altLang="zh-CN" dirty="0" smtClean="0"/>
              <a:t> on CPU clusters (VLDB 2016)</a:t>
            </a:r>
          </a:p>
          <a:p>
            <a:pPr lvl="1"/>
            <a:r>
              <a:rPr lang="en-US" altLang="zh-CN" dirty="0" err="1" smtClean="0"/>
              <a:t>SaberLDA</a:t>
            </a:r>
            <a:r>
              <a:rPr lang="en-US" altLang="zh-CN" dirty="0" smtClean="0"/>
              <a:t> on GPUs (ASPLOS 2017)</a:t>
            </a:r>
          </a:p>
          <a:p>
            <a:pPr lvl="1"/>
            <a:r>
              <a:rPr lang="en-US" altLang="zh-CN" dirty="0" smtClean="0"/>
              <a:t>Scalable dynamic topic models (WWW 2016)</a:t>
            </a:r>
          </a:p>
          <a:p>
            <a:pPr lvl="1"/>
            <a:r>
              <a:rPr lang="en-US" altLang="zh-CN" dirty="0" smtClean="0"/>
              <a:t>Online Bayesian passive-aggressive learning (JMLR 2017)</a:t>
            </a:r>
          </a:p>
          <a:p>
            <a:pPr lvl="1"/>
            <a:r>
              <a:rPr lang="en-US" altLang="zh-CN" dirty="0" smtClean="0"/>
              <a:t>Scalable CTM (NIPS 2013)</a:t>
            </a:r>
            <a:endParaRPr lang="zh-CN" altLang="en-US" dirty="0"/>
          </a:p>
        </p:txBody>
      </p:sp>
    </p:spTree>
    <p:extLst>
      <p:ext uri="{BB962C8B-B14F-4D97-AF65-F5344CB8AC3E}">
        <p14:creationId xmlns:p14="http://schemas.microsoft.com/office/powerpoint/2010/main" val="1380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Learning with Big Data</a:t>
            </a:r>
            <a:endParaRPr lang="zh-CN" altLang="en-US" dirty="0"/>
          </a:p>
        </p:txBody>
      </p:sp>
      <p:sp>
        <p:nvSpPr>
          <p:cNvPr id="3" name="内容占位符 2"/>
          <p:cNvSpPr>
            <a:spLocks noGrp="1"/>
          </p:cNvSpPr>
          <p:nvPr>
            <p:ph sz="quarter" idx="1"/>
          </p:nvPr>
        </p:nvSpPr>
        <p:spPr>
          <a:xfrm>
            <a:off x="914400" y="1447799"/>
            <a:ext cx="7772400" cy="5121614"/>
          </a:xfrm>
        </p:spPr>
        <p:txBody>
          <a:bodyPr>
            <a:normAutofit fontScale="92500" lnSpcReduction="20000"/>
          </a:bodyPr>
          <a:lstStyle/>
          <a:p>
            <a:r>
              <a:rPr kumimoji="1" lang="en-US" altLang="zh-CN" dirty="0" smtClean="0"/>
              <a:t>Data</a:t>
            </a:r>
            <a:r>
              <a:rPr kumimoji="1" lang="zh-CN" altLang="en-US" dirty="0" smtClean="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very</a:t>
            </a:r>
            <a:r>
              <a:rPr kumimoji="1" lang="zh-CN" altLang="en-US" dirty="0"/>
              <a:t> </a:t>
            </a:r>
            <a:r>
              <a:rPr kumimoji="1" lang="en-US" altLang="zh-CN" dirty="0"/>
              <a:t>large</a:t>
            </a:r>
            <a:endParaRPr kumimoji="1" lang="zh-CN" altLang="en-US" dirty="0"/>
          </a:p>
          <a:p>
            <a:r>
              <a:rPr kumimoji="1" lang="en-US" altLang="zh-CN" dirty="0"/>
              <a:t>The</a:t>
            </a:r>
            <a:r>
              <a:rPr kumimoji="1" lang="zh-CN" altLang="en-US" dirty="0"/>
              <a:t> </a:t>
            </a:r>
            <a:r>
              <a:rPr kumimoji="1" lang="en-US" altLang="zh-CN" dirty="0"/>
              <a:t>ClueWeb12</a:t>
            </a:r>
            <a:r>
              <a:rPr kumimoji="1" lang="zh-CN" altLang="en-US" dirty="0"/>
              <a:t> </a:t>
            </a:r>
            <a:r>
              <a:rPr kumimoji="1" lang="en-US" altLang="zh-CN" dirty="0"/>
              <a:t>dataset</a:t>
            </a:r>
            <a:r>
              <a:rPr kumimoji="1" lang="zh-CN" altLang="en-US" dirty="0"/>
              <a:t> </a:t>
            </a:r>
            <a:r>
              <a:rPr kumimoji="1" lang="en-US" altLang="zh-CN" dirty="0"/>
              <a:t>(webpages)</a:t>
            </a:r>
            <a:endParaRPr kumimoji="1" lang="zh-CN" altLang="en-US" dirty="0"/>
          </a:p>
          <a:p>
            <a:pPr lvl="1"/>
            <a:r>
              <a:rPr kumimoji="1" lang="en-US" altLang="zh-CN" dirty="0"/>
              <a:t>#docs (D): billion</a:t>
            </a:r>
          </a:p>
          <a:p>
            <a:pPr lvl="1"/>
            <a:r>
              <a:rPr kumimoji="1" lang="en-US" altLang="zh-CN" dirty="0"/>
              <a:t>#vocabulary (V): million</a:t>
            </a:r>
          </a:p>
          <a:p>
            <a:pPr lvl="1"/>
            <a:r>
              <a:rPr kumimoji="1" lang="en-US" altLang="zh-CN" dirty="0"/>
              <a:t>#topics (K): million</a:t>
            </a:r>
          </a:p>
          <a:p>
            <a:pPr lvl="1"/>
            <a:r>
              <a:rPr kumimoji="1" lang="en-US" altLang="zh-CN" dirty="0"/>
              <a:t>#tokens (T): 100 billion</a:t>
            </a:r>
            <a:endParaRPr kumimoji="1" lang="zh-CN" altLang="en-US" dirty="0"/>
          </a:p>
          <a:p>
            <a:pPr lvl="1"/>
            <a:r>
              <a:rPr kumimoji="1" lang="en-US" altLang="zh-CN" dirty="0"/>
              <a:t>Raw</a:t>
            </a:r>
            <a:r>
              <a:rPr kumimoji="1" lang="zh-CN" altLang="en-US" dirty="0"/>
              <a:t> </a:t>
            </a:r>
            <a:r>
              <a:rPr kumimoji="1" lang="en-US" altLang="zh-CN" dirty="0"/>
              <a:t>size</a:t>
            </a:r>
            <a:r>
              <a:rPr kumimoji="1" lang="zh-CN" altLang="en-US" dirty="0"/>
              <a:t> </a:t>
            </a:r>
            <a:r>
              <a:rPr kumimoji="1" lang="en-US" altLang="zh-CN" dirty="0"/>
              <a:t>(html):</a:t>
            </a:r>
            <a:r>
              <a:rPr kumimoji="1" lang="zh-CN" altLang="en-US" dirty="0"/>
              <a:t> </a:t>
            </a:r>
            <a:r>
              <a:rPr kumimoji="1" lang="en-US" altLang="zh-CN" dirty="0"/>
              <a:t>27TB</a:t>
            </a:r>
            <a:endParaRPr kumimoji="1" lang="zh-CN" altLang="en-US" dirty="0"/>
          </a:p>
          <a:p>
            <a:pPr lvl="1"/>
            <a:r>
              <a:rPr kumimoji="1" lang="en-US" altLang="zh-CN" dirty="0"/>
              <a:t>Text:</a:t>
            </a:r>
            <a:r>
              <a:rPr kumimoji="1" lang="zh-CN" altLang="en-US" dirty="0"/>
              <a:t> </a:t>
            </a:r>
            <a:r>
              <a:rPr kumimoji="1" lang="en-US" altLang="zh-CN" dirty="0" smtClean="0"/>
              <a:t>700GB</a:t>
            </a:r>
          </a:p>
          <a:p>
            <a:pPr lvl="1"/>
            <a:endParaRPr kumimoji="1" lang="zh-CN" altLang="en-US" dirty="0"/>
          </a:p>
          <a:p>
            <a:r>
              <a:rPr lang="en-US" altLang="zh-CN" dirty="0" smtClean="0"/>
              <a:t>Our recent work:</a:t>
            </a:r>
          </a:p>
          <a:p>
            <a:pPr lvl="1"/>
            <a:r>
              <a:rPr lang="en-US" altLang="zh-CN" dirty="0" err="1" smtClean="0">
                <a:solidFill>
                  <a:srgbClr val="0000FF"/>
                </a:solidFill>
              </a:rPr>
              <a:t>WarpLDA</a:t>
            </a:r>
            <a:r>
              <a:rPr lang="en-US" altLang="zh-CN" dirty="0" smtClean="0">
                <a:solidFill>
                  <a:srgbClr val="0000FF"/>
                </a:solidFill>
              </a:rPr>
              <a:t> on CPU clusters (VLDB 2016)</a:t>
            </a:r>
          </a:p>
          <a:p>
            <a:pPr lvl="1"/>
            <a:r>
              <a:rPr lang="en-US" altLang="zh-CN" dirty="0" err="1" smtClean="0"/>
              <a:t>SaberLDA</a:t>
            </a:r>
            <a:r>
              <a:rPr lang="en-US" altLang="zh-CN" dirty="0" smtClean="0"/>
              <a:t> on GPUs (ASPLOS 2017)</a:t>
            </a:r>
          </a:p>
          <a:p>
            <a:pPr lvl="1"/>
            <a:r>
              <a:rPr lang="en-US" altLang="zh-CN" dirty="0" smtClean="0"/>
              <a:t>Scalable dynamic topic models (WWW 2016)</a:t>
            </a:r>
          </a:p>
          <a:p>
            <a:pPr lvl="1"/>
            <a:r>
              <a:rPr lang="en-US" altLang="zh-CN" dirty="0" smtClean="0"/>
              <a:t>Online Bayesian passive-aggressive learning (JMLR 2017)</a:t>
            </a:r>
          </a:p>
          <a:p>
            <a:pPr lvl="1"/>
            <a:r>
              <a:rPr lang="en-US" altLang="zh-CN" dirty="0"/>
              <a:t>Scalable CTM (NIPS 2013)</a:t>
            </a:r>
            <a:endParaRPr lang="zh-CN" altLang="en-US" dirty="0"/>
          </a:p>
        </p:txBody>
      </p:sp>
    </p:spTree>
    <p:extLst>
      <p:ext uri="{BB962C8B-B14F-4D97-AF65-F5344CB8AC3E}">
        <p14:creationId xmlns:p14="http://schemas.microsoft.com/office/powerpoint/2010/main" val="3199912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145470" y="4491748"/>
            <a:ext cx="338208" cy="274396"/>
          </a:xfrm>
          <a:prstGeom prst="rect">
            <a:avLst/>
          </a:prstGeom>
          <a:solidFill>
            <a:schemeClr val="accent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813300" y="5098155"/>
            <a:ext cx="338208" cy="274396"/>
          </a:xfrm>
          <a:prstGeom prst="rect">
            <a:avLst/>
          </a:prstGeom>
          <a:solidFill>
            <a:schemeClr val="accent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dirty="0" smtClean="0"/>
              <a:t>Bayesian </a:t>
            </a:r>
            <a:r>
              <a:rPr lang="en-US" altLang="zh-CN" dirty="0"/>
              <a:t>Inference for LDA</a:t>
            </a:r>
            <a:endParaRPr lang="zh-CN" altLang="en-US" dirty="0"/>
          </a:p>
        </p:txBody>
      </p:sp>
      <p:sp>
        <p:nvSpPr>
          <p:cNvPr id="3" name="内容占位符 2"/>
          <p:cNvSpPr>
            <a:spLocks noGrp="1"/>
          </p:cNvSpPr>
          <p:nvPr>
            <p:ph sz="quarter" idx="1"/>
          </p:nvPr>
        </p:nvSpPr>
        <p:spPr>
          <a:xfrm>
            <a:off x="914400" y="1447800"/>
            <a:ext cx="7772400" cy="579783"/>
          </a:xfrm>
        </p:spPr>
        <p:txBody>
          <a:bodyPr/>
          <a:lstStyle/>
          <a:p>
            <a:r>
              <a:rPr lang="en-US" altLang="zh-CN" dirty="0" smtClean="0"/>
              <a:t>Collapsed Gibbs Sampling </a:t>
            </a:r>
            <a:endParaRPr lang="zh-CN" altLang="en-US" dirty="0"/>
          </a:p>
        </p:txBody>
      </p:sp>
      <p:graphicFrame>
        <p:nvGraphicFramePr>
          <p:cNvPr id="4" name="Object 7"/>
          <p:cNvGraphicFramePr>
            <a:graphicFrameLocks noChangeAspect="1"/>
          </p:cNvGraphicFramePr>
          <p:nvPr>
            <p:extLst/>
          </p:nvPr>
        </p:nvGraphicFramePr>
        <p:xfrm>
          <a:off x="1567656" y="1942893"/>
          <a:ext cx="6465888" cy="625475"/>
        </p:xfrm>
        <a:graphic>
          <a:graphicData uri="http://schemas.openxmlformats.org/presentationml/2006/ole">
            <mc:AlternateContent xmlns:mc="http://schemas.openxmlformats.org/markup-compatibility/2006">
              <mc:Choice xmlns:v="urn:schemas-microsoft-com:vml" Requires="v">
                <p:oleObj spid="_x0000_s1875738" name="Formula" r:id="rId3" imgW="3308400" imgH="348120" progId="Equation.Ribbit">
                  <p:embed/>
                </p:oleObj>
              </mc:Choice>
              <mc:Fallback>
                <p:oleObj name="Formula" r:id="rId3" imgW="3308400" imgH="348120" progId="Equation.Ribbit">
                  <p:embed/>
                  <p:pic>
                    <p:nvPicPr>
                      <p:cNvPr id="4" name="Object 7"/>
                      <p:cNvPicPr>
                        <a:picLocks noChangeAspect="1" noChangeArrowheads="1"/>
                      </p:cNvPicPr>
                      <p:nvPr/>
                    </p:nvPicPr>
                    <p:blipFill>
                      <a:blip r:embed="rId4"/>
                      <a:srcRect/>
                      <a:stretch>
                        <a:fillRect/>
                      </a:stretch>
                    </p:blipFill>
                    <p:spPr bwMode="auto">
                      <a:xfrm>
                        <a:off x="1567656" y="1942893"/>
                        <a:ext cx="6465888"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内容占位符 2"/>
          <p:cNvSpPr txBox="1">
            <a:spLocks/>
          </p:cNvSpPr>
          <p:nvPr/>
        </p:nvSpPr>
        <p:spPr>
          <a:xfrm>
            <a:off x="914400" y="2568368"/>
            <a:ext cx="7772400" cy="1297954"/>
          </a:xfrm>
          <a:prstGeom prst="rect">
            <a:avLst/>
          </a:prstGeom>
        </p:spPr>
        <p:txBody>
          <a:bodyPr vert="horz">
            <a:normAutofit/>
          </a:bodyPr>
          <a:lstStyle>
            <a:lvl1pPr marL="274320" indent="-274320" algn="l" rtl="0" eaLnBrk="1" latinLnBrk="0" hangingPunct="1">
              <a:spcBef>
                <a:spcPts val="580"/>
              </a:spcBef>
              <a:buClr>
                <a:schemeClr val="accent1"/>
              </a:buClr>
              <a:buSzPct val="85000"/>
              <a:buFontTx/>
              <a:buBlip>
                <a:blip r:embed="rId5"/>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altLang="zh-CN" dirty="0" smtClean="0"/>
              <a:t>Topic counts</a:t>
            </a:r>
          </a:p>
          <a:p>
            <a:pPr lvl="1"/>
            <a:r>
              <a:rPr lang="en-US" altLang="zh-CN" dirty="0" smtClean="0"/>
              <a:t>Token at </a:t>
            </a:r>
            <a:r>
              <a:rPr lang="en-US" altLang="zh-CN" dirty="0" smtClean="0">
                <a:latin typeface="Times New Roman" panose="02020603050405020304" pitchFamily="18" charset="0"/>
                <a:cs typeface="Times New Roman" panose="02020603050405020304" pitchFamily="18" charset="0"/>
              </a:rPr>
              <a:t>(</a:t>
            </a:r>
            <a:r>
              <a:rPr lang="en-US" altLang="zh-CN" i="1" dirty="0" smtClean="0">
                <a:latin typeface="Times New Roman" panose="02020603050405020304" pitchFamily="18" charset="0"/>
                <a:cs typeface="Times New Roman" panose="02020603050405020304" pitchFamily="18" charset="0"/>
              </a:rPr>
              <a:t>d, n</a:t>
            </a:r>
            <a:r>
              <a:rPr lang="en-US" altLang="zh-CN" dirty="0" smtClean="0">
                <a:latin typeface="Times New Roman" panose="02020603050405020304" pitchFamily="18" charset="0"/>
                <a:cs typeface="Times New Roman" panose="02020603050405020304" pitchFamily="18" charset="0"/>
              </a:rPr>
              <a:t>)</a:t>
            </a:r>
            <a:r>
              <a:rPr lang="en-US" altLang="zh-CN" dirty="0" smtClean="0"/>
              <a:t>:</a:t>
            </a:r>
            <a:endParaRPr lang="zh-CN" altLang="en-US" dirty="0"/>
          </a:p>
        </p:txBody>
      </p:sp>
      <p:graphicFrame>
        <p:nvGraphicFramePr>
          <p:cNvPr id="6" name="Object 7"/>
          <p:cNvGraphicFramePr>
            <a:graphicFrameLocks noChangeAspect="1"/>
          </p:cNvGraphicFramePr>
          <p:nvPr>
            <p:extLst/>
          </p:nvPr>
        </p:nvGraphicFramePr>
        <p:xfrm>
          <a:off x="1005681" y="3573103"/>
          <a:ext cx="561975" cy="300038"/>
        </p:xfrm>
        <a:graphic>
          <a:graphicData uri="http://schemas.openxmlformats.org/presentationml/2006/ole">
            <mc:AlternateContent xmlns:mc="http://schemas.openxmlformats.org/markup-compatibility/2006">
              <mc:Choice xmlns:v="urn:schemas-microsoft-com:vml" Requires="v">
                <p:oleObj spid="_x0000_s1875739" name="Formula" r:id="rId6" imgW="287280" imgH="166680" progId="Equation.Ribbit">
                  <p:embed/>
                </p:oleObj>
              </mc:Choice>
              <mc:Fallback>
                <p:oleObj name="Formula" r:id="rId6" imgW="287280" imgH="166680" progId="Equation.Ribbit">
                  <p:embed/>
                  <p:pic>
                    <p:nvPicPr>
                      <p:cNvPr id="6" name="Object 7"/>
                      <p:cNvPicPr>
                        <a:picLocks noChangeAspect="1" noChangeArrowheads="1"/>
                      </p:cNvPicPr>
                      <p:nvPr/>
                    </p:nvPicPr>
                    <p:blipFill>
                      <a:blip r:embed="rId7"/>
                      <a:srcRect/>
                      <a:stretch>
                        <a:fillRect/>
                      </a:stretch>
                    </p:blipFill>
                    <p:spPr bwMode="auto">
                      <a:xfrm>
                        <a:off x="1005681" y="3573103"/>
                        <a:ext cx="561975"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矩形 6"/>
          <p:cNvSpPr/>
          <p:nvPr/>
        </p:nvSpPr>
        <p:spPr>
          <a:xfrm>
            <a:off x="1005681" y="3961074"/>
            <a:ext cx="2125145" cy="19778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Object 7"/>
          <p:cNvGraphicFramePr>
            <a:graphicFrameLocks noChangeAspect="1"/>
          </p:cNvGraphicFramePr>
          <p:nvPr>
            <p:extLst/>
          </p:nvPr>
        </p:nvGraphicFramePr>
        <p:xfrm>
          <a:off x="3702498" y="3573103"/>
          <a:ext cx="561975" cy="300038"/>
        </p:xfrm>
        <a:graphic>
          <a:graphicData uri="http://schemas.openxmlformats.org/presentationml/2006/ole">
            <mc:AlternateContent xmlns:mc="http://schemas.openxmlformats.org/markup-compatibility/2006">
              <mc:Choice xmlns:v="urn:schemas-microsoft-com:vml" Requires="v">
                <p:oleObj spid="_x0000_s1875740" name="Formula" r:id="rId8" imgW="287280" imgH="166680" progId="Equation.Ribbit">
                  <p:embed/>
                </p:oleObj>
              </mc:Choice>
              <mc:Fallback>
                <p:oleObj name="Formula" r:id="rId8" imgW="287280" imgH="166680" progId="Equation.Ribbit">
                  <p:embed/>
                  <p:pic>
                    <p:nvPicPr>
                      <p:cNvPr id="8" name="Object 7"/>
                      <p:cNvPicPr>
                        <a:picLocks noChangeAspect="1" noChangeArrowheads="1"/>
                      </p:cNvPicPr>
                      <p:nvPr/>
                    </p:nvPicPr>
                    <p:blipFill>
                      <a:blip r:embed="rId9"/>
                      <a:srcRect/>
                      <a:stretch>
                        <a:fillRect/>
                      </a:stretch>
                    </p:blipFill>
                    <p:spPr bwMode="auto">
                      <a:xfrm>
                        <a:off x="3702498" y="3573103"/>
                        <a:ext cx="561975"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矩形 8"/>
          <p:cNvSpPr/>
          <p:nvPr/>
        </p:nvSpPr>
        <p:spPr>
          <a:xfrm>
            <a:off x="3702498" y="3961074"/>
            <a:ext cx="2125145" cy="19778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399315" y="3961074"/>
            <a:ext cx="2125145" cy="35518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Object 7"/>
          <p:cNvGraphicFramePr>
            <a:graphicFrameLocks noChangeAspect="1"/>
          </p:cNvGraphicFramePr>
          <p:nvPr>
            <p:extLst/>
          </p:nvPr>
        </p:nvGraphicFramePr>
        <p:xfrm>
          <a:off x="6399315" y="3573103"/>
          <a:ext cx="561975" cy="300038"/>
        </p:xfrm>
        <a:graphic>
          <a:graphicData uri="http://schemas.openxmlformats.org/presentationml/2006/ole">
            <mc:AlternateContent xmlns:mc="http://schemas.openxmlformats.org/markup-compatibility/2006">
              <mc:Choice xmlns:v="urn:schemas-microsoft-com:vml" Requires="v">
                <p:oleObj spid="_x0000_s1875741" name="Formula" r:id="rId10" imgW="287280" imgH="166680" progId="Equation.Ribbit">
                  <p:embed/>
                </p:oleObj>
              </mc:Choice>
              <mc:Fallback>
                <p:oleObj name="Formula" r:id="rId10" imgW="287280" imgH="166680" progId="Equation.Ribbit">
                  <p:embed/>
                  <p:pic>
                    <p:nvPicPr>
                      <p:cNvPr id="11" name="Object 7"/>
                      <p:cNvPicPr>
                        <a:picLocks noChangeAspect="1" noChangeArrowheads="1"/>
                      </p:cNvPicPr>
                      <p:nvPr/>
                    </p:nvPicPr>
                    <p:blipFill>
                      <a:blip r:embed="rId11"/>
                      <a:srcRect/>
                      <a:stretch>
                        <a:fillRect/>
                      </a:stretch>
                    </p:blipFill>
                    <p:spPr bwMode="auto">
                      <a:xfrm>
                        <a:off x="6399315" y="3573103"/>
                        <a:ext cx="561975"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p:extLst/>
          </p:nvPr>
        </p:nvGraphicFramePr>
        <p:xfrm>
          <a:off x="4813300" y="3117850"/>
          <a:ext cx="2268538" cy="265113"/>
        </p:xfrm>
        <a:graphic>
          <a:graphicData uri="http://schemas.openxmlformats.org/presentationml/2006/ole">
            <mc:AlternateContent xmlns:mc="http://schemas.openxmlformats.org/markup-compatibility/2006">
              <mc:Choice xmlns:v="urn:schemas-microsoft-com:vml" Requires="v">
                <p:oleObj spid="_x0000_s1875742" name="Formula" r:id="rId12" imgW="1159560" imgH="147600" progId="Equation.Ribbit">
                  <p:embed/>
                </p:oleObj>
              </mc:Choice>
              <mc:Fallback>
                <p:oleObj name="Formula" r:id="rId12" imgW="1159560" imgH="147600" progId="Equation.Ribbit">
                  <p:embed/>
                  <p:pic>
                    <p:nvPicPr>
                      <p:cNvPr id="12" name="Object 7"/>
                      <p:cNvPicPr>
                        <a:picLocks noChangeAspect="1" noChangeArrowheads="1"/>
                      </p:cNvPicPr>
                      <p:nvPr/>
                    </p:nvPicPr>
                    <p:blipFill>
                      <a:blip r:embed="rId13"/>
                      <a:srcRect/>
                      <a:stretch>
                        <a:fillRect/>
                      </a:stretch>
                    </p:blipFill>
                    <p:spPr bwMode="auto">
                      <a:xfrm>
                        <a:off x="4813300" y="3117850"/>
                        <a:ext cx="2268538" cy="265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矩形 12"/>
          <p:cNvSpPr/>
          <p:nvPr/>
        </p:nvSpPr>
        <p:spPr>
          <a:xfrm>
            <a:off x="1005681" y="4477910"/>
            <a:ext cx="2125145" cy="2882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146575" y="3961074"/>
            <a:ext cx="338208" cy="197788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702497" y="5091236"/>
            <a:ext cx="2125145" cy="2882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813300" y="3961074"/>
            <a:ext cx="338208" cy="197788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7" name="Object 7"/>
          <p:cNvGraphicFramePr>
            <a:graphicFrameLocks noChangeAspect="1"/>
          </p:cNvGraphicFramePr>
          <p:nvPr>
            <p:extLst/>
          </p:nvPr>
        </p:nvGraphicFramePr>
        <p:xfrm>
          <a:off x="2245829" y="3687437"/>
          <a:ext cx="139700" cy="250825"/>
        </p:xfrm>
        <a:graphic>
          <a:graphicData uri="http://schemas.openxmlformats.org/presentationml/2006/ole">
            <mc:AlternateContent xmlns:mc="http://schemas.openxmlformats.org/markup-compatibility/2006">
              <mc:Choice xmlns:v="urn:schemas-microsoft-com:vml" Requires="v">
                <p:oleObj spid="_x0000_s1875743" name="Formula" r:id="rId14" imgW="71280" imgH="140040" progId="Equation.Ribbit">
                  <p:embed/>
                </p:oleObj>
              </mc:Choice>
              <mc:Fallback>
                <p:oleObj name="Formula" r:id="rId14" imgW="71280" imgH="140040" progId="Equation.Ribbit">
                  <p:embed/>
                  <p:pic>
                    <p:nvPicPr>
                      <p:cNvPr id="17" name="Object 7"/>
                      <p:cNvPicPr>
                        <a:picLocks noChangeAspect="1" noChangeArrowheads="1"/>
                      </p:cNvPicPr>
                      <p:nvPr/>
                    </p:nvPicPr>
                    <p:blipFill>
                      <a:blip r:embed="rId15"/>
                      <a:srcRect/>
                      <a:stretch>
                        <a:fillRect/>
                      </a:stretch>
                    </p:blipFill>
                    <p:spPr bwMode="auto">
                      <a:xfrm>
                        <a:off x="2245829" y="3687437"/>
                        <a:ext cx="139700"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7"/>
          <p:cNvGraphicFramePr>
            <a:graphicFrameLocks noChangeAspect="1"/>
          </p:cNvGraphicFramePr>
          <p:nvPr>
            <p:extLst/>
          </p:nvPr>
        </p:nvGraphicFramePr>
        <p:xfrm>
          <a:off x="4925961" y="3687437"/>
          <a:ext cx="139700" cy="250825"/>
        </p:xfrm>
        <a:graphic>
          <a:graphicData uri="http://schemas.openxmlformats.org/presentationml/2006/ole">
            <mc:AlternateContent xmlns:mc="http://schemas.openxmlformats.org/markup-compatibility/2006">
              <mc:Choice xmlns:v="urn:schemas-microsoft-com:vml" Requires="v">
                <p:oleObj spid="_x0000_s1875744" name="Formula" r:id="rId16" imgW="71280" imgH="140040" progId="Equation.Ribbit">
                  <p:embed/>
                </p:oleObj>
              </mc:Choice>
              <mc:Fallback>
                <p:oleObj name="Formula" r:id="rId16" imgW="71280" imgH="140040" progId="Equation.Ribbit">
                  <p:embed/>
                  <p:pic>
                    <p:nvPicPr>
                      <p:cNvPr id="18" name="Object 7"/>
                      <p:cNvPicPr>
                        <a:picLocks noChangeAspect="1" noChangeArrowheads="1"/>
                      </p:cNvPicPr>
                      <p:nvPr/>
                    </p:nvPicPr>
                    <p:blipFill>
                      <a:blip r:embed="rId15"/>
                      <a:srcRect/>
                      <a:stretch>
                        <a:fillRect/>
                      </a:stretch>
                    </p:blipFill>
                    <p:spPr bwMode="auto">
                      <a:xfrm>
                        <a:off x="4925961" y="3687437"/>
                        <a:ext cx="139700"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extLst/>
          </p:nvPr>
        </p:nvGraphicFramePr>
        <p:xfrm>
          <a:off x="808038" y="4515803"/>
          <a:ext cx="146050" cy="250825"/>
        </p:xfrm>
        <a:graphic>
          <a:graphicData uri="http://schemas.openxmlformats.org/presentationml/2006/ole">
            <mc:AlternateContent xmlns:mc="http://schemas.openxmlformats.org/markup-compatibility/2006">
              <mc:Choice xmlns:v="urn:schemas-microsoft-com:vml" Requires="v">
                <p:oleObj spid="_x0000_s1875745" name="Formula" r:id="rId17" imgW="75240" imgH="140040" progId="Equation.Ribbit">
                  <p:embed/>
                </p:oleObj>
              </mc:Choice>
              <mc:Fallback>
                <p:oleObj name="Formula" r:id="rId17" imgW="75240" imgH="140040" progId="Equation.Ribbit">
                  <p:embed/>
                  <p:pic>
                    <p:nvPicPr>
                      <p:cNvPr id="19" name="Object 7"/>
                      <p:cNvPicPr>
                        <a:picLocks noChangeAspect="1" noChangeArrowheads="1"/>
                      </p:cNvPicPr>
                      <p:nvPr/>
                    </p:nvPicPr>
                    <p:blipFill>
                      <a:blip r:embed="rId18"/>
                      <a:srcRect/>
                      <a:stretch>
                        <a:fillRect/>
                      </a:stretch>
                    </p:blipFill>
                    <p:spPr bwMode="auto">
                      <a:xfrm>
                        <a:off x="808038" y="4515803"/>
                        <a:ext cx="146050"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7"/>
          <p:cNvGraphicFramePr>
            <a:graphicFrameLocks noChangeAspect="1"/>
          </p:cNvGraphicFramePr>
          <p:nvPr>
            <p:extLst/>
          </p:nvPr>
        </p:nvGraphicFramePr>
        <p:xfrm>
          <a:off x="3466824" y="5185795"/>
          <a:ext cx="192088" cy="193675"/>
        </p:xfrm>
        <a:graphic>
          <a:graphicData uri="http://schemas.openxmlformats.org/presentationml/2006/ole">
            <mc:AlternateContent xmlns:mc="http://schemas.openxmlformats.org/markup-compatibility/2006">
              <mc:Choice xmlns:v="urn:schemas-microsoft-com:vml" Requires="v">
                <p:oleObj spid="_x0000_s1875746" name="Formula" r:id="rId19" imgW="97920" imgH="108000" progId="Equation.Ribbit">
                  <p:embed/>
                </p:oleObj>
              </mc:Choice>
              <mc:Fallback>
                <p:oleObj name="Formula" r:id="rId19" imgW="97920" imgH="108000" progId="Equation.Ribbit">
                  <p:embed/>
                  <p:pic>
                    <p:nvPicPr>
                      <p:cNvPr id="20" name="Object 7"/>
                      <p:cNvPicPr>
                        <a:picLocks noChangeAspect="1" noChangeArrowheads="1"/>
                      </p:cNvPicPr>
                      <p:nvPr/>
                    </p:nvPicPr>
                    <p:blipFill>
                      <a:blip r:embed="rId20"/>
                      <a:srcRect/>
                      <a:stretch>
                        <a:fillRect/>
                      </a:stretch>
                    </p:blipFill>
                    <p:spPr bwMode="auto">
                      <a:xfrm>
                        <a:off x="3466824" y="5185795"/>
                        <a:ext cx="192088" cy="193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7"/>
          <p:cNvGraphicFramePr>
            <a:graphicFrameLocks noChangeAspect="1"/>
          </p:cNvGraphicFramePr>
          <p:nvPr>
            <p:extLst/>
          </p:nvPr>
        </p:nvGraphicFramePr>
        <p:xfrm>
          <a:off x="7614495" y="3678706"/>
          <a:ext cx="139700" cy="250825"/>
        </p:xfrm>
        <a:graphic>
          <a:graphicData uri="http://schemas.openxmlformats.org/presentationml/2006/ole">
            <mc:AlternateContent xmlns:mc="http://schemas.openxmlformats.org/markup-compatibility/2006">
              <mc:Choice xmlns:v="urn:schemas-microsoft-com:vml" Requires="v">
                <p:oleObj spid="_x0000_s1875747" name="Formula" r:id="rId21" imgW="71280" imgH="140040" progId="Equation.Ribbit">
                  <p:embed/>
                </p:oleObj>
              </mc:Choice>
              <mc:Fallback>
                <p:oleObj name="Formula" r:id="rId21" imgW="71280" imgH="140040" progId="Equation.Ribbit">
                  <p:embed/>
                  <p:pic>
                    <p:nvPicPr>
                      <p:cNvPr id="21" name="Object 7"/>
                      <p:cNvPicPr>
                        <a:picLocks noChangeAspect="1" noChangeArrowheads="1"/>
                      </p:cNvPicPr>
                      <p:nvPr/>
                    </p:nvPicPr>
                    <p:blipFill>
                      <a:blip r:embed="rId15"/>
                      <a:srcRect/>
                      <a:stretch>
                        <a:fillRect/>
                      </a:stretch>
                    </p:blipFill>
                    <p:spPr bwMode="auto">
                      <a:xfrm>
                        <a:off x="7614495" y="3678706"/>
                        <a:ext cx="139700"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矩形 21"/>
          <p:cNvSpPr/>
          <p:nvPr/>
        </p:nvSpPr>
        <p:spPr>
          <a:xfrm>
            <a:off x="7515241" y="3955275"/>
            <a:ext cx="338208" cy="360984"/>
          </a:xfrm>
          <a:prstGeom prst="rect">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内容占位符 2"/>
          <p:cNvSpPr txBox="1">
            <a:spLocks/>
          </p:cNvSpPr>
          <p:nvPr/>
        </p:nvSpPr>
        <p:spPr>
          <a:xfrm>
            <a:off x="6399314" y="4594405"/>
            <a:ext cx="2515533" cy="1344555"/>
          </a:xfrm>
          <a:prstGeom prst="rect">
            <a:avLst/>
          </a:prstGeom>
        </p:spPr>
        <p:txBody>
          <a:bodyPr vert="horz">
            <a:normAutofit/>
          </a:bodyPr>
          <a:lstStyle>
            <a:lvl1pPr marL="274320" indent="-274320" algn="l" rtl="0" eaLnBrk="1" latinLnBrk="0" hangingPunct="1">
              <a:spcBef>
                <a:spcPts val="580"/>
              </a:spcBef>
              <a:buClr>
                <a:schemeClr val="accent1"/>
              </a:buClr>
              <a:buSzPct val="85000"/>
              <a:buFontTx/>
              <a:buBlip>
                <a:blip r:embed="rId5"/>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en-US" altLang="zh-CN" sz="2800" dirty="0" smtClean="0">
                <a:solidFill>
                  <a:srgbClr val="0070C0"/>
                </a:solidFill>
              </a:rPr>
              <a:t>Sampling each token is </a:t>
            </a:r>
            <a:r>
              <a:rPr lang="en-US" altLang="zh-CN" sz="2800" dirty="0" smtClean="0">
                <a:solidFill>
                  <a:srgbClr val="0070C0"/>
                </a:solidFill>
                <a:latin typeface="Times New Roman" panose="02020603050405020304" pitchFamily="18" charset="0"/>
                <a:cs typeface="Times New Roman" panose="02020603050405020304" pitchFamily="18" charset="0"/>
              </a:rPr>
              <a:t>O(</a:t>
            </a:r>
            <a:r>
              <a:rPr lang="en-US" altLang="zh-CN" sz="2800" i="1" dirty="0" smtClean="0">
                <a:solidFill>
                  <a:srgbClr val="0070C0"/>
                </a:solidFill>
                <a:latin typeface="Times New Roman" panose="02020603050405020304" pitchFamily="18" charset="0"/>
                <a:cs typeface="Times New Roman" panose="02020603050405020304" pitchFamily="18" charset="0"/>
              </a:rPr>
              <a:t>K</a:t>
            </a:r>
            <a:r>
              <a:rPr lang="en-US" altLang="zh-CN" sz="2800" dirty="0" smtClean="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51957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Discriminative </a:t>
            </a:r>
            <a:r>
              <a:rPr lang="en-US" altLang="zh-CN" dirty="0" smtClean="0"/>
              <a:t>(Deep) </a:t>
            </a:r>
            <a:r>
              <a:rPr lang="en-US" altLang="zh-CN" dirty="0" smtClean="0"/>
              <a:t>Learning</a:t>
            </a:r>
            <a:endParaRPr lang="zh-CN" altLang="en-US" dirty="0"/>
          </a:p>
        </p:txBody>
      </p:sp>
      <p:sp>
        <p:nvSpPr>
          <p:cNvPr id="3" name="Content Placeholder 2"/>
          <p:cNvSpPr>
            <a:spLocks noGrp="1"/>
          </p:cNvSpPr>
          <p:nvPr>
            <p:ph sz="quarter" idx="1"/>
          </p:nvPr>
        </p:nvSpPr>
        <p:spPr>
          <a:xfrm>
            <a:off x="914399" y="1673157"/>
            <a:ext cx="7587575" cy="4578485"/>
          </a:xfrm>
        </p:spPr>
        <p:txBody>
          <a:bodyPr>
            <a:normAutofit fontScale="92500" lnSpcReduction="10000"/>
          </a:bodyPr>
          <a:lstStyle/>
          <a:p>
            <a:r>
              <a:rPr lang="en-US" altLang="zh-CN" dirty="0" smtClean="0"/>
              <a:t>Learn a (differentiable) function mapping from input to output</a:t>
            </a:r>
          </a:p>
          <a:p>
            <a:endParaRPr lang="en-US" altLang="zh-CN" dirty="0"/>
          </a:p>
          <a:p>
            <a:endParaRPr lang="en-US" altLang="zh-CN" dirty="0" smtClean="0"/>
          </a:p>
          <a:p>
            <a:endParaRPr lang="en-US" altLang="zh-CN" dirty="0"/>
          </a:p>
          <a:p>
            <a:endParaRPr lang="en-US" altLang="zh-CN" dirty="0" smtClean="0"/>
          </a:p>
          <a:p>
            <a:endParaRPr lang="en-US" altLang="zh-CN" dirty="0" smtClean="0"/>
          </a:p>
          <a:p>
            <a:endParaRPr lang="en-US" altLang="zh-CN" dirty="0"/>
          </a:p>
          <a:p>
            <a:endParaRPr lang="en-US" altLang="zh-CN" dirty="0" smtClean="0"/>
          </a:p>
          <a:p>
            <a:endParaRPr lang="en-US" altLang="zh-CN" dirty="0" smtClean="0"/>
          </a:p>
          <a:p>
            <a:endParaRPr lang="en-US" altLang="zh-CN" dirty="0"/>
          </a:p>
          <a:p>
            <a:pPr lvl="1"/>
            <a:r>
              <a:rPr lang="en-US" altLang="zh-CN" dirty="0"/>
              <a:t>Gradient back-propagation</a:t>
            </a:r>
            <a:endParaRPr lang="zh-CN" alt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5989" y="3732964"/>
            <a:ext cx="6565126" cy="177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2470854" y="2491499"/>
            <a:ext cx="3758079" cy="745383"/>
            <a:chOff x="1783441" y="4286656"/>
            <a:chExt cx="5010771" cy="993844"/>
          </a:xfrm>
        </p:grpSpPr>
        <p:sp>
          <p:nvSpPr>
            <p:cNvPr id="5" name="Rectangle 4"/>
            <p:cNvSpPr/>
            <p:nvPr/>
          </p:nvSpPr>
          <p:spPr>
            <a:xfrm>
              <a:off x="3300920" y="4286656"/>
              <a:ext cx="1939046" cy="993844"/>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mc:AlternateContent xmlns:mc="http://schemas.openxmlformats.org/markup-compatibility/2006">
          <mc:Choice xmlns:a14="http://schemas.microsoft.com/office/drawing/2010/main" Requires="a14">
            <p:sp>
              <p:nvSpPr>
                <p:cNvPr id="6" name="TextBox 5"/>
                <p:cNvSpPr txBox="1"/>
                <p:nvPr/>
              </p:nvSpPr>
              <p:spPr>
                <a:xfrm>
                  <a:off x="3600499" y="4587864"/>
                  <a:ext cx="1452620" cy="553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700" i="1">
                            <a:latin typeface="Cambria Math" panose="02040503050406030204" pitchFamily="18" charset="0"/>
                          </a:rPr>
                          <m:t>𝑓</m:t>
                        </m:r>
                        <m:r>
                          <a:rPr lang="en-US" altLang="zh-CN" sz="2700" i="1">
                            <a:latin typeface="Cambria Math" panose="02040503050406030204" pitchFamily="18" charset="0"/>
                          </a:rPr>
                          <m:t>(</m:t>
                        </m:r>
                        <m:r>
                          <m:rPr>
                            <m:sty m:val="p"/>
                          </m:rPr>
                          <a:rPr lang="en-US" altLang="zh-CN" sz="2700">
                            <a:latin typeface="Cambria Math" panose="02040503050406030204" pitchFamily="18" charset="0"/>
                          </a:rPr>
                          <m:t>x</m:t>
                        </m:r>
                        <m:r>
                          <a:rPr lang="en-US" altLang="zh-CN" sz="2700" i="1">
                            <a:latin typeface="Cambria Math" panose="02040503050406030204" pitchFamily="18" charset="0"/>
                          </a:rPr>
                          <m:t>;</m:t>
                        </m:r>
                        <m:r>
                          <a:rPr lang="en-US" altLang="zh-CN" sz="2700" i="1">
                            <a:latin typeface="Cambria Math" panose="02040503050406030204" pitchFamily="18" charset="0"/>
                          </a:rPr>
                          <m:t>𝜃</m:t>
                        </m:r>
                        <m:r>
                          <a:rPr lang="en-US" altLang="zh-CN" sz="2700" i="1">
                            <a:latin typeface="Cambria Math" panose="02040503050406030204" pitchFamily="18" charset="0"/>
                          </a:rPr>
                          <m:t>)</m:t>
                        </m:r>
                      </m:oMath>
                    </m:oMathPara>
                  </a14:m>
                  <a:endParaRPr lang="zh-CN" altLang="en-US" sz="2700" dirty="0"/>
                </a:p>
              </p:txBody>
            </p:sp>
          </mc:Choice>
          <mc:Fallback>
            <p:sp>
              <p:nvSpPr>
                <p:cNvPr id="6" name="TextBox 5"/>
                <p:cNvSpPr txBox="1">
                  <a:spLocks noRot="1" noChangeAspect="1" noMove="1" noResize="1" noEditPoints="1" noAdjustHandles="1" noChangeArrowheads="1" noChangeShapeType="1" noTextEdit="1"/>
                </p:cNvSpPr>
                <p:nvPr/>
              </p:nvSpPr>
              <p:spPr>
                <a:xfrm>
                  <a:off x="3600499" y="4587864"/>
                  <a:ext cx="1452620" cy="553997"/>
                </a:xfrm>
                <a:prstGeom prst="rect">
                  <a:avLst/>
                </a:prstGeom>
                <a:blipFill>
                  <a:blip r:embed="rId4"/>
                  <a:stretch>
                    <a:fillRect l="-10615" t="-5882" r="-10056" b="-29412"/>
                  </a:stretch>
                </a:blipFill>
              </p:spPr>
              <p:txBody>
                <a:bodyPr/>
                <a:lstStyle/>
                <a:p>
                  <a:r>
                    <a:rPr lang="zh-CN" altLang="en-US">
                      <a:noFill/>
                    </a:rPr>
                    <a:t> </a:t>
                  </a:r>
                </a:p>
              </p:txBody>
            </p:sp>
          </mc:Fallback>
        </mc:AlternateContent>
        <p:cxnSp>
          <p:nvCxnSpPr>
            <p:cNvPr id="9" name="Straight Arrow Connector 8"/>
            <p:cNvCxnSpPr>
              <a:endCxn id="5" idx="1"/>
            </p:cNvCxnSpPr>
            <p:nvPr/>
          </p:nvCxnSpPr>
          <p:spPr>
            <a:xfrm flipV="1">
              <a:off x="2259853" y="4783578"/>
              <a:ext cx="1041067" cy="243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39966" y="4786009"/>
              <a:ext cx="99222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2" name="Rectangle 11"/>
                <p:cNvSpPr/>
                <p:nvPr/>
              </p:nvSpPr>
              <p:spPr>
                <a:xfrm>
                  <a:off x="1783441" y="4497583"/>
                  <a:ext cx="536899"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sz="2400">
                            <a:latin typeface="Cambria Math" panose="02040503050406030204" pitchFamily="18" charset="0"/>
                          </a:rPr>
                          <m:t>x</m:t>
                        </m:r>
                      </m:oMath>
                    </m:oMathPara>
                  </a14:m>
                  <a:endParaRPr lang="zh-CN" altLang="en-US" sz="2400" dirty="0"/>
                </a:p>
              </p:txBody>
            </p:sp>
          </mc:Choice>
          <mc:Fallback>
            <p:sp>
              <p:nvSpPr>
                <p:cNvPr id="12" name="Rectangle 11"/>
                <p:cNvSpPr>
                  <a:spLocks noRot="1" noChangeAspect="1" noMove="1" noResize="1" noEditPoints="1" noAdjustHandles="1" noChangeArrowheads="1" noChangeShapeType="1" noTextEdit="1"/>
                </p:cNvSpPr>
                <p:nvPr/>
              </p:nvSpPr>
              <p:spPr>
                <a:xfrm>
                  <a:off x="1783441" y="4497583"/>
                  <a:ext cx="536899" cy="615553"/>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6248764" y="4485515"/>
                  <a:ext cx="545448" cy="6155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sz="2400">
                            <a:latin typeface="Cambria Math" panose="02040503050406030204" pitchFamily="18" charset="0"/>
                          </a:rPr>
                          <m:t>y</m:t>
                        </m:r>
                      </m:oMath>
                    </m:oMathPara>
                  </a14:m>
                  <a:endParaRPr lang="zh-CN" altLang="en-US" sz="2400" dirty="0"/>
                </a:p>
              </p:txBody>
            </p:sp>
          </mc:Choice>
          <mc:Fallback>
            <p:sp>
              <p:nvSpPr>
                <p:cNvPr id="13" name="Rectangle 12"/>
                <p:cNvSpPr>
                  <a:spLocks noRot="1" noChangeAspect="1" noMove="1" noResize="1" noEditPoints="1" noAdjustHandles="1" noChangeArrowheads="1" noChangeShapeType="1" noTextEdit="1"/>
                </p:cNvSpPr>
                <p:nvPr/>
              </p:nvSpPr>
              <p:spPr>
                <a:xfrm>
                  <a:off x="6248764" y="4485515"/>
                  <a:ext cx="545448" cy="615553"/>
                </a:xfrm>
                <a:prstGeom prst="rect">
                  <a:avLst/>
                </a:prstGeom>
                <a:blipFill>
                  <a:blip r:embed="rId6"/>
                  <a:stretch>
                    <a:fillRect b="-6579"/>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128578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Bayesian </a:t>
            </a:r>
            <a:r>
              <a:rPr lang="en-US" altLang="zh-CN" dirty="0"/>
              <a:t>Inference for LDA</a:t>
            </a:r>
            <a:endParaRPr lang="zh-CN" altLang="en-US" dirty="0"/>
          </a:p>
        </p:txBody>
      </p:sp>
      <p:sp>
        <p:nvSpPr>
          <p:cNvPr id="5" name="内容占位符 2"/>
          <p:cNvSpPr txBox="1">
            <a:spLocks/>
          </p:cNvSpPr>
          <p:nvPr/>
        </p:nvSpPr>
        <p:spPr>
          <a:xfrm>
            <a:off x="914400" y="1417638"/>
            <a:ext cx="7772400" cy="1297954"/>
          </a:xfrm>
          <a:prstGeom prst="rect">
            <a:avLst/>
          </a:prstGeom>
        </p:spPr>
        <p:txBody>
          <a:bodyPr vert="horz">
            <a:normAutofit/>
          </a:bodyPr>
          <a:lstStyle>
            <a:lvl1pPr marL="274320" indent="-274320" algn="l" rtl="0" eaLnBrk="1" latinLnBrk="0" hangingPunct="1">
              <a:spcBef>
                <a:spcPts val="580"/>
              </a:spcBef>
              <a:buClr>
                <a:schemeClr val="accent1"/>
              </a:buClr>
              <a:buSzPct val="85000"/>
              <a:buFontTx/>
              <a:buBlip>
                <a:blip r:embed="rId3"/>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altLang="zh-CN" dirty="0" err="1" smtClean="0"/>
              <a:t>LightLDA</a:t>
            </a:r>
            <a:r>
              <a:rPr lang="en-US" altLang="zh-CN" dirty="0" smtClean="0"/>
              <a:t>: Metropolis-Hastings (Yuan et al., 2015)</a:t>
            </a:r>
          </a:p>
          <a:p>
            <a:pPr lvl="1"/>
            <a:r>
              <a:rPr lang="en-US" altLang="zh-CN" dirty="0" smtClean="0"/>
              <a:t>Target distribution: sample in </a:t>
            </a:r>
            <a:r>
              <a:rPr lang="en-US" altLang="zh-CN" dirty="0" smtClean="0">
                <a:solidFill>
                  <a:srgbClr val="119F14"/>
                </a:solidFill>
                <a:latin typeface="Times New Roman" panose="02020603050405020304" pitchFamily="18" charset="0"/>
                <a:cs typeface="Times New Roman" panose="02020603050405020304" pitchFamily="18" charset="0"/>
              </a:rPr>
              <a:t>O(</a:t>
            </a:r>
            <a:r>
              <a:rPr lang="en-US" altLang="zh-CN" i="1" dirty="0" smtClean="0">
                <a:solidFill>
                  <a:srgbClr val="119F14"/>
                </a:solidFill>
                <a:latin typeface="Times New Roman" panose="02020603050405020304" pitchFamily="18" charset="0"/>
                <a:cs typeface="Times New Roman" panose="02020603050405020304" pitchFamily="18" charset="0"/>
              </a:rPr>
              <a:t>K</a:t>
            </a:r>
            <a:r>
              <a:rPr lang="en-US" altLang="zh-CN" dirty="0" smtClean="0">
                <a:solidFill>
                  <a:srgbClr val="119F14"/>
                </a:solidFill>
                <a:latin typeface="Times New Roman" panose="02020603050405020304" pitchFamily="18" charset="0"/>
                <a:cs typeface="Times New Roman" panose="02020603050405020304" pitchFamily="18" charset="0"/>
              </a:rPr>
              <a:t>)</a:t>
            </a:r>
          </a:p>
        </p:txBody>
      </p:sp>
      <p:graphicFrame>
        <p:nvGraphicFramePr>
          <p:cNvPr id="27" name="Object 7"/>
          <p:cNvGraphicFramePr>
            <a:graphicFrameLocks noChangeAspect="1"/>
          </p:cNvGraphicFramePr>
          <p:nvPr>
            <p:extLst/>
          </p:nvPr>
        </p:nvGraphicFramePr>
        <p:xfrm>
          <a:off x="1567656" y="2247900"/>
          <a:ext cx="6465888" cy="625475"/>
        </p:xfrm>
        <a:graphic>
          <a:graphicData uri="http://schemas.openxmlformats.org/presentationml/2006/ole">
            <mc:AlternateContent xmlns:mc="http://schemas.openxmlformats.org/markup-compatibility/2006">
              <mc:Choice xmlns:v="urn:schemas-microsoft-com:vml" Requires="v">
                <p:oleObj spid="_x0000_s1876366" name="Formula" r:id="rId4" imgW="3308400" imgH="348120" progId="Equation.Ribbit">
                  <p:embed/>
                </p:oleObj>
              </mc:Choice>
              <mc:Fallback>
                <p:oleObj name="Formula" r:id="rId4" imgW="3308400" imgH="348120" progId="Equation.Ribbit">
                  <p:embed/>
                  <p:pic>
                    <p:nvPicPr>
                      <p:cNvPr id="27" name="Object 7"/>
                      <p:cNvPicPr>
                        <a:picLocks noChangeAspect="1" noChangeArrowheads="1"/>
                      </p:cNvPicPr>
                      <p:nvPr/>
                    </p:nvPicPr>
                    <p:blipFill>
                      <a:blip r:embed="rId5"/>
                      <a:srcRect/>
                      <a:stretch>
                        <a:fillRect/>
                      </a:stretch>
                    </p:blipFill>
                    <p:spPr bwMode="auto">
                      <a:xfrm>
                        <a:off x="1567656" y="2247900"/>
                        <a:ext cx="6465888"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内容占位符 2"/>
          <p:cNvSpPr txBox="1">
            <a:spLocks/>
          </p:cNvSpPr>
          <p:nvPr/>
        </p:nvSpPr>
        <p:spPr>
          <a:xfrm>
            <a:off x="914400" y="3000168"/>
            <a:ext cx="7772400" cy="545686"/>
          </a:xfrm>
          <a:prstGeom prst="rect">
            <a:avLst/>
          </a:prstGeom>
        </p:spPr>
        <p:txBody>
          <a:bodyPr vert="horz">
            <a:normAutofit/>
          </a:bodyPr>
          <a:lstStyle>
            <a:lvl1pPr marL="274320" indent="-274320" algn="l" rtl="0" eaLnBrk="1" latinLnBrk="0" hangingPunct="1">
              <a:spcBef>
                <a:spcPts val="580"/>
              </a:spcBef>
              <a:buClr>
                <a:schemeClr val="accent1"/>
              </a:buClr>
              <a:buSzPct val="85000"/>
              <a:buFontTx/>
              <a:buBlip>
                <a:blip r:embed="rId3"/>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lvl="1"/>
            <a:r>
              <a:rPr lang="en-US" altLang="zh-CN" dirty="0" smtClean="0"/>
              <a:t>Proposal distributions: sample in </a:t>
            </a:r>
            <a:r>
              <a:rPr lang="en-US" altLang="zh-CN" dirty="0" smtClean="0">
                <a:solidFill>
                  <a:srgbClr val="00B050"/>
                </a:solidFill>
              </a:rPr>
              <a:t>O(1)</a:t>
            </a:r>
          </a:p>
        </p:txBody>
      </p:sp>
      <p:graphicFrame>
        <p:nvGraphicFramePr>
          <p:cNvPr id="29" name="Object 7"/>
          <p:cNvGraphicFramePr>
            <a:graphicFrameLocks noChangeAspect="1"/>
          </p:cNvGraphicFramePr>
          <p:nvPr>
            <p:extLst/>
          </p:nvPr>
        </p:nvGraphicFramePr>
        <p:xfrm>
          <a:off x="3498055" y="3455193"/>
          <a:ext cx="2605087" cy="300038"/>
        </p:xfrm>
        <a:graphic>
          <a:graphicData uri="http://schemas.openxmlformats.org/presentationml/2006/ole">
            <mc:AlternateContent xmlns:mc="http://schemas.openxmlformats.org/markup-compatibility/2006">
              <mc:Choice xmlns:v="urn:schemas-microsoft-com:vml" Requires="v">
                <p:oleObj spid="_x0000_s1876367" name="Formula" r:id="rId6" imgW="1332360" imgH="166680" progId="Equation.Ribbit">
                  <p:embed/>
                </p:oleObj>
              </mc:Choice>
              <mc:Fallback>
                <p:oleObj name="Formula" r:id="rId6" imgW="1332360" imgH="166680" progId="Equation.Ribbit">
                  <p:embed/>
                  <p:pic>
                    <p:nvPicPr>
                      <p:cNvPr id="29" name="Object 7"/>
                      <p:cNvPicPr>
                        <a:picLocks noChangeAspect="1" noChangeArrowheads="1"/>
                      </p:cNvPicPr>
                      <p:nvPr/>
                    </p:nvPicPr>
                    <p:blipFill>
                      <a:blip r:embed="rId7"/>
                      <a:srcRect/>
                      <a:stretch>
                        <a:fillRect/>
                      </a:stretch>
                    </p:blipFill>
                    <p:spPr bwMode="auto">
                      <a:xfrm>
                        <a:off x="3498055" y="3455193"/>
                        <a:ext cx="2605087"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7"/>
          <p:cNvGraphicFramePr>
            <a:graphicFrameLocks noChangeAspect="1"/>
          </p:cNvGraphicFramePr>
          <p:nvPr>
            <p:extLst/>
          </p:nvPr>
        </p:nvGraphicFramePr>
        <p:xfrm>
          <a:off x="3489324" y="3858419"/>
          <a:ext cx="2622550" cy="300038"/>
        </p:xfrm>
        <a:graphic>
          <a:graphicData uri="http://schemas.openxmlformats.org/presentationml/2006/ole">
            <mc:AlternateContent xmlns:mc="http://schemas.openxmlformats.org/markup-compatibility/2006">
              <mc:Choice xmlns:v="urn:schemas-microsoft-com:vml" Requires="v">
                <p:oleObj spid="_x0000_s1876368" name="Formula" r:id="rId8" imgW="1341360" imgH="166680" progId="Equation.Ribbit">
                  <p:embed/>
                </p:oleObj>
              </mc:Choice>
              <mc:Fallback>
                <p:oleObj name="Formula" r:id="rId8" imgW="1341360" imgH="166680" progId="Equation.Ribbit">
                  <p:embed/>
                  <p:pic>
                    <p:nvPicPr>
                      <p:cNvPr id="30" name="Object 7"/>
                      <p:cNvPicPr>
                        <a:picLocks noChangeAspect="1" noChangeArrowheads="1"/>
                      </p:cNvPicPr>
                      <p:nvPr/>
                    </p:nvPicPr>
                    <p:blipFill>
                      <a:blip r:embed="rId9"/>
                      <a:srcRect/>
                      <a:stretch>
                        <a:fillRect/>
                      </a:stretch>
                    </p:blipFill>
                    <p:spPr bwMode="auto">
                      <a:xfrm>
                        <a:off x="3489324" y="3858419"/>
                        <a:ext cx="262255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内容占位符 2"/>
          <p:cNvSpPr txBox="1">
            <a:spLocks/>
          </p:cNvSpPr>
          <p:nvPr/>
        </p:nvSpPr>
        <p:spPr>
          <a:xfrm>
            <a:off x="914399" y="4367834"/>
            <a:ext cx="7772400" cy="545686"/>
          </a:xfrm>
          <a:prstGeom prst="rect">
            <a:avLst/>
          </a:prstGeom>
        </p:spPr>
        <p:txBody>
          <a:bodyPr vert="horz">
            <a:normAutofit/>
          </a:bodyPr>
          <a:lstStyle>
            <a:lvl1pPr marL="274320" indent="-274320" algn="l" rtl="0" eaLnBrk="1" latinLnBrk="0" hangingPunct="1">
              <a:spcBef>
                <a:spcPts val="580"/>
              </a:spcBef>
              <a:buClr>
                <a:schemeClr val="accent1"/>
              </a:buClr>
              <a:buSzPct val="85000"/>
              <a:buFontTx/>
              <a:buBlip>
                <a:blip r:embed="rId3"/>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lvl="1"/>
            <a:r>
              <a:rPr lang="en-US" altLang="zh-CN" dirty="0" smtClean="0"/>
              <a:t>Acceptance rates: sample in </a:t>
            </a:r>
            <a:r>
              <a:rPr lang="en-US" altLang="zh-CN" dirty="0" smtClean="0">
                <a:solidFill>
                  <a:srgbClr val="00B050"/>
                </a:solidFill>
              </a:rPr>
              <a:t>O(1)</a:t>
            </a:r>
          </a:p>
        </p:txBody>
      </p:sp>
      <p:graphicFrame>
        <p:nvGraphicFramePr>
          <p:cNvPr id="32" name="Object 7"/>
          <p:cNvGraphicFramePr>
            <a:graphicFrameLocks noChangeAspect="1"/>
          </p:cNvGraphicFramePr>
          <p:nvPr>
            <p:extLst/>
          </p:nvPr>
        </p:nvGraphicFramePr>
        <p:xfrm>
          <a:off x="2714622" y="4910725"/>
          <a:ext cx="4171950" cy="628650"/>
        </p:xfrm>
        <a:graphic>
          <a:graphicData uri="http://schemas.openxmlformats.org/presentationml/2006/ole">
            <mc:AlternateContent xmlns:mc="http://schemas.openxmlformats.org/markup-compatibility/2006">
              <mc:Choice xmlns:v="urn:schemas-microsoft-com:vml" Requires="v">
                <p:oleObj spid="_x0000_s1876369" name="Formula" r:id="rId10" imgW="2133720" imgH="349560" progId="Equation.Ribbit">
                  <p:embed/>
                </p:oleObj>
              </mc:Choice>
              <mc:Fallback>
                <p:oleObj name="Formula" r:id="rId10" imgW="2133720" imgH="349560" progId="Equation.Ribbit">
                  <p:embed/>
                  <p:pic>
                    <p:nvPicPr>
                      <p:cNvPr id="32" name="Object 7"/>
                      <p:cNvPicPr>
                        <a:picLocks noChangeAspect="1" noChangeArrowheads="1"/>
                      </p:cNvPicPr>
                      <p:nvPr/>
                    </p:nvPicPr>
                    <p:blipFill>
                      <a:blip r:embed="rId11"/>
                      <a:srcRect/>
                      <a:stretch>
                        <a:fillRect/>
                      </a:stretch>
                    </p:blipFill>
                    <p:spPr bwMode="auto">
                      <a:xfrm>
                        <a:off x="2714622" y="4910725"/>
                        <a:ext cx="417195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7"/>
          <p:cNvGraphicFramePr>
            <a:graphicFrameLocks noChangeAspect="1"/>
          </p:cNvGraphicFramePr>
          <p:nvPr>
            <p:extLst/>
          </p:nvPr>
        </p:nvGraphicFramePr>
        <p:xfrm>
          <a:off x="2665410" y="5665788"/>
          <a:ext cx="4270375" cy="628650"/>
        </p:xfrm>
        <a:graphic>
          <a:graphicData uri="http://schemas.openxmlformats.org/presentationml/2006/ole">
            <mc:AlternateContent xmlns:mc="http://schemas.openxmlformats.org/markup-compatibility/2006">
              <mc:Choice xmlns:v="urn:schemas-microsoft-com:vml" Requires="v">
                <p:oleObj spid="_x0000_s1876370" name="Formula" r:id="rId12" imgW="2184480" imgH="349560" progId="Equation.Ribbit">
                  <p:embed/>
                </p:oleObj>
              </mc:Choice>
              <mc:Fallback>
                <p:oleObj name="Formula" r:id="rId12" imgW="2184480" imgH="349560" progId="Equation.Ribbit">
                  <p:embed/>
                  <p:pic>
                    <p:nvPicPr>
                      <p:cNvPr id="33" name="Object 7"/>
                      <p:cNvPicPr>
                        <a:picLocks noChangeAspect="1" noChangeArrowheads="1"/>
                      </p:cNvPicPr>
                      <p:nvPr/>
                    </p:nvPicPr>
                    <p:blipFill>
                      <a:blip r:embed="rId13"/>
                      <a:srcRect/>
                      <a:stretch>
                        <a:fillRect/>
                      </a:stretch>
                    </p:blipFill>
                    <p:spPr bwMode="auto">
                      <a:xfrm>
                        <a:off x="2665410" y="5665788"/>
                        <a:ext cx="4270375"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506630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en-US" altLang="zh-CN" dirty="0" smtClean="0"/>
              <a:t>Randomly accessed memory size</a:t>
            </a:r>
          </a:p>
          <a:p>
            <a:endParaRPr lang="en-US" altLang="zh-CN" dirty="0"/>
          </a:p>
          <a:p>
            <a:endParaRPr lang="en-US" altLang="zh-CN" dirty="0" smtClean="0"/>
          </a:p>
          <a:p>
            <a:endParaRPr lang="en-US" altLang="zh-CN" dirty="0"/>
          </a:p>
          <a:p>
            <a:endParaRPr lang="en-US" altLang="zh-CN" dirty="0" smtClean="0"/>
          </a:p>
          <a:p>
            <a:endParaRPr lang="en-US" altLang="zh-CN" dirty="0"/>
          </a:p>
          <a:p>
            <a:r>
              <a:rPr lang="en-US" altLang="zh-CN" dirty="0" smtClean="0"/>
              <a:t>Cache MISS</a:t>
            </a:r>
            <a:endParaRPr lang="zh-CN" altLang="en-US" dirty="0"/>
          </a:p>
        </p:txBody>
      </p:sp>
      <p:pic>
        <p:nvPicPr>
          <p:cNvPr id="4" name="图片 3"/>
          <p:cNvPicPr>
            <a:picLocks noChangeAspect="1"/>
          </p:cNvPicPr>
          <p:nvPr/>
        </p:nvPicPr>
        <p:blipFill>
          <a:blip r:embed="rId2"/>
          <a:stretch>
            <a:fillRect/>
          </a:stretch>
        </p:blipFill>
        <p:spPr>
          <a:xfrm>
            <a:off x="239087" y="2232025"/>
            <a:ext cx="8727113" cy="1726671"/>
          </a:xfrm>
          <a:prstGeom prst="rect">
            <a:avLst/>
          </a:prstGeom>
        </p:spPr>
      </p:pic>
      <p:pic>
        <p:nvPicPr>
          <p:cNvPr id="5" name="图片 4"/>
          <p:cNvPicPr>
            <a:picLocks noChangeAspect="1"/>
          </p:cNvPicPr>
          <p:nvPr/>
        </p:nvPicPr>
        <p:blipFill>
          <a:blip r:embed="rId3"/>
          <a:stretch>
            <a:fillRect/>
          </a:stretch>
        </p:blipFill>
        <p:spPr>
          <a:xfrm>
            <a:off x="1314119" y="4946121"/>
            <a:ext cx="7118716" cy="1307041"/>
          </a:xfrm>
          <a:prstGeom prst="rect">
            <a:avLst/>
          </a:prstGeom>
        </p:spPr>
      </p:pic>
    </p:spTree>
    <p:extLst>
      <p:ext uri="{BB962C8B-B14F-4D97-AF65-F5344CB8AC3E}">
        <p14:creationId xmlns:p14="http://schemas.microsoft.com/office/powerpoint/2010/main" val="3417669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WarpLDA</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en-US" altLang="zh-CN" dirty="0" smtClean="0"/>
                  <a:t>Monte-Carlo EM (delayed update)</a:t>
                </a:r>
              </a:p>
              <a:p>
                <a:pPr lvl="1"/>
                <a:r>
                  <a:rPr lang="en-US" altLang="zh-CN" dirty="0" smtClean="0"/>
                  <a:t>E step: sample Z</a:t>
                </a:r>
              </a:p>
              <a:p>
                <a:pPr lvl="1"/>
                <a:endParaRPr lang="en-US" altLang="zh-CN" dirty="0" smtClean="0"/>
              </a:p>
              <a:p>
                <a:pPr lvl="1"/>
                <a:r>
                  <a:rPr lang="en-US" altLang="zh-CN" dirty="0" smtClean="0"/>
                  <a:t>M step: estimate </a:t>
                </a:r>
                <a14:m>
                  <m:oMath xmlns:m="http://schemas.openxmlformats.org/officeDocument/2006/math">
                    <m:r>
                      <m:rPr>
                        <m:sty m:val="p"/>
                      </m:rPr>
                      <a:rPr lang="en-US" altLang="zh-CN" b="0" i="0" smtClean="0">
                        <a:latin typeface="Cambria Math" panose="02040503050406030204" pitchFamily="18" charset="0"/>
                      </a:rPr>
                      <m:t>Θ</m:t>
                    </m:r>
                    <m:r>
                      <a:rPr lang="en-US" altLang="zh-CN" b="0" i="1" smtClean="0">
                        <a:latin typeface="Cambria Math" panose="02040503050406030204" pitchFamily="18" charset="0"/>
                      </a:rPr>
                      <m:t>, </m:t>
                    </m:r>
                    <m:r>
                      <m:rPr>
                        <m:sty m:val="p"/>
                      </m:rPr>
                      <a:rPr lang="en-US" altLang="zh-CN" b="0" i="0" smtClean="0">
                        <a:latin typeface="Cambria Math" panose="02040503050406030204" pitchFamily="18" charset="0"/>
                      </a:rPr>
                      <m:t>Φ</m:t>
                    </m:r>
                  </m:oMath>
                </a14:m>
                <a:endParaRPr lang="en-US" altLang="zh-CN" dirty="0" smtClean="0"/>
              </a:p>
              <a:p>
                <a:pPr marL="320040" lvl="1" indent="0">
                  <a:buNone/>
                </a:pPr>
                <a:endParaRPr lang="en-US" altLang="zh-CN" dirty="0" smtClean="0"/>
              </a:p>
              <a:p>
                <a:pPr lvl="1"/>
                <a:r>
                  <a:rPr lang="en-US" altLang="zh-CN" dirty="0" smtClean="0"/>
                  <a:t>Plug in</a:t>
                </a:r>
              </a:p>
              <a:p>
                <a:pPr lvl="1"/>
                <a:endParaRPr lang="en-US" altLang="zh-CN" dirty="0"/>
              </a:p>
              <a:p>
                <a:pPr lvl="1"/>
                <a:r>
                  <a:rPr lang="en-US" altLang="zh-CN" dirty="0" smtClean="0"/>
                  <a:t>Same as CGS, but the counts are updated after the sampling</a:t>
                </a:r>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3"/>
                <a:stretch>
                  <a:fillRect t="-1200"/>
                </a:stretch>
              </a:blipFill>
            </p:spPr>
            <p:txBody>
              <a:bodyPr/>
              <a:lstStyle/>
              <a:p>
                <a:r>
                  <a:rPr lang="zh-CN" altLang="en-US">
                    <a:noFill/>
                  </a:rPr>
                  <a:t> </a:t>
                </a:r>
              </a:p>
            </p:txBody>
          </p:sp>
        </mc:Fallback>
      </mc:AlternateContent>
      <p:graphicFrame>
        <p:nvGraphicFramePr>
          <p:cNvPr id="9" name="Object 7"/>
          <p:cNvGraphicFramePr>
            <a:graphicFrameLocks noChangeAspect="1"/>
          </p:cNvGraphicFramePr>
          <p:nvPr>
            <p:extLst/>
          </p:nvPr>
        </p:nvGraphicFramePr>
        <p:xfrm>
          <a:off x="2670173" y="2416245"/>
          <a:ext cx="4257675" cy="288925"/>
        </p:xfrm>
        <a:graphic>
          <a:graphicData uri="http://schemas.openxmlformats.org/presentationml/2006/ole">
            <mc:AlternateContent xmlns:mc="http://schemas.openxmlformats.org/markup-compatibility/2006">
              <mc:Choice xmlns:v="urn:schemas-microsoft-com:vml" Requires="v">
                <p:oleObj spid="_x0000_s1867606" name="Formula" r:id="rId4" imgW="2178360" imgH="160200" progId="Equation.Ribbit">
                  <p:embed/>
                </p:oleObj>
              </mc:Choice>
              <mc:Fallback>
                <p:oleObj name="Formula" r:id="rId4" imgW="2178360" imgH="160200" progId="Equation.Ribbit">
                  <p:embed/>
                  <p:pic>
                    <p:nvPicPr>
                      <p:cNvPr id="9" name="Object 7"/>
                      <p:cNvPicPr>
                        <a:picLocks noChangeAspect="1" noChangeArrowheads="1"/>
                      </p:cNvPicPr>
                      <p:nvPr/>
                    </p:nvPicPr>
                    <p:blipFill>
                      <a:blip r:embed="rId5"/>
                      <a:srcRect/>
                      <a:stretch>
                        <a:fillRect/>
                      </a:stretch>
                    </p:blipFill>
                    <p:spPr bwMode="auto">
                      <a:xfrm>
                        <a:off x="2670173" y="2416245"/>
                        <a:ext cx="4257675"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7"/>
          <p:cNvGraphicFramePr>
            <a:graphicFrameLocks noChangeAspect="1"/>
          </p:cNvGraphicFramePr>
          <p:nvPr>
            <p:extLst/>
          </p:nvPr>
        </p:nvGraphicFramePr>
        <p:xfrm>
          <a:off x="2870197" y="3152775"/>
          <a:ext cx="3857625" cy="581025"/>
        </p:xfrm>
        <a:graphic>
          <a:graphicData uri="http://schemas.openxmlformats.org/presentationml/2006/ole">
            <mc:AlternateContent xmlns:mc="http://schemas.openxmlformats.org/markup-compatibility/2006">
              <mc:Choice xmlns:v="urn:schemas-microsoft-com:vml" Requires="v">
                <p:oleObj spid="_x0000_s1867607" name="Formula" r:id="rId6" imgW="1973880" imgH="322920" progId="Equation.Ribbit">
                  <p:embed/>
                </p:oleObj>
              </mc:Choice>
              <mc:Fallback>
                <p:oleObj name="Formula" r:id="rId6" imgW="1973880" imgH="322920" progId="Equation.Ribbit">
                  <p:embed/>
                  <p:pic>
                    <p:nvPicPr>
                      <p:cNvPr id="10" name="Object 7"/>
                      <p:cNvPicPr>
                        <a:picLocks noChangeAspect="1" noChangeArrowheads="1"/>
                      </p:cNvPicPr>
                      <p:nvPr/>
                    </p:nvPicPr>
                    <p:blipFill>
                      <a:blip r:embed="rId7"/>
                      <a:srcRect/>
                      <a:stretch>
                        <a:fillRect/>
                      </a:stretch>
                    </p:blipFill>
                    <p:spPr bwMode="auto">
                      <a:xfrm>
                        <a:off x="2870197" y="3152775"/>
                        <a:ext cx="385762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7"/>
          <p:cNvGraphicFramePr>
            <a:graphicFrameLocks noChangeAspect="1"/>
          </p:cNvGraphicFramePr>
          <p:nvPr>
            <p:extLst/>
          </p:nvPr>
        </p:nvGraphicFramePr>
        <p:xfrm>
          <a:off x="2932903" y="3895655"/>
          <a:ext cx="3732212" cy="571500"/>
        </p:xfrm>
        <a:graphic>
          <a:graphicData uri="http://schemas.openxmlformats.org/presentationml/2006/ole">
            <mc:AlternateContent xmlns:mc="http://schemas.openxmlformats.org/markup-compatibility/2006">
              <mc:Choice xmlns:v="urn:schemas-microsoft-com:vml" Requires="v">
                <p:oleObj spid="_x0000_s1867608" name="Formula" r:id="rId8" imgW="1910160" imgH="317520" progId="Equation.Ribbit">
                  <p:embed/>
                </p:oleObj>
              </mc:Choice>
              <mc:Fallback>
                <p:oleObj name="Formula" r:id="rId8" imgW="1910160" imgH="317520" progId="Equation.Ribbit">
                  <p:embed/>
                  <p:pic>
                    <p:nvPicPr>
                      <p:cNvPr id="11" name="Object 7"/>
                      <p:cNvPicPr>
                        <a:picLocks noChangeAspect="1" noChangeArrowheads="1"/>
                      </p:cNvPicPr>
                      <p:nvPr/>
                    </p:nvPicPr>
                    <p:blipFill>
                      <a:blip r:embed="rId9"/>
                      <a:srcRect/>
                      <a:stretch>
                        <a:fillRect/>
                      </a:stretch>
                    </p:blipFill>
                    <p:spPr bwMode="auto">
                      <a:xfrm>
                        <a:off x="2932903" y="3895655"/>
                        <a:ext cx="3732212"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8"/>
          <p:cNvSpPr txBox="1"/>
          <p:nvPr/>
        </p:nvSpPr>
        <p:spPr>
          <a:xfrm>
            <a:off x="0" y="6451435"/>
            <a:ext cx="9144000" cy="338554"/>
          </a:xfrm>
          <a:prstGeom prst="rect">
            <a:avLst/>
          </a:prstGeom>
          <a:noFill/>
        </p:spPr>
        <p:txBody>
          <a:bodyPr wrap="square" rtlCol="0">
            <a:spAutoFit/>
          </a:bodyPr>
          <a:lstStyle/>
          <a:p>
            <a:pPr algn="ctr"/>
            <a:r>
              <a:rPr lang="en-US" altLang="zh-CN" sz="1600" dirty="0" smtClean="0"/>
              <a:t>[Chen, Li, Zhu, &amp; Chen, VLDB 2016]</a:t>
            </a:r>
            <a:endParaRPr lang="zh-CN" altLang="en-US" sz="1600" dirty="0"/>
          </a:p>
        </p:txBody>
      </p:sp>
    </p:spTree>
    <p:extLst>
      <p:ext uri="{BB962C8B-B14F-4D97-AF65-F5344CB8AC3E}">
        <p14:creationId xmlns:p14="http://schemas.microsoft.com/office/powerpoint/2010/main" val="1738303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WarpLDA</a:t>
            </a:r>
            <a:endParaRPr lang="zh-CN" altLang="en-US" dirty="0"/>
          </a:p>
        </p:txBody>
      </p:sp>
      <p:sp>
        <p:nvSpPr>
          <p:cNvPr id="3" name="内容占位符 2"/>
          <p:cNvSpPr>
            <a:spLocks noGrp="1"/>
          </p:cNvSpPr>
          <p:nvPr>
            <p:ph sz="quarter" idx="1"/>
          </p:nvPr>
        </p:nvSpPr>
        <p:spPr/>
        <p:txBody>
          <a:bodyPr/>
          <a:lstStyle/>
          <a:p>
            <a:r>
              <a:rPr lang="en-US" altLang="zh-CN" dirty="0" smtClean="0"/>
              <a:t>Document phase</a:t>
            </a:r>
          </a:p>
          <a:p>
            <a:pPr lvl="1"/>
            <a:r>
              <a:rPr lang="en-US" altLang="zh-CN" dirty="0"/>
              <a:t>s</a:t>
            </a:r>
            <a:r>
              <a:rPr lang="en-US" altLang="zh-CN" dirty="0" smtClean="0"/>
              <a:t>ort the tokens by d</a:t>
            </a:r>
          </a:p>
          <a:p>
            <a:pPr lvl="1"/>
            <a:r>
              <a:rPr lang="en-US" altLang="zh-CN" dirty="0" smtClean="0"/>
              <a:t>do all </a:t>
            </a:r>
            <a:r>
              <a:rPr lang="en-US" altLang="zh-CN" dirty="0" err="1" smtClean="0"/>
              <a:t>Cdk</a:t>
            </a:r>
            <a:r>
              <a:rPr lang="en-US" altLang="zh-CN" dirty="0" smtClean="0"/>
              <a:t> related computation</a:t>
            </a:r>
          </a:p>
          <a:p>
            <a:endParaRPr lang="en-US" altLang="zh-CN" dirty="0"/>
          </a:p>
          <a:p>
            <a:pPr marL="0" indent="0">
              <a:buNone/>
            </a:pPr>
            <a:endParaRPr lang="en-US" altLang="zh-CN" dirty="0"/>
          </a:p>
          <a:p>
            <a:r>
              <a:rPr lang="en-US" altLang="zh-CN" dirty="0" smtClean="0"/>
              <a:t>Word phase</a:t>
            </a:r>
          </a:p>
          <a:p>
            <a:pPr lvl="1"/>
            <a:r>
              <a:rPr lang="en-US" altLang="zh-CN" dirty="0"/>
              <a:t>s</a:t>
            </a:r>
            <a:r>
              <a:rPr lang="en-US" altLang="zh-CN" dirty="0" smtClean="0"/>
              <a:t>ort the tokens by w</a:t>
            </a:r>
          </a:p>
          <a:p>
            <a:pPr lvl="1"/>
            <a:r>
              <a:rPr lang="en-US" altLang="zh-CN" dirty="0" smtClean="0"/>
              <a:t>do all </a:t>
            </a:r>
            <a:r>
              <a:rPr lang="en-US" altLang="zh-CN" dirty="0" err="1" smtClean="0"/>
              <a:t>Cwk</a:t>
            </a:r>
            <a:r>
              <a:rPr lang="en-US" altLang="zh-CN" dirty="0" smtClean="0"/>
              <a:t> related computation</a:t>
            </a:r>
            <a:endParaRPr lang="en-US" altLang="zh-CN" dirty="0"/>
          </a:p>
        </p:txBody>
      </p:sp>
      <p:graphicFrame>
        <p:nvGraphicFramePr>
          <p:cNvPr id="4" name="Object 7"/>
          <p:cNvGraphicFramePr>
            <a:graphicFrameLocks noChangeAspect="1"/>
          </p:cNvGraphicFramePr>
          <p:nvPr>
            <p:extLst/>
          </p:nvPr>
        </p:nvGraphicFramePr>
        <p:xfrm>
          <a:off x="1256161" y="2793815"/>
          <a:ext cx="2605087" cy="300038"/>
        </p:xfrm>
        <a:graphic>
          <a:graphicData uri="http://schemas.openxmlformats.org/presentationml/2006/ole">
            <mc:AlternateContent xmlns:mc="http://schemas.openxmlformats.org/markup-compatibility/2006">
              <mc:Choice xmlns:v="urn:schemas-microsoft-com:vml" Requires="v">
                <p:oleObj spid="_x0000_s1870506" name="Formula" r:id="rId3" imgW="1332360" imgH="166680" progId="Equation.Ribbit">
                  <p:embed/>
                </p:oleObj>
              </mc:Choice>
              <mc:Fallback>
                <p:oleObj name="Formula" r:id="rId3" imgW="1332360" imgH="166680" progId="Equation.Ribbit">
                  <p:embed/>
                  <p:pic>
                    <p:nvPicPr>
                      <p:cNvPr id="4" name="Object 7"/>
                      <p:cNvPicPr>
                        <a:picLocks noChangeAspect="1" noChangeArrowheads="1"/>
                      </p:cNvPicPr>
                      <p:nvPr/>
                    </p:nvPicPr>
                    <p:blipFill>
                      <a:blip r:embed="rId4"/>
                      <a:srcRect/>
                      <a:stretch>
                        <a:fillRect/>
                      </a:stretch>
                    </p:blipFill>
                    <p:spPr bwMode="auto">
                      <a:xfrm>
                        <a:off x="1256161" y="2793815"/>
                        <a:ext cx="2605087"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7"/>
          <p:cNvGraphicFramePr>
            <a:graphicFrameLocks noChangeAspect="1"/>
          </p:cNvGraphicFramePr>
          <p:nvPr>
            <p:extLst/>
          </p:nvPr>
        </p:nvGraphicFramePr>
        <p:xfrm>
          <a:off x="1270069" y="5073746"/>
          <a:ext cx="2622550" cy="300038"/>
        </p:xfrm>
        <a:graphic>
          <a:graphicData uri="http://schemas.openxmlformats.org/presentationml/2006/ole">
            <mc:AlternateContent xmlns:mc="http://schemas.openxmlformats.org/markup-compatibility/2006">
              <mc:Choice xmlns:v="urn:schemas-microsoft-com:vml" Requires="v">
                <p:oleObj spid="_x0000_s1870507" name="Formula" r:id="rId5" imgW="1341360" imgH="166680" progId="Equation.Ribbit">
                  <p:embed/>
                </p:oleObj>
              </mc:Choice>
              <mc:Fallback>
                <p:oleObj name="Formula" r:id="rId5" imgW="1341360" imgH="166680" progId="Equation.Ribbit">
                  <p:embed/>
                  <p:pic>
                    <p:nvPicPr>
                      <p:cNvPr id="5" name="Object 7"/>
                      <p:cNvPicPr>
                        <a:picLocks noChangeAspect="1" noChangeArrowheads="1"/>
                      </p:cNvPicPr>
                      <p:nvPr/>
                    </p:nvPicPr>
                    <p:blipFill>
                      <a:blip r:embed="rId6"/>
                      <a:srcRect/>
                      <a:stretch>
                        <a:fillRect/>
                      </a:stretch>
                    </p:blipFill>
                    <p:spPr bwMode="auto">
                      <a:xfrm>
                        <a:off x="1270069" y="5073746"/>
                        <a:ext cx="262255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7"/>
          <p:cNvGraphicFramePr>
            <a:graphicFrameLocks noChangeAspect="1"/>
          </p:cNvGraphicFramePr>
          <p:nvPr>
            <p:extLst/>
          </p:nvPr>
        </p:nvGraphicFramePr>
        <p:xfrm>
          <a:off x="1256161" y="5453412"/>
          <a:ext cx="4171950" cy="628650"/>
        </p:xfrm>
        <a:graphic>
          <a:graphicData uri="http://schemas.openxmlformats.org/presentationml/2006/ole">
            <mc:AlternateContent xmlns:mc="http://schemas.openxmlformats.org/markup-compatibility/2006">
              <mc:Choice xmlns:v="urn:schemas-microsoft-com:vml" Requires="v">
                <p:oleObj spid="_x0000_s1870508" name="Formula" r:id="rId7" imgW="2133720" imgH="349560" progId="Equation.Ribbit">
                  <p:embed/>
                </p:oleObj>
              </mc:Choice>
              <mc:Fallback>
                <p:oleObj name="Formula" r:id="rId7" imgW="2133720" imgH="349560" progId="Equation.Ribbit">
                  <p:embed/>
                  <p:pic>
                    <p:nvPicPr>
                      <p:cNvPr id="6" name="Object 7"/>
                      <p:cNvPicPr>
                        <a:picLocks noChangeAspect="1" noChangeArrowheads="1"/>
                      </p:cNvPicPr>
                      <p:nvPr/>
                    </p:nvPicPr>
                    <p:blipFill>
                      <a:blip r:embed="rId8"/>
                      <a:srcRect/>
                      <a:stretch>
                        <a:fillRect/>
                      </a:stretch>
                    </p:blipFill>
                    <p:spPr bwMode="auto">
                      <a:xfrm>
                        <a:off x="1256161" y="5453412"/>
                        <a:ext cx="417195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7"/>
          <p:cNvGraphicFramePr>
            <a:graphicFrameLocks noChangeAspect="1"/>
          </p:cNvGraphicFramePr>
          <p:nvPr>
            <p:extLst/>
          </p:nvPr>
        </p:nvGraphicFramePr>
        <p:xfrm>
          <a:off x="1256161" y="3136281"/>
          <a:ext cx="4270375" cy="628650"/>
        </p:xfrm>
        <a:graphic>
          <a:graphicData uri="http://schemas.openxmlformats.org/presentationml/2006/ole">
            <mc:AlternateContent xmlns:mc="http://schemas.openxmlformats.org/markup-compatibility/2006">
              <mc:Choice xmlns:v="urn:schemas-microsoft-com:vml" Requires="v">
                <p:oleObj spid="_x0000_s1870509" name="Formula" r:id="rId9" imgW="2184480" imgH="349560" progId="Equation.Ribbit">
                  <p:embed/>
                </p:oleObj>
              </mc:Choice>
              <mc:Fallback>
                <p:oleObj name="Formula" r:id="rId9" imgW="2184480" imgH="349560" progId="Equation.Ribbit">
                  <p:embed/>
                  <p:pic>
                    <p:nvPicPr>
                      <p:cNvPr id="7" name="Object 7"/>
                      <p:cNvPicPr>
                        <a:picLocks noChangeAspect="1" noChangeArrowheads="1"/>
                      </p:cNvPicPr>
                      <p:nvPr/>
                    </p:nvPicPr>
                    <p:blipFill>
                      <a:blip r:embed="rId10"/>
                      <a:srcRect/>
                      <a:stretch>
                        <a:fillRect/>
                      </a:stretch>
                    </p:blipFill>
                    <p:spPr bwMode="auto">
                      <a:xfrm>
                        <a:off x="1256161" y="3136281"/>
                        <a:ext cx="4270375"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矩形 7"/>
          <p:cNvSpPr/>
          <p:nvPr/>
        </p:nvSpPr>
        <p:spPr>
          <a:xfrm>
            <a:off x="7464991" y="1719212"/>
            <a:ext cx="338208" cy="274396"/>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936115" y="1726131"/>
            <a:ext cx="338208" cy="274396"/>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598854" y="1726131"/>
            <a:ext cx="338208" cy="274396"/>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Object 7"/>
          <p:cNvGraphicFramePr>
            <a:graphicFrameLocks noChangeAspect="1"/>
          </p:cNvGraphicFramePr>
          <p:nvPr>
            <p:extLst/>
          </p:nvPr>
        </p:nvGraphicFramePr>
        <p:xfrm>
          <a:off x="6251332" y="988930"/>
          <a:ext cx="561975" cy="300038"/>
        </p:xfrm>
        <a:graphic>
          <a:graphicData uri="http://schemas.openxmlformats.org/presentationml/2006/ole">
            <mc:AlternateContent xmlns:mc="http://schemas.openxmlformats.org/markup-compatibility/2006">
              <mc:Choice xmlns:v="urn:schemas-microsoft-com:vml" Requires="v">
                <p:oleObj spid="_x0000_s1870510" name="Formula" r:id="rId11" imgW="287280" imgH="166680" progId="Equation.Ribbit">
                  <p:embed/>
                </p:oleObj>
              </mc:Choice>
              <mc:Fallback>
                <p:oleObj name="Formula" r:id="rId11" imgW="287280" imgH="166680" progId="Equation.Ribbit">
                  <p:embed/>
                  <p:pic>
                    <p:nvPicPr>
                      <p:cNvPr id="11" name="Object 7"/>
                      <p:cNvPicPr>
                        <a:picLocks noChangeAspect="1" noChangeArrowheads="1"/>
                      </p:cNvPicPr>
                      <p:nvPr/>
                    </p:nvPicPr>
                    <p:blipFill>
                      <a:blip r:embed="rId12"/>
                      <a:srcRect/>
                      <a:stretch>
                        <a:fillRect/>
                      </a:stretch>
                    </p:blipFill>
                    <p:spPr bwMode="auto">
                      <a:xfrm>
                        <a:off x="6251332" y="988930"/>
                        <a:ext cx="561975"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矩形 11"/>
          <p:cNvSpPr/>
          <p:nvPr/>
        </p:nvSpPr>
        <p:spPr>
          <a:xfrm>
            <a:off x="6251332" y="1376901"/>
            <a:ext cx="2125145" cy="19778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251331" y="1732086"/>
            <a:ext cx="2125145" cy="2882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216295" y="1383024"/>
            <a:ext cx="2195216" cy="338554"/>
          </a:xfrm>
          <a:prstGeom prst="rect">
            <a:avLst/>
          </a:prstGeom>
          <a:noFill/>
        </p:spPr>
        <p:txBody>
          <a:bodyPr wrap="none" rtlCol="0">
            <a:spAutoFit/>
          </a:bodyPr>
          <a:lstStyle/>
          <a:p>
            <a:r>
              <a:rPr lang="en-US" altLang="zh-CN" sz="1600" dirty="0" smtClean="0"/>
              <a:t>Current word: in the cache</a:t>
            </a:r>
            <a:endParaRPr lang="zh-CN" altLang="en-US" sz="1600" dirty="0"/>
          </a:p>
        </p:txBody>
      </p:sp>
      <p:sp>
        <p:nvSpPr>
          <p:cNvPr id="22" name="文本框 21"/>
          <p:cNvSpPr txBox="1"/>
          <p:nvPr/>
        </p:nvSpPr>
        <p:spPr>
          <a:xfrm>
            <a:off x="6207199" y="2282919"/>
            <a:ext cx="1561966" cy="338554"/>
          </a:xfrm>
          <a:prstGeom prst="rect">
            <a:avLst/>
          </a:prstGeom>
          <a:noFill/>
        </p:spPr>
        <p:txBody>
          <a:bodyPr wrap="none" rtlCol="0">
            <a:spAutoFit/>
          </a:bodyPr>
          <a:lstStyle/>
          <a:p>
            <a:r>
              <a:rPr lang="en-US" altLang="zh-CN" sz="1600" dirty="0" smtClean="0"/>
              <a:t>Others: not stored</a:t>
            </a:r>
            <a:endParaRPr lang="zh-CN" altLang="en-US" sz="1600" dirty="0"/>
          </a:p>
        </p:txBody>
      </p:sp>
      <p:sp>
        <p:nvSpPr>
          <p:cNvPr id="23" name="矩形 22"/>
          <p:cNvSpPr/>
          <p:nvPr/>
        </p:nvSpPr>
        <p:spPr>
          <a:xfrm>
            <a:off x="7477423" y="4772638"/>
            <a:ext cx="338208" cy="274396"/>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948547" y="4779557"/>
            <a:ext cx="338208" cy="274396"/>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611286" y="4779557"/>
            <a:ext cx="338208" cy="274396"/>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6" name="Object 7"/>
          <p:cNvGraphicFramePr>
            <a:graphicFrameLocks noChangeAspect="1"/>
          </p:cNvGraphicFramePr>
          <p:nvPr>
            <p:extLst/>
          </p:nvPr>
        </p:nvGraphicFramePr>
        <p:xfrm>
          <a:off x="6263763" y="3719851"/>
          <a:ext cx="561975" cy="300038"/>
        </p:xfrm>
        <a:graphic>
          <a:graphicData uri="http://schemas.openxmlformats.org/presentationml/2006/ole">
            <mc:AlternateContent xmlns:mc="http://schemas.openxmlformats.org/markup-compatibility/2006">
              <mc:Choice xmlns:v="urn:schemas-microsoft-com:vml" Requires="v">
                <p:oleObj spid="_x0000_s1870511" name="Formula" r:id="rId13" imgW="287280" imgH="166680" progId="Equation.Ribbit">
                  <p:embed/>
                </p:oleObj>
              </mc:Choice>
              <mc:Fallback>
                <p:oleObj name="Formula" r:id="rId13" imgW="287280" imgH="166680" progId="Equation.Ribbit">
                  <p:embed/>
                  <p:pic>
                    <p:nvPicPr>
                      <p:cNvPr id="26" name="Object 7"/>
                      <p:cNvPicPr>
                        <a:picLocks noChangeAspect="1" noChangeArrowheads="1"/>
                      </p:cNvPicPr>
                      <p:nvPr/>
                    </p:nvPicPr>
                    <p:blipFill>
                      <a:blip r:embed="rId12"/>
                      <a:srcRect/>
                      <a:stretch>
                        <a:fillRect/>
                      </a:stretch>
                    </p:blipFill>
                    <p:spPr bwMode="auto">
                      <a:xfrm>
                        <a:off x="6263763" y="3719851"/>
                        <a:ext cx="561975"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矩形 26"/>
          <p:cNvSpPr/>
          <p:nvPr/>
        </p:nvSpPr>
        <p:spPr>
          <a:xfrm>
            <a:off x="6263763" y="4107822"/>
            <a:ext cx="2125145" cy="19778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6263763" y="4785512"/>
            <a:ext cx="2125145" cy="2882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6400944" y="4436450"/>
            <a:ext cx="1967077" cy="338554"/>
          </a:xfrm>
          <a:prstGeom prst="rect">
            <a:avLst/>
          </a:prstGeom>
          <a:noFill/>
        </p:spPr>
        <p:txBody>
          <a:bodyPr wrap="none" rtlCol="0">
            <a:spAutoFit/>
          </a:bodyPr>
          <a:lstStyle/>
          <a:p>
            <a:r>
              <a:rPr lang="en-US" altLang="zh-CN" sz="1600" dirty="0" smtClean="0"/>
              <a:t>Next word: in the cache</a:t>
            </a:r>
            <a:endParaRPr lang="zh-CN" altLang="en-US" sz="1600" dirty="0"/>
          </a:p>
        </p:txBody>
      </p:sp>
      <p:cxnSp>
        <p:nvCxnSpPr>
          <p:cNvPr id="37" name="直接箭头连接符 36"/>
          <p:cNvCxnSpPr/>
          <p:nvPr/>
        </p:nvCxnSpPr>
        <p:spPr>
          <a:xfrm>
            <a:off x="5923721" y="4436450"/>
            <a:ext cx="0" cy="10336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6396731" y="4154362"/>
            <a:ext cx="1720920" cy="338554"/>
          </a:xfrm>
          <a:prstGeom prst="rect">
            <a:avLst/>
          </a:prstGeom>
          <a:noFill/>
        </p:spPr>
        <p:txBody>
          <a:bodyPr wrap="none" rtlCol="0">
            <a:spAutoFit/>
          </a:bodyPr>
          <a:lstStyle/>
          <a:p>
            <a:r>
              <a:rPr lang="en-US" altLang="zh-CN" sz="1600" dirty="0" smtClean="0"/>
              <a:t>Last word: discarded</a:t>
            </a:r>
            <a:endParaRPr lang="zh-CN" altLang="en-US" sz="1600" dirty="0"/>
          </a:p>
        </p:txBody>
      </p:sp>
      <p:sp>
        <p:nvSpPr>
          <p:cNvPr id="30" name="TextBox 8"/>
          <p:cNvSpPr txBox="1"/>
          <p:nvPr/>
        </p:nvSpPr>
        <p:spPr>
          <a:xfrm>
            <a:off x="0" y="6457874"/>
            <a:ext cx="9144000" cy="338554"/>
          </a:xfrm>
          <a:prstGeom prst="rect">
            <a:avLst/>
          </a:prstGeom>
          <a:noFill/>
        </p:spPr>
        <p:txBody>
          <a:bodyPr wrap="square" rtlCol="0">
            <a:spAutoFit/>
          </a:bodyPr>
          <a:lstStyle/>
          <a:p>
            <a:pPr algn="ctr"/>
            <a:r>
              <a:rPr lang="en-US" altLang="zh-CN" sz="1600" dirty="0" smtClean="0"/>
              <a:t>[Chen, Li, Zhu, &amp; Chen, VLDB 2016]</a:t>
            </a:r>
            <a:endParaRPr lang="zh-CN" altLang="en-US" sz="1600" dirty="0"/>
          </a:p>
        </p:txBody>
      </p:sp>
    </p:spTree>
    <p:extLst>
      <p:ext uri="{BB962C8B-B14F-4D97-AF65-F5344CB8AC3E}">
        <p14:creationId xmlns:p14="http://schemas.microsoft.com/office/powerpoint/2010/main" val="3055876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WarpLDA</a:t>
            </a:r>
            <a:endParaRPr lang="zh-CN" altLang="en-US" dirty="0"/>
          </a:p>
        </p:txBody>
      </p:sp>
      <p:sp>
        <p:nvSpPr>
          <p:cNvPr id="3" name="内容占位符 2"/>
          <p:cNvSpPr>
            <a:spLocks noGrp="1"/>
          </p:cNvSpPr>
          <p:nvPr>
            <p:ph sz="quarter" idx="1"/>
          </p:nvPr>
        </p:nvSpPr>
        <p:spPr/>
        <p:txBody>
          <a:bodyPr/>
          <a:lstStyle/>
          <a:p>
            <a:r>
              <a:rPr lang="en-US" altLang="zh-CN" dirty="0" smtClean="0"/>
              <a:t>Distributed sparse matrix computing engine</a:t>
            </a:r>
            <a:endParaRPr lang="zh-CN" altLang="en-US" dirty="0"/>
          </a:p>
        </p:txBody>
      </p:sp>
      <p:pic>
        <p:nvPicPr>
          <p:cNvPr id="4" name="图片 3"/>
          <p:cNvPicPr>
            <a:picLocks noChangeAspect="1"/>
          </p:cNvPicPr>
          <p:nvPr/>
        </p:nvPicPr>
        <p:blipFill>
          <a:blip r:embed="rId2"/>
          <a:stretch>
            <a:fillRect/>
          </a:stretch>
        </p:blipFill>
        <p:spPr>
          <a:xfrm>
            <a:off x="166688" y="2146572"/>
            <a:ext cx="6831062" cy="3815177"/>
          </a:xfrm>
          <a:prstGeom prst="rect">
            <a:avLst/>
          </a:prstGeom>
        </p:spPr>
      </p:pic>
      <p:sp>
        <p:nvSpPr>
          <p:cNvPr id="5" name="文本框 4"/>
          <p:cNvSpPr txBox="1"/>
          <p:nvPr/>
        </p:nvSpPr>
        <p:spPr>
          <a:xfrm>
            <a:off x="7314675" y="3733800"/>
            <a:ext cx="1579278" cy="369332"/>
          </a:xfrm>
          <a:prstGeom prst="rect">
            <a:avLst/>
          </a:prstGeom>
          <a:noFill/>
        </p:spPr>
        <p:txBody>
          <a:bodyPr wrap="none" rtlCol="0">
            <a:spAutoFit/>
          </a:bodyPr>
          <a:lstStyle/>
          <a:p>
            <a:r>
              <a:rPr lang="en-US" altLang="zh-CN" dirty="0" smtClean="0">
                <a:solidFill>
                  <a:srgbClr val="00B0F0"/>
                </a:solidFill>
              </a:rPr>
              <a:t>Document phase</a:t>
            </a:r>
            <a:endParaRPr lang="zh-CN" altLang="en-US" dirty="0">
              <a:solidFill>
                <a:srgbClr val="00B0F0"/>
              </a:solidFill>
            </a:endParaRPr>
          </a:p>
        </p:txBody>
      </p:sp>
      <p:sp>
        <p:nvSpPr>
          <p:cNvPr id="7" name="文本框 6"/>
          <p:cNvSpPr txBox="1"/>
          <p:nvPr/>
        </p:nvSpPr>
        <p:spPr>
          <a:xfrm>
            <a:off x="7314675" y="3948628"/>
            <a:ext cx="1170770" cy="369332"/>
          </a:xfrm>
          <a:prstGeom prst="rect">
            <a:avLst/>
          </a:prstGeom>
          <a:noFill/>
        </p:spPr>
        <p:txBody>
          <a:bodyPr wrap="none" rtlCol="0">
            <a:spAutoFit/>
          </a:bodyPr>
          <a:lstStyle/>
          <a:p>
            <a:r>
              <a:rPr lang="en-US" altLang="zh-CN" dirty="0" smtClean="0">
                <a:solidFill>
                  <a:srgbClr val="00B0F0"/>
                </a:solidFill>
              </a:rPr>
              <a:t>Word phase</a:t>
            </a:r>
            <a:endParaRPr lang="zh-CN" altLang="en-US" dirty="0">
              <a:solidFill>
                <a:srgbClr val="00B0F0"/>
              </a:solidFill>
            </a:endParaRPr>
          </a:p>
        </p:txBody>
      </p:sp>
      <p:sp>
        <p:nvSpPr>
          <p:cNvPr id="8" name="TextBox 8"/>
          <p:cNvSpPr txBox="1"/>
          <p:nvPr/>
        </p:nvSpPr>
        <p:spPr>
          <a:xfrm>
            <a:off x="0" y="6451435"/>
            <a:ext cx="9144000" cy="338554"/>
          </a:xfrm>
          <a:prstGeom prst="rect">
            <a:avLst/>
          </a:prstGeom>
          <a:noFill/>
        </p:spPr>
        <p:txBody>
          <a:bodyPr wrap="square" rtlCol="0">
            <a:spAutoFit/>
          </a:bodyPr>
          <a:lstStyle/>
          <a:p>
            <a:pPr algn="ctr"/>
            <a:r>
              <a:rPr lang="en-US" altLang="zh-CN" sz="1600" dirty="0" smtClean="0"/>
              <a:t>[Chen, Li, Zhu, &amp; Chen, VLDB 2016]</a:t>
            </a:r>
            <a:endParaRPr lang="zh-CN" altLang="en-US" sz="1600" dirty="0"/>
          </a:p>
        </p:txBody>
      </p:sp>
    </p:spTree>
    <p:extLst>
      <p:ext uri="{BB962C8B-B14F-4D97-AF65-F5344CB8AC3E}">
        <p14:creationId xmlns:p14="http://schemas.microsoft.com/office/powerpoint/2010/main" val="1883762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WarpLDA</a:t>
            </a:r>
            <a:endParaRPr lang="zh-CN" altLang="en-US" dirty="0"/>
          </a:p>
        </p:txBody>
      </p:sp>
      <p:sp>
        <p:nvSpPr>
          <p:cNvPr id="3" name="内容占位符 2"/>
          <p:cNvSpPr>
            <a:spLocks noGrp="1"/>
          </p:cNvSpPr>
          <p:nvPr>
            <p:ph sz="quarter" idx="1"/>
          </p:nvPr>
        </p:nvSpPr>
        <p:spPr/>
        <p:txBody>
          <a:bodyPr/>
          <a:lstStyle/>
          <a:p>
            <a:r>
              <a:rPr lang="en-US" altLang="zh-CN" dirty="0" smtClean="0"/>
              <a:t>Lower L3 cache miss rate</a:t>
            </a:r>
            <a:endParaRPr lang="zh-CN" altLang="en-US" dirty="0"/>
          </a:p>
        </p:txBody>
      </p:sp>
      <p:pic>
        <p:nvPicPr>
          <p:cNvPr id="4" name="图片 3"/>
          <p:cNvPicPr>
            <a:picLocks noChangeAspect="1"/>
          </p:cNvPicPr>
          <p:nvPr/>
        </p:nvPicPr>
        <p:blipFill>
          <a:blip r:embed="rId2"/>
          <a:stretch>
            <a:fillRect/>
          </a:stretch>
        </p:blipFill>
        <p:spPr>
          <a:xfrm>
            <a:off x="1051891" y="2476914"/>
            <a:ext cx="7239000" cy="1924050"/>
          </a:xfrm>
          <a:prstGeom prst="rect">
            <a:avLst/>
          </a:prstGeom>
        </p:spPr>
      </p:pic>
    </p:spTree>
    <p:extLst>
      <p:ext uri="{BB962C8B-B14F-4D97-AF65-F5344CB8AC3E}">
        <p14:creationId xmlns:p14="http://schemas.microsoft.com/office/powerpoint/2010/main" val="4124596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WarpLDA</a:t>
            </a:r>
            <a:endParaRPr lang="zh-CN" altLang="en-US" dirty="0"/>
          </a:p>
        </p:txBody>
      </p:sp>
      <p:sp>
        <p:nvSpPr>
          <p:cNvPr id="3" name="内容占位符 2"/>
          <p:cNvSpPr>
            <a:spLocks noGrp="1"/>
          </p:cNvSpPr>
          <p:nvPr>
            <p:ph sz="quarter" idx="1"/>
          </p:nvPr>
        </p:nvSpPr>
        <p:spPr/>
        <p:txBody>
          <a:bodyPr/>
          <a:lstStyle/>
          <a:p>
            <a:r>
              <a:rPr lang="en-US" altLang="zh-CN" dirty="0" smtClean="0"/>
              <a:t>Much faster convergence than previous methods</a:t>
            </a:r>
            <a:endParaRPr lang="zh-CN" altLang="en-US" dirty="0"/>
          </a:p>
        </p:txBody>
      </p:sp>
      <p:pic>
        <p:nvPicPr>
          <p:cNvPr id="4" name="图片 3"/>
          <p:cNvPicPr>
            <a:picLocks noChangeAspect="1"/>
          </p:cNvPicPr>
          <p:nvPr/>
        </p:nvPicPr>
        <p:blipFill>
          <a:blip r:embed="rId3"/>
          <a:stretch>
            <a:fillRect/>
          </a:stretch>
        </p:blipFill>
        <p:spPr>
          <a:xfrm>
            <a:off x="149085" y="2462019"/>
            <a:ext cx="3399183" cy="2680499"/>
          </a:xfrm>
          <a:prstGeom prst="rect">
            <a:avLst/>
          </a:prstGeom>
        </p:spPr>
      </p:pic>
      <p:pic>
        <p:nvPicPr>
          <p:cNvPr id="5" name="图片 4"/>
          <p:cNvPicPr>
            <a:picLocks noChangeAspect="1"/>
          </p:cNvPicPr>
          <p:nvPr/>
        </p:nvPicPr>
        <p:blipFill>
          <a:blip r:embed="rId4"/>
          <a:stretch>
            <a:fillRect/>
          </a:stretch>
        </p:blipFill>
        <p:spPr>
          <a:xfrm>
            <a:off x="3411493" y="2431857"/>
            <a:ext cx="2798092" cy="2680373"/>
          </a:xfrm>
          <a:prstGeom prst="rect">
            <a:avLst/>
          </a:prstGeom>
        </p:spPr>
      </p:pic>
      <p:pic>
        <p:nvPicPr>
          <p:cNvPr id="6" name="图片 5"/>
          <p:cNvPicPr>
            <a:picLocks noChangeAspect="1"/>
          </p:cNvPicPr>
          <p:nvPr/>
        </p:nvPicPr>
        <p:blipFill>
          <a:blip r:embed="rId5"/>
          <a:stretch>
            <a:fillRect/>
          </a:stretch>
        </p:blipFill>
        <p:spPr>
          <a:xfrm>
            <a:off x="6209585" y="2462018"/>
            <a:ext cx="2761950" cy="2650212"/>
          </a:xfrm>
          <a:prstGeom prst="rect">
            <a:avLst/>
          </a:prstGeom>
        </p:spPr>
      </p:pic>
      <p:pic>
        <p:nvPicPr>
          <p:cNvPr id="7" name="图片 6"/>
          <p:cNvPicPr>
            <a:picLocks noChangeAspect="1"/>
          </p:cNvPicPr>
          <p:nvPr/>
        </p:nvPicPr>
        <p:blipFill>
          <a:blip r:embed="rId6"/>
          <a:stretch>
            <a:fillRect/>
          </a:stretch>
        </p:blipFill>
        <p:spPr>
          <a:xfrm>
            <a:off x="1000539" y="5507037"/>
            <a:ext cx="7620000" cy="542925"/>
          </a:xfrm>
          <a:prstGeom prst="rect">
            <a:avLst/>
          </a:prstGeom>
        </p:spPr>
      </p:pic>
    </p:spTree>
    <p:extLst>
      <p:ext uri="{BB962C8B-B14F-4D97-AF65-F5344CB8AC3E}">
        <p14:creationId xmlns:p14="http://schemas.microsoft.com/office/powerpoint/2010/main" val="41716943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WarpLDA</a:t>
            </a:r>
            <a:endParaRPr lang="zh-CN" altLang="en-US" dirty="0"/>
          </a:p>
        </p:txBody>
      </p:sp>
      <p:sp>
        <p:nvSpPr>
          <p:cNvPr id="3" name="内容占位符 2"/>
          <p:cNvSpPr>
            <a:spLocks noGrp="1"/>
          </p:cNvSpPr>
          <p:nvPr>
            <p:ph sz="quarter" idx="1"/>
          </p:nvPr>
        </p:nvSpPr>
        <p:spPr/>
        <p:txBody>
          <a:bodyPr/>
          <a:lstStyle/>
          <a:p>
            <a:r>
              <a:rPr lang="en-US" altLang="zh-CN" dirty="0" smtClean="0"/>
              <a:t>Large data and model</a:t>
            </a:r>
          </a:p>
          <a:p>
            <a:pPr lvl="1"/>
            <a:r>
              <a:rPr lang="en-US" altLang="zh-CN" dirty="0" smtClean="0"/>
              <a:t>The ClueWeb12 dataset</a:t>
            </a:r>
          </a:p>
          <a:p>
            <a:pPr lvl="2"/>
            <a:r>
              <a:rPr lang="en-US" altLang="zh-CN" dirty="0" smtClean="0"/>
              <a:t>600M documents</a:t>
            </a:r>
          </a:p>
          <a:p>
            <a:pPr lvl="2"/>
            <a:r>
              <a:rPr lang="en-US" altLang="zh-CN" dirty="0" smtClean="0"/>
              <a:t>200G tokens                              = 1600GB space to store</a:t>
            </a:r>
          </a:p>
          <a:p>
            <a:pPr lvl="2"/>
            <a:r>
              <a:rPr lang="en-US" altLang="zh-CN" dirty="0" smtClean="0"/>
              <a:t>1M vocabulary</a:t>
            </a:r>
          </a:p>
          <a:p>
            <a:pPr lvl="2"/>
            <a:r>
              <a:rPr lang="en-US" altLang="zh-CN" dirty="0" smtClean="0"/>
              <a:t>1M topics</a:t>
            </a:r>
            <a:endParaRPr lang="en-US" altLang="zh-CN" dirty="0"/>
          </a:p>
          <a:p>
            <a:pPr lvl="2"/>
            <a:r>
              <a:rPr lang="en-US" altLang="zh-CN" dirty="0" err="1" smtClean="0"/>
              <a:t>Cdk</a:t>
            </a:r>
            <a:r>
              <a:rPr lang="en-US" altLang="zh-CN" dirty="0" smtClean="0"/>
              <a:t>: 600M </a:t>
            </a:r>
            <a:r>
              <a:rPr lang="zh-CN" altLang="en-US" dirty="0" smtClean="0"/>
              <a:t>* </a:t>
            </a:r>
            <a:r>
              <a:rPr lang="en-US" altLang="zh-CN" dirty="0" smtClean="0"/>
              <a:t>1M                       </a:t>
            </a:r>
          </a:p>
          <a:p>
            <a:pPr lvl="2"/>
            <a:r>
              <a:rPr lang="en-US" altLang="zh-CN" dirty="0" err="1" smtClean="0"/>
              <a:t>Cwk</a:t>
            </a:r>
            <a:r>
              <a:rPr lang="en-US" altLang="zh-CN" dirty="0" smtClean="0"/>
              <a:t>: 1M * 1M sparse               = 100GB-1TB space to store</a:t>
            </a:r>
          </a:p>
          <a:p>
            <a:pPr lvl="2"/>
            <a:r>
              <a:rPr lang="en-US" altLang="zh-CN" dirty="0" err="1" smtClean="0"/>
              <a:t>Ck</a:t>
            </a:r>
            <a:r>
              <a:rPr lang="en-US" altLang="zh-CN" dirty="0" smtClean="0"/>
              <a:t>: 1M                                       = 8MB to store</a:t>
            </a:r>
            <a:endParaRPr lang="zh-CN" altLang="en-US" dirty="0"/>
          </a:p>
        </p:txBody>
      </p:sp>
      <p:sp>
        <p:nvSpPr>
          <p:cNvPr id="5" name="文本框 4"/>
          <p:cNvSpPr txBox="1"/>
          <p:nvPr/>
        </p:nvSpPr>
        <p:spPr>
          <a:xfrm>
            <a:off x="5693623" y="3540341"/>
            <a:ext cx="3367589" cy="646331"/>
          </a:xfrm>
          <a:prstGeom prst="rect">
            <a:avLst/>
          </a:prstGeom>
          <a:noFill/>
        </p:spPr>
        <p:txBody>
          <a:bodyPr wrap="none" rtlCol="0">
            <a:spAutoFit/>
          </a:bodyPr>
          <a:lstStyle/>
          <a:p>
            <a:r>
              <a:rPr lang="en-US" altLang="zh-CN" dirty="0" smtClean="0">
                <a:solidFill>
                  <a:srgbClr val="FF0000"/>
                </a:solidFill>
              </a:rPr>
              <a:t>- Accessed randomly, but not in cache!</a:t>
            </a:r>
          </a:p>
          <a:p>
            <a:r>
              <a:rPr lang="en-US" altLang="zh-CN" dirty="0" smtClean="0">
                <a:solidFill>
                  <a:srgbClr val="FF0000"/>
                </a:solidFill>
              </a:rPr>
              <a:t>- Not even fit in single node</a:t>
            </a:r>
            <a:endParaRPr lang="zh-CN" altLang="en-US" dirty="0">
              <a:solidFill>
                <a:srgbClr val="FF0000"/>
              </a:solidFill>
            </a:endParaRPr>
          </a:p>
        </p:txBody>
      </p:sp>
      <p:sp>
        <p:nvSpPr>
          <p:cNvPr id="6" name="文本框 5"/>
          <p:cNvSpPr txBox="1"/>
          <p:nvPr/>
        </p:nvSpPr>
        <p:spPr>
          <a:xfrm>
            <a:off x="7267669" y="4413112"/>
            <a:ext cx="1606337" cy="369332"/>
          </a:xfrm>
          <a:prstGeom prst="rect">
            <a:avLst/>
          </a:prstGeom>
          <a:noFill/>
        </p:spPr>
        <p:txBody>
          <a:bodyPr wrap="none" rtlCol="0">
            <a:spAutoFit/>
          </a:bodyPr>
          <a:lstStyle/>
          <a:p>
            <a:r>
              <a:rPr lang="en-US" altLang="zh-CN" dirty="0" smtClean="0">
                <a:solidFill>
                  <a:srgbClr val="00B0F0"/>
                </a:solidFill>
              </a:rPr>
              <a:t>- Fits in L3 cache</a:t>
            </a:r>
            <a:endParaRPr lang="zh-CN" altLang="en-US" dirty="0">
              <a:solidFill>
                <a:srgbClr val="00B0F0"/>
              </a:solidFill>
            </a:endParaRPr>
          </a:p>
        </p:txBody>
      </p:sp>
      <p:sp>
        <p:nvSpPr>
          <p:cNvPr id="7" name="文本框 6"/>
          <p:cNvSpPr txBox="1"/>
          <p:nvPr/>
        </p:nvSpPr>
        <p:spPr>
          <a:xfrm>
            <a:off x="5693623" y="2170905"/>
            <a:ext cx="2073453" cy="646331"/>
          </a:xfrm>
          <a:prstGeom prst="rect">
            <a:avLst/>
          </a:prstGeom>
          <a:noFill/>
        </p:spPr>
        <p:txBody>
          <a:bodyPr wrap="none" rtlCol="0">
            <a:spAutoFit/>
          </a:bodyPr>
          <a:lstStyle/>
          <a:p>
            <a:r>
              <a:rPr lang="en-US" altLang="zh-CN" dirty="0" smtClean="0">
                <a:solidFill>
                  <a:srgbClr val="00B0F0"/>
                </a:solidFill>
              </a:rPr>
              <a:t>- Accessed sequentially</a:t>
            </a:r>
          </a:p>
          <a:p>
            <a:r>
              <a:rPr lang="en-US" altLang="zh-CN" dirty="0" smtClean="0">
                <a:solidFill>
                  <a:srgbClr val="00B0F0"/>
                </a:solidFill>
              </a:rPr>
              <a:t>- Can be distributed</a:t>
            </a:r>
            <a:endParaRPr lang="zh-CN" altLang="en-US" dirty="0">
              <a:solidFill>
                <a:srgbClr val="00B0F0"/>
              </a:solidFill>
            </a:endParaRPr>
          </a:p>
        </p:txBody>
      </p:sp>
    </p:spTree>
    <p:extLst>
      <p:ext uri="{BB962C8B-B14F-4D97-AF65-F5344CB8AC3E}">
        <p14:creationId xmlns:p14="http://schemas.microsoft.com/office/powerpoint/2010/main" val="3913950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WarpLDA</a:t>
            </a:r>
            <a:endParaRPr lang="zh-CN" altLang="en-US" dirty="0"/>
          </a:p>
        </p:txBody>
      </p:sp>
      <p:sp>
        <p:nvSpPr>
          <p:cNvPr id="3" name="内容占位符 2"/>
          <p:cNvSpPr>
            <a:spLocks noGrp="1"/>
          </p:cNvSpPr>
          <p:nvPr>
            <p:ph sz="quarter" idx="1"/>
          </p:nvPr>
        </p:nvSpPr>
        <p:spPr/>
        <p:txBody>
          <a:bodyPr/>
          <a:lstStyle/>
          <a:p>
            <a:r>
              <a:rPr lang="en-US" altLang="zh-CN" dirty="0" smtClean="0"/>
              <a:t>Very scalable</a:t>
            </a:r>
          </a:p>
          <a:p>
            <a:pPr lvl="1"/>
            <a:r>
              <a:rPr lang="en-US" altLang="zh-CN" dirty="0" smtClean="0"/>
              <a:t>256 machines on Tianhe-2 achieves 12Gtoken/s</a:t>
            </a:r>
          </a:p>
          <a:p>
            <a:pPr lvl="1"/>
            <a:r>
              <a:rPr lang="en-US" altLang="zh-CN" dirty="0" smtClean="0"/>
              <a:t>Previous methods: ~100Mtoken/s</a:t>
            </a:r>
            <a:endParaRPr lang="zh-CN" altLang="en-US" dirty="0"/>
          </a:p>
        </p:txBody>
      </p:sp>
      <p:pic>
        <p:nvPicPr>
          <p:cNvPr id="4" name="图片 3"/>
          <p:cNvPicPr>
            <a:picLocks noChangeAspect="1"/>
          </p:cNvPicPr>
          <p:nvPr/>
        </p:nvPicPr>
        <p:blipFill>
          <a:blip r:embed="rId2"/>
          <a:stretch>
            <a:fillRect/>
          </a:stretch>
        </p:blipFill>
        <p:spPr>
          <a:xfrm>
            <a:off x="1600867" y="2946882"/>
            <a:ext cx="6399466" cy="3321740"/>
          </a:xfrm>
          <a:prstGeom prst="rect">
            <a:avLst/>
          </a:prstGeom>
        </p:spPr>
      </p:pic>
    </p:spTree>
    <p:extLst>
      <p:ext uri="{BB962C8B-B14F-4D97-AF65-F5344CB8AC3E}">
        <p14:creationId xmlns:p14="http://schemas.microsoft.com/office/powerpoint/2010/main" val="26760938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WarpLDA</a:t>
            </a:r>
            <a:endParaRPr lang="zh-CN" altLang="en-US" dirty="0"/>
          </a:p>
        </p:txBody>
      </p:sp>
      <p:sp>
        <p:nvSpPr>
          <p:cNvPr id="3" name="内容占位符 2"/>
          <p:cNvSpPr>
            <a:spLocks noGrp="1"/>
          </p:cNvSpPr>
          <p:nvPr>
            <p:ph sz="quarter" idx="1"/>
          </p:nvPr>
        </p:nvSpPr>
        <p:spPr/>
        <p:txBody>
          <a:bodyPr/>
          <a:lstStyle/>
          <a:p>
            <a:r>
              <a:rPr lang="en-US" altLang="zh-CN" dirty="0" smtClean="0"/>
              <a:t>Mines meaningful topics from 600M web pages</a:t>
            </a:r>
          </a:p>
          <a:p>
            <a:endParaRPr lang="en-US" altLang="zh-CN" dirty="0"/>
          </a:p>
          <a:p>
            <a:pPr marL="0" indent="0">
              <a:buNone/>
            </a:pPr>
            <a:endParaRPr lang="en-US" altLang="zh-CN" dirty="0" smtClean="0"/>
          </a:p>
        </p:txBody>
      </p:sp>
      <p:sp>
        <p:nvSpPr>
          <p:cNvPr id="4" name="文本框 3"/>
          <p:cNvSpPr txBox="1"/>
          <p:nvPr/>
        </p:nvSpPr>
        <p:spPr>
          <a:xfrm>
            <a:off x="147554" y="2276062"/>
            <a:ext cx="8857297" cy="923330"/>
          </a:xfrm>
          <a:prstGeom prst="rect">
            <a:avLst/>
          </a:prstGeom>
          <a:noFill/>
          <a:ln>
            <a:solidFill>
              <a:schemeClr val="tx1"/>
            </a:solidFill>
          </a:ln>
        </p:spPr>
        <p:txBody>
          <a:bodyPr wrap="none" rtlCol="0">
            <a:spAutoFit/>
          </a:bodyPr>
          <a:lstStyle/>
          <a:p>
            <a:r>
              <a:rPr lang="en-US" altLang="zh-CN" dirty="0"/>
              <a:t>kernel machines learning workshop vector </a:t>
            </a:r>
            <a:r>
              <a:rPr lang="en-US" altLang="zh-CN" dirty="0" err="1"/>
              <a:t>sch</a:t>
            </a:r>
            <a:r>
              <a:rPr lang="en-US" altLang="zh-CN" dirty="0"/>
              <a:t> nips tutorials call </a:t>
            </a:r>
            <a:r>
              <a:rPr lang="en-US" altLang="zh-CN" dirty="0" err="1" smtClean="0"/>
              <a:t>smola</a:t>
            </a:r>
            <a:endParaRPr lang="en-US" altLang="zh-CN" dirty="0" smtClean="0"/>
          </a:p>
          <a:p>
            <a:r>
              <a:rPr lang="en-US" altLang="zh-CN" dirty="0"/>
              <a:t>workshop learning conference machine international systems intelligence artificial computational </a:t>
            </a:r>
            <a:r>
              <a:rPr lang="en-US" altLang="zh-CN" dirty="0" err="1"/>
              <a:t>canada</a:t>
            </a:r>
            <a:endParaRPr lang="en-US" altLang="zh-CN" dirty="0"/>
          </a:p>
          <a:p>
            <a:r>
              <a:rPr lang="en-US" altLang="zh-CN" dirty="0"/>
              <a:t>learning machine analysis data algorithms statistics computational theory complexity </a:t>
            </a:r>
            <a:r>
              <a:rPr lang="en-US" altLang="zh-CN" dirty="0" smtClean="0"/>
              <a:t>statistical</a:t>
            </a:r>
            <a:endParaRPr lang="en-US" altLang="zh-CN" dirty="0"/>
          </a:p>
        </p:txBody>
      </p:sp>
      <p:sp>
        <p:nvSpPr>
          <p:cNvPr id="5" name="文本框 4"/>
          <p:cNvSpPr txBox="1"/>
          <p:nvPr/>
        </p:nvSpPr>
        <p:spPr>
          <a:xfrm>
            <a:off x="147553" y="3733800"/>
            <a:ext cx="8857297" cy="1200329"/>
          </a:xfrm>
          <a:prstGeom prst="rect">
            <a:avLst/>
          </a:prstGeom>
          <a:noFill/>
          <a:ln>
            <a:solidFill>
              <a:schemeClr val="tx1"/>
            </a:solidFill>
          </a:ln>
        </p:spPr>
        <p:txBody>
          <a:bodyPr wrap="square" rtlCol="0">
            <a:spAutoFit/>
          </a:bodyPr>
          <a:lstStyle/>
          <a:p>
            <a:r>
              <a:rPr lang="en-US" altLang="zh-CN" dirty="0"/>
              <a:t>iii </a:t>
            </a:r>
            <a:r>
              <a:rPr lang="en-US" altLang="zh-CN" dirty="0" err="1"/>
              <a:t>iiis</a:t>
            </a:r>
            <a:r>
              <a:rPr lang="en-US" altLang="zh-CN" dirty="0"/>
              <a:t> </a:t>
            </a:r>
            <a:r>
              <a:rPr lang="en-US" altLang="zh-CN" dirty="0" err="1"/>
              <a:t>tsinghua</a:t>
            </a:r>
            <a:r>
              <a:rPr lang="en-US" altLang="zh-CN" dirty="0"/>
              <a:t> titled </a:t>
            </a:r>
            <a:r>
              <a:rPr lang="en-US" altLang="zh-CN" dirty="0" err="1"/>
              <a:t>yao</a:t>
            </a:r>
            <a:r>
              <a:rPr lang="en-US" altLang="zh-CN" dirty="0"/>
              <a:t> </a:t>
            </a:r>
            <a:r>
              <a:rPr lang="en-US" altLang="zh-CN" dirty="0" err="1"/>
              <a:t>itcs</a:t>
            </a:r>
            <a:r>
              <a:rPr lang="en-US" altLang="zh-CN" dirty="0"/>
              <a:t> titles achievements introduction </a:t>
            </a:r>
            <a:r>
              <a:rPr lang="en-US" altLang="zh-CN" dirty="0" err="1"/>
              <a:t>hrd</a:t>
            </a:r>
            <a:endParaRPr lang="en-US" altLang="zh-CN" dirty="0"/>
          </a:p>
          <a:p>
            <a:r>
              <a:rPr lang="en-US" altLang="zh-CN" dirty="0"/>
              <a:t>university china </a:t>
            </a:r>
            <a:r>
              <a:rPr lang="en-US" altLang="zh-CN" dirty="0" err="1"/>
              <a:t>tsinghua</a:t>
            </a:r>
            <a:r>
              <a:rPr lang="en-US" altLang="zh-CN" dirty="0"/>
              <a:t> </a:t>
            </a:r>
            <a:r>
              <a:rPr lang="en-US" altLang="zh-CN" dirty="0" err="1"/>
              <a:t>chinese</a:t>
            </a:r>
            <a:r>
              <a:rPr lang="en-US" altLang="zh-CN" dirty="0"/>
              <a:t> </a:t>
            </a:r>
            <a:r>
              <a:rPr lang="en-US" altLang="zh-CN" dirty="0" err="1"/>
              <a:t>beijing</a:t>
            </a:r>
            <a:r>
              <a:rPr lang="en-US" altLang="zh-CN" dirty="0"/>
              <a:t> </a:t>
            </a:r>
            <a:r>
              <a:rPr lang="en-US" altLang="zh-CN" dirty="0" err="1"/>
              <a:t>english</a:t>
            </a:r>
            <a:r>
              <a:rPr lang="en-US" altLang="zh-CN" dirty="0"/>
              <a:t> </a:t>
            </a:r>
            <a:r>
              <a:rPr lang="en-US" altLang="zh-CN" dirty="0" err="1"/>
              <a:t>peking</a:t>
            </a:r>
            <a:r>
              <a:rPr lang="en-US" altLang="zh-CN" dirty="0"/>
              <a:t> </a:t>
            </a:r>
            <a:r>
              <a:rPr lang="en-US" altLang="zh-CN" dirty="0" err="1"/>
              <a:t>wang</a:t>
            </a:r>
            <a:r>
              <a:rPr lang="en-US" altLang="zh-CN" dirty="0"/>
              <a:t> shanghai </a:t>
            </a:r>
            <a:r>
              <a:rPr lang="en-US" altLang="zh-CN" dirty="0" err="1"/>
              <a:t>zhang</a:t>
            </a:r>
            <a:endParaRPr lang="en-US" altLang="zh-CN" dirty="0"/>
          </a:p>
          <a:p>
            <a:r>
              <a:rPr lang="en-US" altLang="zh-CN" dirty="0"/>
              <a:t>journal journals international applied </a:t>
            </a:r>
            <a:r>
              <a:rPr lang="en-US" altLang="zh-CN" dirty="0" err="1"/>
              <a:t>tsinghua</a:t>
            </a:r>
            <a:r>
              <a:rPr lang="en-US" altLang="zh-CN" dirty="0"/>
              <a:t> practice bulletin </a:t>
            </a:r>
            <a:r>
              <a:rPr lang="en-US" altLang="zh-CN" dirty="0" err="1"/>
              <a:t>american</a:t>
            </a:r>
            <a:r>
              <a:rPr lang="en-US" altLang="zh-CN" dirty="0"/>
              <a:t> issues annals</a:t>
            </a:r>
          </a:p>
          <a:p>
            <a:r>
              <a:rPr lang="en-US" altLang="zh-CN" dirty="0" err="1"/>
              <a:t>ihep</a:t>
            </a:r>
            <a:r>
              <a:rPr lang="en-US" altLang="zh-CN" dirty="0"/>
              <a:t> physics </a:t>
            </a:r>
            <a:r>
              <a:rPr lang="en-US" altLang="zh-CN" dirty="0" err="1"/>
              <a:t>lnt</a:t>
            </a:r>
            <a:r>
              <a:rPr lang="en-US" altLang="zh-CN" dirty="0"/>
              <a:t> </a:t>
            </a:r>
            <a:r>
              <a:rPr lang="en-US" altLang="zh-CN" dirty="0" err="1"/>
              <a:t>beijing</a:t>
            </a:r>
            <a:r>
              <a:rPr lang="en-US" altLang="zh-CN" dirty="0"/>
              <a:t> institute </a:t>
            </a:r>
            <a:r>
              <a:rPr lang="en-US" altLang="zh-CN" dirty="0" err="1"/>
              <a:t>peking</a:t>
            </a:r>
            <a:r>
              <a:rPr lang="en-US" altLang="zh-CN" dirty="0"/>
              <a:t> </a:t>
            </a:r>
            <a:r>
              <a:rPr lang="en-US" altLang="zh-CN" dirty="0" err="1"/>
              <a:t>hep</a:t>
            </a:r>
            <a:r>
              <a:rPr lang="en-US" altLang="zh-CN" dirty="0"/>
              <a:t> </a:t>
            </a:r>
            <a:r>
              <a:rPr lang="en-US" altLang="zh-CN" dirty="0" err="1"/>
              <a:t>tsinghua</a:t>
            </a:r>
            <a:r>
              <a:rPr lang="en-US" altLang="zh-CN" dirty="0"/>
              <a:t> energy </a:t>
            </a:r>
            <a:r>
              <a:rPr lang="en-US" altLang="zh-CN" dirty="0" err="1"/>
              <a:t>cas</a:t>
            </a:r>
            <a:endParaRPr lang="en-US" altLang="zh-CN" dirty="0"/>
          </a:p>
        </p:txBody>
      </p:sp>
      <p:sp>
        <p:nvSpPr>
          <p:cNvPr id="6" name="文本框 5"/>
          <p:cNvSpPr txBox="1"/>
          <p:nvPr/>
        </p:nvSpPr>
        <p:spPr>
          <a:xfrm>
            <a:off x="147554" y="1906730"/>
            <a:ext cx="2093843" cy="369332"/>
          </a:xfrm>
          <a:prstGeom prst="rect">
            <a:avLst/>
          </a:prstGeom>
          <a:noFill/>
        </p:spPr>
        <p:txBody>
          <a:bodyPr wrap="none" rtlCol="0">
            <a:spAutoFit/>
          </a:bodyPr>
          <a:lstStyle/>
          <a:p>
            <a:r>
              <a:rPr lang="zh-CN" altLang="en-US" dirty="0" smtClean="0"/>
              <a:t>机器学习：</a:t>
            </a:r>
            <a:r>
              <a:rPr lang="en-US" altLang="zh-CN" dirty="0" smtClean="0"/>
              <a:t>26 topics</a:t>
            </a:r>
            <a:endParaRPr lang="zh-CN" altLang="en-US" dirty="0"/>
          </a:p>
        </p:txBody>
      </p:sp>
      <p:sp>
        <p:nvSpPr>
          <p:cNvPr id="7" name="文本框 6"/>
          <p:cNvSpPr txBox="1"/>
          <p:nvPr/>
        </p:nvSpPr>
        <p:spPr>
          <a:xfrm>
            <a:off x="147554" y="3364468"/>
            <a:ext cx="1988045" cy="369332"/>
          </a:xfrm>
          <a:prstGeom prst="rect">
            <a:avLst/>
          </a:prstGeom>
          <a:noFill/>
        </p:spPr>
        <p:txBody>
          <a:bodyPr wrap="none" rtlCol="0">
            <a:spAutoFit/>
          </a:bodyPr>
          <a:lstStyle/>
          <a:p>
            <a:r>
              <a:rPr lang="zh-CN" altLang="en-US" dirty="0" smtClean="0"/>
              <a:t>清华大学：</a:t>
            </a:r>
            <a:r>
              <a:rPr lang="en-US" altLang="zh-CN" dirty="0" smtClean="0"/>
              <a:t>4 topics</a:t>
            </a:r>
            <a:endParaRPr lang="zh-CN" altLang="en-US" dirty="0"/>
          </a:p>
        </p:txBody>
      </p:sp>
      <p:sp>
        <p:nvSpPr>
          <p:cNvPr id="8" name="文本框 7"/>
          <p:cNvSpPr txBox="1"/>
          <p:nvPr/>
        </p:nvSpPr>
        <p:spPr>
          <a:xfrm>
            <a:off x="147553" y="5099205"/>
            <a:ext cx="2555508" cy="369332"/>
          </a:xfrm>
          <a:prstGeom prst="rect">
            <a:avLst/>
          </a:prstGeom>
          <a:noFill/>
        </p:spPr>
        <p:txBody>
          <a:bodyPr wrap="none" rtlCol="0">
            <a:spAutoFit/>
          </a:bodyPr>
          <a:lstStyle/>
          <a:p>
            <a:r>
              <a:rPr lang="zh-CN" altLang="en-US" dirty="0" smtClean="0"/>
              <a:t>境外反华势力：</a:t>
            </a:r>
            <a:r>
              <a:rPr lang="en-US" altLang="zh-CN" dirty="0" smtClean="0"/>
              <a:t>24 topics</a:t>
            </a:r>
            <a:endParaRPr lang="zh-CN" altLang="en-US" dirty="0"/>
          </a:p>
        </p:txBody>
      </p:sp>
      <p:sp>
        <p:nvSpPr>
          <p:cNvPr id="9" name="文本框 8"/>
          <p:cNvSpPr txBox="1"/>
          <p:nvPr/>
        </p:nvSpPr>
        <p:spPr>
          <a:xfrm>
            <a:off x="147552" y="5517587"/>
            <a:ext cx="8857297" cy="923330"/>
          </a:xfrm>
          <a:prstGeom prst="rect">
            <a:avLst/>
          </a:prstGeom>
          <a:noFill/>
          <a:ln>
            <a:solidFill>
              <a:schemeClr val="tx1"/>
            </a:solidFill>
          </a:ln>
        </p:spPr>
        <p:txBody>
          <a:bodyPr wrap="square" rtlCol="0">
            <a:spAutoFit/>
          </a:bodyPr>
          <a:lstStyle/>
          <a:p>
            <a:r>
              <a:rPr lang="en-US" altLang="zh-CN" dirty="0"/>
              <a:t>gong </a:t>
            </a:r>
            <a:r>
              <a:rPr lang="en-US" altLang="zh-CN" dirty="0" err="1"/>
              <a:t>falun</a:t>
            </a:r>
            <a:r>
              <a:rPr lang="en-US" altLang="zh-CN" dirty="0"/>
              <a:t> persecution china </a:t>
            </a:r>
            <a:r>
              <a:rPr lang="en-US" altLang="zh-CN" dirty="0" err="1"/>
              <a:t>chinese</a:t>
            </a:r>
            <a:r>
              <a:rPr lang="en-US" altLang="zh-CN" dirty="0"/>
              <a:t> government human reports </a:t>
            </a:r>
            <a:r>
              <a:rPr lang="en-US" altLang="zh-CN" dirty="0" err="1"/>
              <a:t>ngos</a:t>
            </a:r>
            <a:r>
              <a:rPr lang="en-US" altLang="zh-CN" dirty="0"/>
              <a:t> </a:t>
            </a:r>
            <a:r>
              <a:rPr lang="en-US" altLang="zh-CN" dirty="0" smtClean="0"/>
              <a:t>timeline</a:t>
            </a:r>
          </a:p>
          <a:p>
            <a:r>
              <a:rPr lang="en-US" altLang="zh-CN" dirty="0"/>
              <a:t>gong </a:t>
            </a:r>
            <a:r>
              <a:rPr lang="en-US" altLang="zh-CN" dirty="0" err="1"/>
              <a:t>falun</a:t>
            </a:r>
            <a:r>
              <a:rPr lang="en-US" altLang="zh-CN" dirty="0"/>
              <a:t> persecution </a:t>
            </a:r>
            <a:r>
              <a:rPr lang="en-US" altLang="zh-CN" dirty="0" err="1"/>
              <a:t>chinese</a:t>
            </a:r>
            <a:r>
              <a:rPr lang="en-US" altLang="zh-CN" dirty="0"/>
              <a:t> china party </a:t>
            </a:r>
            <a:r>
              <a:rPr lang="en-US" altLang="zh-CN" dirty="0" err="1"/>
              <a:t>jiang</a:t>
            </a:r>
            <a:r>
              <a:rPr lang="en-US" altLang="zh-CN" dirty="0"/>
              <a:t> practitioners communist government</a:t>
            </a:r>
          </a:p>
          <a:p>
            <a:r>
              <a:rPr lang="en-US" altLang="zh-CN" dirty="0"/>
              <a:t>gong </a:t>
            </a:r>
            <a:r>
              <a:rPr lang="en-US" altLang="zh-CN" dirty="0" err="1"/>
              <a:t>shen</a:t>
            </a:r>
            <a:r>
              <a:rPr lang="en-US" altLang="zh-CN" dirty="0"/>
              <a:t> </a:t>
            </a:r>
            <a:r>
              <a:rPr lang="en-US" altLang="zh-CN" dirty="0" err="1"/>
              <a:t>yun</a:t>
            </a:r>
            <a:r>
              <a:rPr lang="en-US" altLang="zh-CN" dirty="0"/>
              <a:t> </a:t>
            </a:r>
            <a:r>
              <a:rPr lang="en-US" altLang="zh-CN" dirty="0" err="1"/>
              <a:t>maureen</a:t>
            </a:r>
            <a:r>
              <a:rPr lang="en-US" altLang="zh-CN" dirty="0"/>
              <a:t> master ling </a:t>
            </a:r>
            <a:r>
              <a:rPr lang="en-US" altLang="zh-CN" dirty="0" err="1"/>
              <a:t>falun</a:t>
            </a:r>
            <a:r>
              <a:rPr lang="en-US" altLang="zh-CN" dirty="0"/>
              <a:t> </a:t>
            </a:r>
            <a:r>
              <a:rPr lang="en-US" altLang="zh-CN" dirty="0" err="1"/>
              <a:t>chinese</a:t>
            </a:r>
            <a:r>
              <a:rPr lang="en-US" altLang="zh-CN" dirty="0"/>
              <a:t> </a:t>
            </a:r>
            <a:r>
              <a:rPr lang="en-US" altLang="zh-CN" dirty="0" err="1"/>
              <a:t>ifb</a:t>
            </a:r>
            <a:r>
              <a:rPr lang="en-US" altLang="zh-CN" dirty="0"/>
              <a:t> </a:t>
            </a:r>
            <a:r>
              <a:rPr lang="en-US" altLang="zh-CN" dirty="0" smtClean="0"/>
              <a:t>experience</a:t>
            </a:r>
            <a:endParaRPr lang="en-US" altLang="zh-CN" dirty="0"/>
          </a:p>
        </p:txBody>
      </p:sp>
    </p:spTree>
    <p:extLst>
      <p:ext uri="{BB962C8B-B14F-4D97-AF65-F5344CB8AC3E}">
        <p14:creationId xmlns:p14="http://schemas.microsoft.com/office/powerpoint/2010/main" val="287293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Generative Modeling</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en-US" altLang="zh-CN" dirty="0" smtClean="0"/>
                  <a:t>Have training examples </a:t>
                </a:r>
              </a:p>
              <a:p>
                <a:endParaRPr lang="en-US" altLang="zh-CN" dirty="0" smtClean="0"/>
              </a:p>
              <a:p>
                <a:r>
                  <a:rPr lang="en-US" altLang="zh-CN" dirty="0" smtClean="0"/>
                  <a:t>Want </a:t>
                </a:r>
                <a:r>
                  <a:rPr lang="en-US" altLang="zh-CN" dirty="0"/>
                  <a:t>a model that can draw samples: </a:t>
                </a:r>
                <a:endParaRPr lang="en-US" altLang="zh-CN" dirty="0" smtClean="0"/>
              </a:p>
              <a:p>
                <a:endParaRPr lang="en-US" altLang="zh-CN" dirty="0"/>
              </a:p>
              <a:p>
                <a:pPr lvl="1"/>
                <a:r>
                  <a:rPr lang="en-US" altLang="zh-CN" dirty="0" smtClean="0"/>
                  <a:t>where </a:t>
                </a:r>
                <a14:m>
                  <m:oMath xmlns:m="http://schemas.openxmlformats.org/officeDocument/2006/math">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𝑝</m:t>
                        </m:r>
                      </m:e>
                      <m:sub>
                        <m:r>
                          <m:rPr>
                            <m:sty m:val="p"/>
                          </m:rPr>
                          <a:rPr lang="en-US" altLang="zh-CN">
                            <a:solidFill>
                              <a:srgbClr val="0000FF"/>
                            </a:solidFill>
                            <a:latin typeface="Cambria Math" panose="02040503050406030204" pitchFamily="18" charset="0"/>
                          </a:rPr>
                          <m:t>model</m:t>
                        </m:r>
                      </m:sub>
                    </m:sSub>
                    <m:d>
                      <m:dPr>
                        <m:ctrlPr>
                          <a:rPr lang="en-US" altLang="zh-CN" i="1">
                            <a:solidFill>
                              <a:srgbClr val="0000FF"/>
                            </a:solidFill>
                            <a:latin typeface="Cambria Math" panose="02040503050406030204" pitchFamily="18" charset="0"/>
                          </a:rPr>
                        </m:ctrlPr>
                      </m:dPr>
                      <m:e>
                        <m:r>
                          <m:rPr>
                            <m:sty m:val="p"/>
                          </m:rPr>
                          <a:rPr lang="en-US" altLang="zh-CN">
                            <a:solidFill>
                              <a:srgbClr val="0000FF"/>
                            </a:solidFill>
                            <a:latin typeface="Cambria Math" panose="02040503050406030204" pitchFamily="18" charset="0"/>
                          </a:rPr>
                          <m:t>x</m:t>
                        </m:r>
                      </m:e>
                    </m:d>
                    <m:r>
                      <a:rPr lang="en-US" altLang="zh-CN" b="0" i="1" smtClean="0">
                        <a:solidFill>
                          <a:srgbClr val="0000FF"/>
                        </a:solidFill>
                        <a:latin typeface="Cambria Math" panose="02040503050406030204" pitchFamily="18" charset="0"/>
                      </a:rPr>
                      <m:t>≈</m:t>
                    </m:r>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𝑝</m:t>
                        </m:r>
                      </m:e>
                      <m:sub>
                        <m:r>
                          <m:rPr>
                            <m:sty m:val="p"/>
                          </m:rPr>
                          <a:rPr lang="en-US" altLang="zh-CN" b="0" i="0" smtClean="0">
                            <a:solidFill>
                              <a:srgbClr val="0000FF"/>
                            </a:solidFill>
                            <a:latin typeface="Cambria Math" panose="02040503050406030204" pitchFamily="18" charset="0"/>
                          </a:rPr>
                          <m:t>data</m:t>
                        </m:r>
                      </m:sub>
                    </m:sSub>
                    <m:r>
                      <a:rPr lang="en-US" altLang="zh-CN" i="1">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x</m:t>
                    </m:r>
                    <m:r>
                      <a:rPr lang="en-US" altLang="zh-CN" i="1">
                        <a:solidFill>
                          <a:srgbClr val="0000FF"/>
                        </a:solidFill>
                        <a:latin typeface="Cambria Math" panose="02040503050406030204" pitchFamily="18" charset="0"/>
                      </a:rPr>
                      <m:t>)</m:t>
                    </m:r>
                  </m:oMath>
                </a14:m>
                <a:endParaRPr lang="zh-CN" altLang="en-US" dirty="0">
                  <a:solidFill>
                    <a:srgbClr val="0000FF"/>
                  </a:solidFill>
                </a:endParaRPr>
              </a:p>
              <a:p>
                <a:pPr lvl="1"/>
                <a:endParaRPr lang="zh-CN" altLang="en-US" dirty="0">
                  <a:solidFill>
                    <a:srgbClr val="0000FF"/>
                  </a:solidFill>
                </a:endParaRPr>
              </a:p>
              <a:p>
                <a:pPr lvl="1"/>
                <a:endParaRPr lang="en-US" altLang="zh-CN" dirty="0" smtClean="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rotWithShape="0">
                <a:blip r:embed="rId2"/>
                <a:stretch>
                  <a:fillRect t="-12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3786555" y="1910862"/>
                <a:ext cx="1899138"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800" b="0" i="0" smtClean="0">
                          <a:solidFill>
                            <a:srgbClr val="0000FF"/>
                          </a:solidFill>
                          <a:latin typeface="Cambria Math" panose="02040503050406030204" pitchFamily="18" charset="0"/>
                        </a:rPr>
                        <m:t>x</m:t>
                      </m:r>
                      <m:r>
                        <a:rPr lang="en-US" altLang="zh-CN" sz="2800" b="0" i="1" smtClean="0">
                          <a:solidFill>
                            <a:srgbClr val="0000FF"/>
                          </a:solidFill>
                          <a:latin typeface="Cambria Math" panose="02040503050406030204" pitchFamily="18" charset="0"/>
                        </a:rPr>
                        <m:t>∼</m:t>
                      </m:r>
                      <m:sSub>
                        <m:sSubPr>
                          <m:ctrlPr>
                            <a:rPr lang="en-US" altLang="zh-CN" sz="2800" b="0" i="1" smtClean="0">
                              <a:solidFill>
                                <a:srgbClr val="0000FF"/>
                              </a:solidFill>
                              <a:latin typeface="Cambria Math" panose="02040503050406030204" pitchFamily="18" charset="0"/>
                            </a:rPr>
                          </m:ctrlPr>
                        </m:sSubPr>
                        <m:e>
                          <m:r>
                            <a:rPr lang="en-US" altLang="zh-CN" sz="2800" b="0" i="1" smtClean="0">
                              <a:solidFill>
                                <a:srgbClr val="0000FF"/>
                              </a:solidFill>
                              <a:latin typeface="Cambria Math" panose="02040503050406030204" pitchFamily="18" charset="0"/>
                            </a:rPr>
                            <m:t>𝑝</m:t>
                          </m:r>
                        </m:e>
                        <m:sub>
                          <m:r>
                            <m:rPr>
                              <m:sty m:val="p"/>
                            </m:rPr>
                            <a:rPr lang="en-US" altLang="zh-CN" sz="2800" b="0" i="0" smtClean="0">
                              <a:solidFill>
                                <a:srgbClr val="0000FF"/>
                              </a:solidFill>
                              <a:latin typeface="Cambria Math" panose="02040503050406030204" pitchFamily="18" charset="0"/>
                            </a:rPr>
                            <m:t>data</m:t>
                          </m:r>
                        </m:sub>
                      </m:sSub>
                      <m:r>
                        <a:rPr lang="en-US" altLang="zh-CN" sz="2800" b="0" i="1" smtClean="0">
                          <a:solidFill>
                            <a:srgbClr val="0000FF"/>
                          </a:solidFill>
                          <a:latin typeface="Cambria Math" panose="02040503050406030204" pitchFamily="18" charset="0"/>
                        </a:rPr>
                        <m:t>(</m:t>
                      </m:r>
                      <m:r>
                        <m:rPr>
                          <m:sty m:val="p"/>
                        </m:rPr>
                        <a:rPr lang="en-US" altLang="zh-CN" sz="2800" b="0" i="0" smtClean="0">
                          <a:solidFill>
                            <a:srgbClr val="0000FF"/>
                          </a:solidFill>
                          <a:latin typeface="Cambria Math" panose="02040503050406030204" pitchFamily="18" charset="0"/>
                        </a:rPr>
                        <m:t>x</m:t>
                      </m:r>
                      <m:r>
                        <a:rPr lang="en-US" altLang="zh-CN" sz="2800" b="0" i="1" smtClean="0">
                          <a:solidFill>
                            <a:srgbClr val="0000FF"/>
                          </a:solidFill>
                          <a:latin typeface="Cambria Math" panose="02040503050406030204" pitchFamily="18" charset="0"/>
                        </a:rPr>
                        <m:t>)</m:t>
                      </m:r>
                    </m:oMath>
                  </m:oMathPara>
                </a14:m>
                <a:endParaRPr lang="zh-CN" altLang="en-US" sz="2800" dirty="0">
                  <a:solidFill>
                    <a:srgbClr val="0000FF"/>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3786555" y="1910862"/>
                <a:ext cx="1899138" cy="430887"/>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3581400" y="2878012"/>
                <a:ext cx="243840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00" b="0" i="1" smtClean="0">
                              <a:solidFill>
                                <a:srgbClr val="0000FF"/>
                              </a:solidFill>
                              <a:latin typeface="Cambria Math" panose="02040503050406030204" pitchFamily="18" charset="0"/>
                            </a:rPr>
                          </m:ctrlPr>
                        </m:sSupPr>
                        <m:e>
                          <m:r>
                            <m:rPr>
                              <m:sty m:val="p"/>
                            </m:rPr>
                            <a:rPr lang="en-US" altLang="zh-CN" sz="2800" b="0" i="0" smtClean="0">
                              <a:solidFill>
                                <a:srgbClr val="0000FF"/>
                              </a:solidFill>
                              <a:latin typeface="Cambria Math" panose="02040503050406030204" pitchFamily="18" charset="0"/>
                            </a:rPr>
                            <m:t>x</m:t>
                          </m:r>
                        </m:e>
                        <m:sup>
                          <m:r>
                            <a:rPr lang="en-US" altLang="zh-CN" sz="2800" b="0" i="1" smtClean="0">
                              <a:solidFill>
                                <a:srgbClr val="0000FF"/>
                              </a:solidFill>
                              <a:latin typeface="Cambria Math" panose="02040503050406030204" pitchFamily="18" charset="0"/>
                            </a:rPr>
                            <m:t>′</m:t>
                          </m:r>
                        </m:sup>
                      </m:sSup>
                      <m:r>
                        <a:rPr lang="en-US" altLang="zh-CN" sz="2800" b="0" i="1" smtClean="0">
                          <a:solidFill>
                            <a:srgbClr val="0000FF"/>
                          </a:solidFill>
                          <a:latin typeface="Cambria Math" panose="02040503050406030204" pitchFamily="18" charset="0"/>
                        </a:rPr>
                        <m:t>∼</m:t>
                      </m:r>
                      <m:sSub>
                        <m:sSubPr>
                          <m:ctrlPr>
                            <a:rPr lang="en-US" altLang="zh-CN" sz="2800" b="0" i="1" smtClean="0">
                              <a:solidFill>
                                <a:srgbClr val="0000FF"/>
                              </a:solidFill>
                              <a:latin typeface="Cambria Math" panose="02040503050406030204" pitchFamily="18" charset="0"/>
                            </a:rPr>
                          </m:ctrlPr>
                        </m:sSubPr>
                        <m:e>
                          <m:r>
                            <a:rPr lang="en-US" altLang="zh-CN" sz="2800" b="0" i="1" smtClean="0">
                              <a:solidFill>
                                <a:srgbClr val="0000FF"/>
                              </a:solidFill>
                              <a:latin typeface="Cambria Math" panose="02040503050406030204" pitchFamily="18" charset="0"/>
                            </a:rPr>
                            <m:t>𝑝</m:t>
                          </m:r>
                        </m:e>
                        <m:sub>
                          <m:r>
                            <m:rPr>
                              <m:sty m:val="p"/>
                            </m:rPr>
                            <a:rPr lang="en-US" altLang="zh-CN" sz="2800" b="0" i="0" smtClean="0">
                              <a:solidFill>
                                <a:srgbClr val="0000FF"/>
                              </a:solidFill>
                              <a:latin typeface="Cambria Math" panose="02040503050406030204" pitchFamily="18" charset="0"/>
                            </a:rPr>
                            <m:t>model</m:t>
                          </m:r>
                        </m:sub>
                      </m:sSub>
                      <m:r>
                        <a:rPr lang="en-US" altLang="zh-CN" sz="2800" b="0" i="1" smtClean="0">
                          <a:solidFill>
                            <a:srgbClr val="0000FF"/>
                          </a:solidFill>
                          <a:latin typeface="Cambria Math" panose="02040503050406030204" pitchFamily="18" charset="0"/>
                        </a:rPr>
                        <m:t>(</m:t>
                      </m:r>
                      <m:r>
                        <m:rPr>
                          <m:sty m:val="p"/>
                        </m:rPr>
                        <a:rPr lang="en-US" altLang="zh-CN" sz="2800" b="0" i="0" smtClean="0">
                          <a:solidFill>
                            <a:srgbClr val="0000FF"/>
                          </a:solidFill>
                          <a:latin typeface="Cambria Math" panose="02040503050406030204" pitchFamily="18" charset="0"/>
                        </a:rPr>
                        <m:t>x</m:t>
                      </m:r>
                      <m:r>
                        <a:rPr lang="en-US" altLang="zh-CN" sz="2800" b="0" i="1" smtClean="0">
                          <a:solidFill>
                            <a:srgbClr val="0000FF"/>
                          </a:solidFill>
                          <a:latin typeface="Cambria Math" panose="02040503050406030204" pitchFamily="18" charset="0"/>
                        </a:rPr>
                        <m:t>)</m:t>
                      </m:r>
                    </m:oMath>
                  </m:oMathPara>
                </a14:m>
                <a:endParaRPr lang="zh-CN" altLang="en-US" sz="2800" dirty="0">
                  <a:solidFill>
                    <a:srgbClr val="0000FF"/>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3581400" y="2878012"/>
                <a:ext cx="2438400" cy="430887"/>
              </a:xfrm>
              <a:prstGeom prst="rect">
                <a:avLst/>
              </a:prstGeom>
              <a:blipFill rotWithShape="0">
                <a:blip r:embed="rId4"/>
                <a:stretch>
                  <a:fillRect/>
                </a:stretch>
              </a:blipFill>
            </p:spPr>
            <p:txBody>
              <a:bodyPr/>
              <a:lstStyle/>
              <a:p>
                <a:r>
                  <a:rPr lang="zh-CN" altLang="en-US">
                    <a:noFill/>
                  </a:rPr>
                  <a:t> </a:t>
                </a:r>
              </a:p>
            </p:txBody>
          </p:sp>
        </mc:Fallback>
      </mc:AlternateContent>
      <p:pic>
        <p:nvPicPr>
          <p:cNvPr id="6" name="图片 5"/>
          <p:cNvPicPr>
            <a:picLocks noChangeAspect="1"/>
          </p:cNvPicPr>
          <p:nvPr/>
        </p:nvPicPr>
        <p:blipFill>
          <a:blip r:embed="rId5"/>
          <a:stretch>
            <a:fillRect/>
          </a:stretch>
        </p:blipFill>
        <p:spPr>
          <a:xfrm>
            <a:off x="1538270" y="4108938"/>
            <a:ext cx="1953766" cy="1941024"/>
          </a:xfrm>
          <a:prstGeom prst="rect">
            <a:avLst/>
          </a:prstGeom>
        </p:spPr>
      </p:pic>
      <p:pic>
        <p:nvPicPr>
          <p:cNvPr id="7" name="图片 6"/>
          <p:cNvPicPr>
            <a:picLocks noChangeAspect="1"/>
          </p:cNvPicPr>
          <p:nvPr/>
        </p:nvPicPr>
        <p:blipFill>
          <a:blip r:embed="rId6"/>
          <a:stretch>
            <a:fillRect/>
          </a:stretch>
        </p:blipFill>
        <p:spPr>
          <a:xfrm>
            <a:off x="5683775" y="4108939"/>
            <a:ext cx="1932529" cy="1941024"/>
          </a:xfrm>
          <a:prstGeom prst="rect">
            <a:avLst/>
          </a:prstGeom>
        </p:spPr>
      </p:pic>
      <p:cxnSp>
        <p:nvCxnSpPr>
          <p:cNvPr id="9" name="直接箭头连接符 8"/>
          <p:cNvCxnSpPr/>
          <p:nvPr/>
        </p:nvCxnSpPr>
        <p:spPr>
          <a:xfrm flipV="1">
            <a:off x="4050322" y="5146430"/>
            <a:ext cx="867508" cy="11724"/>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文本框 10"/>
              <p:cNvSpPr txBox="1"/>
              <p:nvPr/>
            </p:nvSpPr>
            <p:spPr>
              <a:xfrm>
                <a:off x="1592898" y="6119447"/>
                <a:ext cx="1899138"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800" b="0" i="0" smtClean="0">
                          <a:solidFill>
                            <a:srgbClr val="0000FF"/>
                          </a:solidFill>
                          <a:latin typeface="Cambria Math" panose="02040503050406030204" pitchFamily="18" charset="0"/>
                        </a:rPr>
                        <m:t>x</m:t>
                      </m:r>
                      <m:r>
                        <a:rPr lang="en-US" altLang="zh-CN" sz="2800" b="0" i="1" smtClean="0">
                          <a:solidFill>
                            <a:srgbClr val="0000FF"/>
                          </a:solidFill>
                          <a:latin typeface="Cambria Math" panose="02040503050406030204" pitchFamily="18" charset="0"/>
                        </a:rPr>
                        <m:t>∼</m:t>
                      </m:r>
                      <m:sSub>
                        <m:sSubPr>
                          <m:ctrlPr>
                            <a:rPr lang="en-US" altLang="zh-CN" sz="2800" b="0" i="1" smtClean="0">
                              <a:solidFill>
                                <a:srgbClr val="0000FF"/>
                              </a:solidFill>
                              <a:latin typeface="Cambria Math" panose="02040503050406030204" pitchFamily="18" charset="0"/>
                            </a:rPr>
                          </m:ctrlPr>
                        </m:sSubPr>
                        <m:e>
                          <m:r>
                            <a:rPr lang="en-US" altLang="zh-CN" sz="2800" b="0" i="1" smtClean="0">
                              <a:solidFill>
                                <a:srgbClr val="0000FF"/>
                              </a:solidFill>
                              <a:latin typeface="Cambria Math" panose="02040503050406030204" pitchFamily="18" charset="0"/>
                            </a:rPr>
                            <m:t>𝑝</m:t>
                          </m:r>
                        </m:e>
                        <m:sub>
                          <m:r>
                            <m:rPr>
                              <m:sty m:val="p"/>
                            </m:rPr>
                            <a:rPr lang="en-US" altLang="zh-CN" sz="2800" b="0" i="0" smtClean="0">
                              <a:solidFill>
                                <a:srgbClr val="0000FF"/>
                              </a:solidFill>
                              <a:latin typeface="Cambria Math" panose="02040503050406030204" pitchFamily="18" charset="0"/>
                            </a:rPr>
                            <m:t>data</m:t>
                          </m:r>
                        </m:sub>
                      </m:sSub>
                      <m:r>
                        <a:rPr lang="en-US" altLang="zh-CN" sz="2800" b="0" i="1" smtClean="0">
                          <a:solidFill>
                            <a:srgbClr val="0000FF"/>
                          </a:solidFill>
                          <a:latin typeface="Cambria Math" panose="02040503050406030204" pitchFamily="18" charset="0"/>
                        </a:rPr>
                        <m:t>(</m:t>
                      </m:r>
                      <m:r>
                        <m:rPr>
                          <m:sty m:val="p"/>
                        </m:rPr>
                        <a:rPr lang="en-US" altLang="zh-CN" sz="2800" b="0" i="0" smtClean="0">
                          <a:solidFill>
                            <a:srgbClr val="0000FF"/>
                          </a:solidFill>
                          <a:latin typeface="Cambria Math" panose="02040503050406030204" pitchFamily="18" charset="0"/>
                        </a:rPr>
                        <m:t>x</m:t>
                      </m:r>
                      <m:r>
                        <a:rPr lang="en-US" altLang="zh-CN" sz="2800" b="0" i="1" smtClean="0">
                          <a:solidFill>
                            <a:srgbClr val="0000FF"/>
                          </a:solidFill>
                          <a:latin typeface="Cambria Math" panose="02040503050406030204" pitchFamily="18" charset="0"/>
                        </a:rPr>
                        <m:t>)</m:t>
                      </m:r>
                    </m:oMath>
                  </m:oMathPara>
                </a14:m>
                <a:endParaRPr lang="zh-CN" altLang="en-US" sz="2800" dirty="0">
                  <a:solidFill>
                    <a:srgbClr val="0000FF"/>
                  </a:solidFill>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1592898" y="6119447"/>
                <a:ext cx="1899138" cy="430887"/>
              </a:xfrm>
              <a:prstGeom prst="rect">
                <a:avLst/>
              </a:prstGeom>
              <a:blipFill rotWithShape="0">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p:cNvSpPr txBox="1"/>
              <p:nvPr/>
            </p:nvSpPr>
            <p:spPr>
              <a:xfrm>
                <a:off x="5430839" y="6119446"/>
                <a:ext cx="243840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00" b="0" i="1" smtClean="0">
                              <a:solidFill>
                                <a:srgbClr val="0000FF"/>
                              </a:solidFill>
                              <a:latin typeface="Cambria Math" panose="02040503050406030204" pitchFamily="18" charset="0"/>
                            </a:rPr>
                          </m:ctrlPr>
                        </m:sSupPr>
                        <m:e>
                          <m:r>
                            <m:rPr>
                              <m:sty m:val="p"/>
                            </m:rPr>
                            <a:rPr lang="en-US" altLang="zh-CN" sz="2800" b="0" i="0" smtClean="0">
                              <a:solidFill>
                                <a:srgbClr val="0000FF"/>
                              </a:solidFill>
                              <a:latin typeface="Cambria Math" panose="02040503050406030204" pitchFamily="18" charset="0"/>
                            </a:rPr>
                            <m:t>x</m:t>
                          </m:r>
                        </m:e>
                        <m:sup>
                          <m:r>
                            <a:rPr lang="en-US" altLang="zh-CN" sz="2800" b="0" i="1" smtClean="0">
                              <a:solidFill>
                                <a:srgbClr val="0000FF"/>
                              </a:solidFill>
                              <a:latin typeface="Cambria Math" panose="02040503050406030204" pitchFamily="18" charset="0"/>
                            </a:rPr>
                            <m:t>′</m:t>
                          </m:r>
                        </m:sup>
                      </m:sSup>
                      <m:r>
                        <a:rPr lang="en-US" altLang="zh-CN" sz="2800" b="0" i="1" smtClean="0">
                          <a:solidFill>
                            <a:srgbClr val="0000FF"/>
                          </a:solidFill>
                          <a:latin typeface="Cambria Math" panose="02040503050406030204" pitchFamily="18" charset="0"/>
                        </a:rPr>
                        <m:t>∼</m:t>
                      </m:r>
                      <m:sSub>
                        <m:sSubPr>
                          <m:ctrlPr>
                            <a:rPr lang="en-US" altLang="zh-CN" sz="2800" b="0" i="1" smtClean="0">
                              <a:solidFill>
                                <a:srgbClr val="0000FF"/>
                              </a:solidFill>
                              <a:latin typeface="Cambria Math" panose="02040503050406030204" pitchFamily="18" charset="0"/>
                            </a:rPr>
                          </m:ctrlPr>
                        </m:sSubPr>
                        <m:e>
                          <m:r>
                            <a:rPr lang="en-US" altLang="zh-CN" sz="2800" b="0" i="1" smtClean="0">
                              <a:solidFill>
                                <a:srgbClr val="0000FF"/>
                              </a:solidFill>
                              <a:latin typeface="Cambria Math" panose="02040503050406030204" pitchFamily="18" charset="0"/>
                            </a:rPr>
                            <m:t>𝑝</m:t>
                          </m:r>
                        </m:e>
                        <m:sub>
                          <m:r>
                            <m:rPr>
                              <m:sty m:val="p"/>
                            </m:rPr>
                            <a:rPr lang="en-US" altLang="zh-CN" sz="2800" b="0" i="0" smtClean="0">
                              <a:solidFill>
                                <a:srgbClr val="0000FF"/>
                              </a:solidFill>
                              <a:latin typeface="Cambria Math" panose="02040503050406030204" pitchFamily="18" charset="0"/>
                            </a:rPr>
                            <m:t>model</m:t>
                          </m:r>
                        </m:sub>
                      </m:sSub>
                      <m:r>
                        <a:rPr lang="en-US" altLang="zh-CN" sz="2800" b="0" i="1" smtClean="0">
                          <a:solidFill>
                            <a:srgbClr val="0000FF"/>
                          </a:solidFill>
                          <a:latin typeface="Cambria Math" panose="02040503050406030204" pitchFamily="18" charset="0"/>
                        </a:rPr>
                        <m:t>(</m:t>
                      </m:r>
                      <m:r>
                        <m:rPr>
                          <m:sty m:val="p"/>
                        </m:rPr>
                        <a:rPr lang="en-US" altLang="zh-CN" sz="2800" b="0" i="0" smtClean="0">
                          <a:solidFill>
                            <a:srgbClr val="0000FF"/>
                          </a:solidFill>
                          <a:latin typeface="Cambria Math" panose="02040503050406030204" pitchFamily="18" charset="0"/>
                        </a:rPr>
                        <m:t>x</m:t>
                      </m:r>
                      <m:r>
                        <a:rPr lang="en-US" altLang="zh-CN" sz="2800" b="0" i="1" smtClean="0">
                          <a:solidFill>
                            <a:srgbClr val="0000FF"/>
                          </a:solidFill>
                          <a:latin typeface="Cambria Math" panose="02040503050406030204" pitchFamily="18" charset="0"/>
                        </a:rPr>
                        <m:t>)</m:t>
                      </m:r>
                    </m:oMath>
                  </m:oMathPara>
                </a14:m>
                <a:endParaRPr lang="zh-CN" altLang="en-US" sz="2800" dirty="0">
                  <a:solidFill>
                    <a:srgbClr val="0000FF"/>
                  </a:solidFill>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5430839" y="6119446"/>
                <a:ext cx="2438400" cy="430887"/>
              </a:xfrm>
              <a:prstGeom prst="rect">
                <a:avLst/>
              </a:prstGeom>
              <a:blipFill rotWithShape="0">
                <a:blip r:embed="rId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51649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Generative Topic Embedding </a:t>
            </a:r>
            <a:endParaRPr lang="zh-CN" altLang="en-US" dirty="0"/>
          </a:p>
        </p:txBody>
      </p:sp>
      <p:sp>
        <p:nvSpPr>
          <p:cNvPr id="3" name="Content Placeholder 2"/>
          <p:cNvSpPr>
            <a:spLocks noGrp="1"/>
          </p:cNvSpPr>
          <p:nvPr>
            <p:ph sz="quarter" idx="1"/>
          </p:nvPr>
        </p:nvSpPr>
        <p:spPr>
          <a:xfrm>
            <a:off x="914400" y="1569396"/>
            <a:ext cx="4114800" cy="4450404"/>
          </a:xfrm>
        </p:spPr>
        <p:txBody>
          <a:bodyPr/>
          <a:lstStyle/>
          <a:p>
            <a:r>
              <a:rPr lang="en-US" altLang="zh-CN" sz="2400" dirty="0" smtClean="0"/>
              <a:t>Word Embedding</a:t>
            </a:r>
          </a:p>
          <a:p>
            <a:pPr lvl="1"/>
            <a:r>
              <a:rPr lang="en-US" altLang="zh-CN" sz="2200" dirty="0" smtClean="0"/>
              <a:t>Widely </a:t>
            </a:r>
            <a:r>
              <a:rPr lang="en-US" altLang="zh-CN" sz="2200" dirty="0"/>
              <a:t>used in NLP applications</a:t>
            </a:r>
          </a:p>
          <a:p>
            <a:pPr lvl="1"/>
            <a:r>
              <a:rPr lang="en-US" altLang="zh-CN" sz="2200" dirty="0"/>
              <a:t>Maps words into continuous, low dimensional vectors</a:t>
            </a:r>
          </a:p>
          <a:p>
            <a:pPr lvl="1"/>
            <a:r>
              <a:rPr lang="en-US" altLang="zh-CN" sz="2200" dirty="0"/>
              <a:t>Vector direction usually encodes semantics</a:t>
            </a:r>
          </a:p>
          <a:p>
            <a:r>
              <a:rPr lang="en-US" altLang="zh-CN" dirty="0"/>
              <a:t>Embedding methods</a:t>
            </a:r>
          </a:p>
          <a:p>
            <a:pPr lvl="1"/>
            <a:r>
              <a:rPr lang="en-US" altLang="zh-CN" dirty="0"/>
              <a:t>Paragraph Vector, CNN, …</a:t>
            </a:r>
          </a:p>
          <a:p>
            <a:r>
              <a:rPr lang="en-US" altLang="zh-CN" dirty="0"/>
              <a:t>LDA + Embedding?</a:t>
            </a:r>
          </a:p>
          <a:p>
            <a:pPr lvl="1"/>
            <a:r>
              <a:rPr lang="en-US" altLang="zh-CN" dirty="0"/>
              <a:t>Gaussian LDA</a:t>
            </a:r>
          </a:p>
          <a:p>
            <a:endParaRPr lang="zh-CN"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355031"/>
            <a:ext cx="3825571" cy="4533446"/>
          </a:xfrm>
          <a:prstGeom prst="rect">
            <a:avLst/>
          </a:prstGeom>
        </p:spPr>
      </p:pic>
      <p:sp>
        <p:nvSpPr>
          <p:cNvPr id="6" name="TextBox 5"/>
          <p:cNvSpPr txBox="1"/>
          <p:nvPr/>
        </p:nvSpPr>
        <p:spPr>
          <a:xfrm>
            <a:off x="3728938" y="6328723"/>
            <a:ext cx="2085186" cy="400110"/>
          </a:xfrm>
          <a:prstGeom prst="rect">
            <a:avLst/>
          </a:prstGeom>
          <a:noFill/>
        </p:spPr>
        <p:txBody>
          <a:bodyPr wrap="none" rtlCol="0">
            <a:spAutoFit/>
          </a:bodyPr>
          <a:lstStyle/>
          <a:p>
            <a:r>
              <a:rPr lang="en-US" altLang="zh-CN" sz="2000" dirty="0" smtClean="0"/>
              <a:t>[Li et al., ACL 2016]</a:t>
            </a:r>
            <a:endParaRPr lang="zh-CN" altLang="en-US" sz="2000" dirty="0"/>
          </a:p>
        </p:txBody>
      </p:sp>
    </p:spTree>
    <p:extLst>
      <p:ext uri="{BB962C8B-B14F-4D97-AF65-F5344CB8AC3E}">
        <p14:creationId xmlns:p14="http://schemas.microsoft.com/office/powerpoint/2010/main" val="4050328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Bag-of-Vectors View of a Document</a:t>
            </a:r>
            <a:endParaRPr lang="zh-CN" altLang="en-US" dirty="0"/>
          </a:p>
        </p:txBody>
      </p:sp>
      <p:sp>
        <p:nvSpPr>
          <p:cNvPr id="3" name="Content Placeholder 2"/>
          <p:cNvSpPr>
            <a:spLocks noGrp="1"/>
          </p:cNvSpPr>
          <p:nvPr>
            <p:ph sz="quarter" idx="1"/>
          </p:nvPr>
        </p:nvSpPr>
        <p:spPr>
          <a:xfrm>
            <a:off x="5181600" y="2457854"/>
            <a:ext cx="3505200" cy="3561945"/>
          </a:xfrm>
        </p:spPr>
        <p:txBody>
          <a:bodyPr/>
          <a:lstStyle/>
          <a:p>
            <a:r>
              <a:rPr lang="en-US" altLang="zh-CN" sz="2400" dirty="0"/>
              <a:t>Represent each word by its embedding vector</a:t>
            </a:r>
          </a:p>
          <a:p>
            <a:r>
              <a:rPr lang="en-US" altLang="zh-CN" sz="2400" dirty="0"/>
              <a:t>A doc = a set of vectors shooting in different directions</a:t>
            </a:r>
          </a:p>
          <a:p>
            <a:r>
              <a:rPr lang="en-US" altLang="zh-CN" sz="2400" dirty="0"/>
              <a:t>Vectors form clusters</a:t>
            </a:r>
          </a:p>
          <a:p>
            <a:r>
              <a:rPr lang="en-US" altLang="zh-CN" sz="2400" dirty="0"/>
              <a:t>Directions containing more vectors ≈ typical semantics</a:t>
            </a:r>
          </a:p>
          <a:p>
            <a:endParaRPr lang="zh-CN" altLang="en-US" dirty="0"/>
          </a:p>
        </p:txBody>
      </p:sp>
      <p:pic>
        <p:nvPicPr>
          <p:cNvPr id="5" name="Picture 4"/>
          <p:cNvPicPr>
            <a:picLocks noChangeAspect="1"/>
          </p:cNvPicPr>
          <p:nvPr/>
        </p:nvPicPr>
        <p:blipFill>
          <a:blip r:embed="rId2"/>
          <a:stretch>
            <a:fillRect/>
          </a:stretch>
        </p:blipFill>
        <p:spPr>
          <a:xfrm>
            <a:off x="0" y="1584158"/>
            <a:ext cx="5105400" cy="5166993"/>
          </a:xfrm>
          <a:prstGeom prst="rect">
            <a:avLst/>
          </a:prstGeom>
        </p:spPr>
      </p:pic>
    </p:spTree>
    <p:extLst>
      <p:ext uri="{BB962C8B-B14F-4D97-AF65-F5344CB8AC3E}">
        <p14:creationId xmlns:p14="http://schemas.microsoft.com/office/powerpoint/2010/main" val="39155108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Topic </a:t>
            </a:r>
            <a:r>
              <a:rPr lang="en-US" altLang="zh-CN" dirty="0" err="1"/>
              <a:t>Embeddings</a:t>
            </a:r>
            <a:r>
              <a:rPr lang="en-US" altLang="zh-CN" dirty="0"/>
              <a:t> in a Single Document</a:t>
            </a:r>
            <a:endParaRPr lang="zh-CN" altLang="en-US" dirty="0"/>
          </a:p>
        </p:txBody>
      </p:sp>
      <p:sp>
        <p:nvSpPr>
          <p:cNvPr id="3" name="Content Placeholder 2"/>
          <p:cNvSpPr>
            <a:spLocks noGrp="1"/>
          </p:cNvSpPr>
          <p:nvPr>
            <p:ph sz="quarter" idx="1"/>
          </p:nvPr>
        </p:nvSpPr>
        <p:spPr/>
        <p:txBody>
          <a:bodyPr/>
          <a:lstStyle/>
          <a:p>
            <a:endParaRPr lang="zh-CN" altLang="en-US"/>
          </a:p>
        </p:txBody>
      </p:sp>
      <p:pic>
        <p:nvPicPr>
          <p:cNvPr id="4" name="Picture 3"/>
          <p:cNvPicPr>
            <a:picLocks noChangeAspect="1"/>
          </p:cNvPicPr>
          <p:nvPr/>
        </p:nvPicPr>
        <p:blipFill>
          <a:blip r:embed="rId2"/>
          <a:stretch>
            <a:fillRect/>
          </a:stretch>
        </p:blipFill>
        <p:spPr>
          <a:xfrm>
            <a:off x="0" y="1584158"/>
            <a:ext cx="5105400" cy="5166993"/>
          </a:xfrm>
          <a:prstGeom prst="rect">
            <a:avLst/>
          </a:prstGeom>
        </p:spPr>
      </p:pic>
      <p:sp>
        <p:nvSpPr>
          <p:cNvPr id="5" name="Right Arrow 4"/>
          <p:cNvSpPr/>
          <p:nvPr/>
        </p:nvSpPr>
        <p:spPr>
          <a:xfrm rot="-3000000">
            <a:off x="2970129" y="2713437"/>
            <a:ext cx="1343988" cy="106332"/>
          </a:xfrm>
          <a:prstGeom prst="rightArrow">
            <a:avLst/>
          </a:prstGeom>
          <a:solidFill>
            <a:srgbClr val="FF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7500000">
            <a:off x="823797" y="5614273"/>
            <a:ext cx="1343988" cy="106332"/>
          </a:xfrm>
          <a:prstGeom prst="rightArrow">
            <a:avLst/>
          </a:prstGeom>
          <a:solidFill>
            <a:srgbClr val="00B05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5257800" y="1600200"/>
            <a:ext cx="3886200" cy="4953000"/>
          </a:xfrm>
          <a:prstGeom prst="rect">
            <a:avLst/>
          </a:prstGeom>
        </p:spPr>
        <p:txBody>
          <a:bodyPr vert="horz">
            <a:normAutofit lnSpcReduction="10000"/>
          </a:bodyPr>
          <a:lstStyle>
            <a:lvl1pPr marL="274320" indent="-274320" algn="l" rtl="0" eaLnBrk="1" latinLnBrk="0" hangingPunct="1">
              <a:spcBef>
                <a:spcPts val="580"/>
              </a:spcBef>
              <a:buClr>
                <a:schemeClr val="accent1"/>
              </a:buClr>
              <a:buSzPct val="85000"/>
              <a:buFontTx/>
              <a:buBlip>
                <a:blip r:embed="rId3"/>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2800" smtClean="0"/>
              <a:t>Find a typical vector for a cluster of vectors</a:t>
            </a:r>
          </a:p>
          <a:p>
            <a:r>
              <a:rPr lang="en-US" sz="2800" smtClean="0"/>
              <a:t>Left graph: two typical vectors        ,       </a:t>
            </a:r>
          </a:p>
          <a:p>
            <a:r>
              <a:rPr lang="en-US" sz="2800" smtClean="0">
                <a:solidFill>
                  <a:srgbClr val="00B050"/>
                </a:solidFill>
              </a:rPr>
              <a:t>Typical vectors </a:t>
            </a:r>
            <a:r>
              <a:rPr lang="en-US" sz="2800" smtClean="0"/>
              <a:t>≈ major semantics = </a:t>
            </a:r>
            <a:r>
              <a:rPr lang="en-US" sz="2800" smtClean="0">
                <a:solidFill>
                  <a:srgbClr val="C00000"/>
                </a:solidFill>
              </a:rPr>
              <a:t>Topics</a:t>
            </a:r>
          </a:p>
          <a:p>
            <a:r>
              <a:rPr lang="en-US" sz="2800" smtClean="0">
                <a:solidFill>
                  <a:srgbClr val="C00000"/>
                </a:solidFill>
              </a:rPr>
              <a:t>Topic embeddings </a:t>
            </a:r>
            <a:r>
              <a:rPr lang="en-US" sz="2800" smtClean="0"/>
              <a:t>represent the document concisely</a:t>
            </a:r>
          </a:p>
          <a:p>
            <a:r>
              <a:rPr lang="en-US" sz="2800" smtClean="0"/>
              <a:t>Minor semantics are ignored</a:t>
            </a:r>
            <a:endParaRPr lang="en-US" sz="2800" dirty="0" smtClean="0"/>
          </a:p>
        </p:txBody>
      </p:sp>
      <p:sp>
        <p:nvSpPr>
          <p:cNvPr id="8" name="Right Arrow 7"/>
          <p:cNvSpPr/>
          <p:nvPr/>
        </p:nvSpPr>
        <p:spPr>
          <a:xfrm>
            <a:off x="6671406" y="2991256"/>
            <a:ext cx="457200" cy="191355"/>
          </a:xfrm>
          <a:prstGeom prst="righ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369258" y="2991255"/>
            <a:ext cx="457200" cy="191355"/>
          </a:xfrm>
          <a:prstGeom prst="rightArrow">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2430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Topic </a:t>
            </a:r>
            <a:r>
              <a:rPr lang="en-US" altLang="zh-CN" dirty="0" err="1"/>
              <a:t>Embeddings</a:t>
            </a:r>
            <a:r>
              <a:rPr lang="en-US" altLang="zh-CN" dirty="0"/>
              <a:t> Illustrated</a:t>
            </a:r>
            <a:endParaRPr lang="zh-CN" altLang="en-US" dirty="0"/>
          </a:p>
        </p:txBody>
      </p:sp>
      <p:sp>
        <p:nvSpPr>
          <p:cNvPr id="3" name="Content Placeholder 2"/>
          <p:cNvSpPr>
            <a:spLocks noGrp="1"/>
          </p:cNvSpPr>
          <p:nvPr>
            <p:ph sz="quarter" idx="1"/>
          </p:nvPr>
        </p:nvSpPr>
        <p:spPr/>
        <p:txBody>
          <a:bodyPr/>
          <a:lstStyle/>
          <a:p>
            <a:endParaRPr lang="zh-CN" altLang="en-US" dirty="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8" y="1588168"/>
            <a:ext cx="5041232" cy="5041232"/>
          </a:xfrm>
          <a:prstGeom prst="rect">
            <a:avLst/>
          </a:prstGeom>
        </p:spPr>
      </p:pic>
      <p:sp>
        <p:nvSpPr>
          <p:cNvPr id="5" name="Content Placeholder 5"/>
          <p:cNvSpPr txBox="1">
            <a:spLocks/>
          </p:cNvSpPr>
          <p:nvPr/>
        </p:nvSpPr>
        <p:spPr>
          <a:xfrm>
            <a:off x="5410200" y="1956619"/>
            <a:ext cx="3188368" cy="4648200"/>
          </a:xfrm>
          <a:prstGeom prst="rect">
            <a:avLst/>
          </a:prstGeom>
        </p:spPr>
        <p:txBody>
          <a:bodyPr vert="horz">
            <a:normAutofit/>
          </a:bodyPr>
          <a:lstStyle>
            <a:lvl1pPr marL="274320" indent="-274320" algn="l" rtl="0" eaLnBrk="1" latinLnBrk="0" hangingPunct="1">
              <a:spcBef>
                <a:spcPts val="580"/>
              </a:spcBef>
              <a:buClr>
                <a:schemeClr val="accent1"/>
              </a:buClr>
              <a:buSzPct val="85000"/>
              <a:buFontTx/>
              <a:buBlip>
                <a:blip r:embed="rId3"/>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228600" indent="-228600"/>
            <a:r>
              <a:rPr lang="en-US" sz="2800" dirty="0" smtClean="0"/>
              <a:t>On a news article about a pharmaceutical company acquisition</a:t>
            </a:r>
          </a:p>
        </p:txBody>
      </p:sp>
      <p:sp>
        <p:nvSpPr>
          <p:cNvPr id="6" name="Right Arrow 5"/>
          <p:cNvSpPr/>
          <p:nvPr/>
        </p:nvSpPr>
        <p:spPr>
          <a:xfrm rot="16200000">
            <a:off x="1385799" y="2731378"/>
            <a:ext cx="2397971" cy="351924"/>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Right Arrow 6"/>
          <p:cNvSpPr/>
          <p:nvPr/>
        </p:nvSpPr>
        <p:spPr>
          <a:xfrm>
            <a:off x="2623235" y="3915276"/>
            <a:ext cx="2397971" cy="351924"/>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Right Arrow 7"/>
          <p:cNvSpPr/>
          <p:nvPr/>
        </p:nvSpPr>
        <p:spPr>
          <a:xfrm rot="12305030">
            <a:off x="202913" y="3423331"/>
            <a:ext cx="2397971" cy="351924"/>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Right Arrow 8"/>
          <p:cNvSpPr/>
          <p:nvPr/>
        </p:nvSpPr>
        <p:spPr>
          <a:xfrm rot="10386988">
            <a:off x="164847" y="4162599"/>
            <a:ext cx="2397971" cy="351924"/>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Right Arrow 9"/>
          <p:cNvSpPr/>
          <p:nvPr/>
        </p:nvSpPr>
        <p:spPr>
          <a:xfrm rot="7463657">
            <a:off x="687002" y="4983673"/>
            <a:ext cx="2397971" cy="351924"/>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ight Arrow 10"/>
          <p:cNvSpPr/>
          <p:nvPr/>
        </p:nvSpPr>
        <p:spPr>
          <a:xfrm rot="4244557">
            <a:off x="1821596" y="5069013"/>
            <a:ext cx="2397971" cy="351924"/>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8153595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Topic </a:t>
            </a:r>
            <a:r>
              <a:rPr lang="en-US" altLang="zh-CN" dirty="0" err="1"/>
              <a:t>Embeddings</a:t>
            </a:r>
            <a:r>
              <a:rPr lang="en-US" altLang="zh-CN" dirty="0"/>
              <a:t> Illustrated (2)</a:t>
            </a:r>
            <a:endParaRPr lang="zh-CN" altLang="en-US" dirty="0"/>
          </a:p>
        </p:txBody>
      </p:sp>
      <p:sp>
        <p:nvSpPr>
          <p:cNvPr id="3" name="Content Placeholder 2"/>
          <p:cNvSpPr>
            <a:spLocks noGrp="1"/>
          </p:cNvSpPr>
          <p:nvPr>
            <p:ph sz="quarter" idx="1"/>
          </p:nvPr>
        </p:nvSpPr>
        <p:spPr/>
        <p:txBody>
          <a:bodyPr/>
          <a:lstStyle/>
          <a:p>
            <a:endParaRPr lang="zh-CN" altLang="en-US"/>
          </a:p>
        </p:txBody>
      </p:sp>
      <p:sp>
        <p:nvSpPr>
          <p:cNvPr id="4" name="Content Placeholder 2"/>
          <p:cNvSpPr txBox="1">
            <a:spLocks/>
          </p:cNvSpPr>
          <p:nvPr/>
        </p:nvSpPr>
        <p:spPr>
          <a:xfrm>
            <a:off x="5638800" y="1981200"/>
            <a:ext cx="3200400" cy="4144963"/>
          </a:xfrm>
          <a:prstGeom prst="rect">
            <a:avLst/>
          </a:prstGeom>
        </p:spPr>
        <p:txBody>
          <a:bodyPr vert="horz">
            <a:normAutofit/>
          </a:bodyPr>
          <a:lstStyle>
            <a:lvl1pPr marL="274320" indent="-274320" algn="l" rtl="0" eaLnBrk="1" latinLnBrk="0" hangingPunct="1">
              <a:spcBef>
                <a:spcPts val="580"/>
              </a:spcBef>
              <a:buClr>
                <a:schemeClr val="accent1"/>
              </a:buClr>
              <a:buSzPct val="85000"/>
              <a:buFontTx/>
              <a:buBlip>
                <a:blip r:embed="rId2"/>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mtClean="0"/>
              <a:t>16944 tweets after Baidu Ads scandal (Wei Zexi incident)</a:t>
            </a:r>
          </a:p>
          <a:p>
            <a:endParaRPr lang="en-US"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53" y="1467853"/>
            <a:ext cx="5390147" cy="5390147"/>
          </a:xfrm>
          <a:prstGeom prst="rect">
            <a:avLst/>
          </a:prstGeom>
        </p:spPr>
      </p:pic>
    </p:spTree>
    <p:extLst>
      <p:ext uri="{BB962C8B-B14F-4D97-AF65-F5344CB8AC3E}">
        <p14:creationId xmlns:p14="http://schemas.microsoft.com/office/powerpoint/2010/main" val="10559554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The Topic in a Topic Model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14400" y="1600200"/>
                <a:ext cx="7772400" cy="4800600"/>
              </a:xfrm>
            </p:spPr>
            <p:txBody>
              <a:bodyPr>
                <a:normAutofit/>
              </a:bodyPr>
              <a:lstStyle/>
              <a:p>
                <a:r>
                  <a:rPr lang="en-US" dirty="0" smtClean="0"/>
                  <a:t>Topic (a.k.a. </a:t>
                </a:r>
                <a:r>
                  <a:rPr lang="en-US" sz="2000" b="1" dirty="0">
                    <a:latin typeface="微软雅黑" panose="020B0503020204020204" pitchFamily="34" charset="-122"/>
                    <a:ea typeface="微软雅黑" panose="020B0503020204020204" pitchFamily="34" charset="-122"/>
                  </a:rPr>
                  <a:t>Topic-word distribution</a:t>
                </a:r>
                <a:r>
                  <a:rPr lang="en-US" dirty="0" smtClean="0"/>
                  <a:t>)</a:t>
                </a:r>
              </a:p>
              <a:p>
                <a:pPr lvl="1"/>
                <a:r>
                  <a:rPr lang="en-US" dirty="0"/>
                  <a:t>Each word </a:t>
                </a:r>
                <a:r>
                  <a:rPr lang="en-US" dirty="0" smtClean="0"/>
                  <a:t>in a document has </a:t>
                </a:r>
                <a:r>
                  <a:rPr lang="en-US" dirty="0"/>
                  <a:t>a latent </a:t>
                </a:r>
                <a:r>
                  <a:rPr lang="en-US" dirty="0" smtClean="0"/>
                  <a:t>topic</a:t>
                </a:r>
              </a:p>
              <a:p>
                <a:pPr lvl="1"/>
                <a:r>
                  <a:rPr lang="en-US" dirty="0" smtClean="0"/>
                  <a:t>Each topic is a categorical distribution of words</a:t>
                </a:r>
              </a:p>
              <a:p>
                <a:pPr marL="914400" lvl="2" indent="0">
                  <a:buNone/>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𝑝</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𝑤</m:t>
                              </m:r>
                            </m:e>
                            <m:sub>
                              <m:r>
                                <a:rPr lang="en-US" sz="2800" b="0" i="1" smtClean="0">
                                  <a:latin typeface="Cambria Math" panose="02040503050406030204" pitchFamily="18" charset="0"/>
                                </a:rPr>
                                <m:t>1</m:t>
                              </m:r>
                            </m:sub>
                          </m:sSub>
                        </m:e>
                        <m:e>
                          <m:sSub>
                            <m:sSubPr>
                              <m:ctrlPr>
                                <a:rPr lang="en-US" sz="2800" i="1">
                                  <a:latin typeface="Cambria Math" panose="02040503050406030204" pitchFamily="18" charset="0"/>
                                </a:rPr>
                              </m:ctrlPr>
                            </m:sSubPr>
                            <m:e>
                              <m:r>
                                <a:rPr lang="en-US" sz="2800" b="1" i="1">
                                  <a:latin typeface="Cambria Math" panose="02040503050406030204" pitchFamily="18" charset="0"/>
                                </a:rPr>
                                <m:t>𝒕</m:t>
                              </m:r>
                            </m:e>
                            <m:sub>
                              <m:r>
                                <a:rPr lang="en-US" sz="2800" i="1">
                                  <a:latin typeface="Cambria Math" panose="02040503050406030204" pitchFamily="18" charset="0"/>
                                </a:rPr>
                                <m:t>𝑘</m:t>
                              </m:r>
                            </m:sub>
                          </m:sSub>
                        </m:e>
                      </m:d>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𝑘</m:t>
                          </m:r>
                          <m:r>
                            <a:rPr lang="en-US" sz="2800" i="1">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𝑤</m:t>
                              </m:r>
                            </m:e>
                            <m:sub>
                              <m:r>
                                <a:rPr lang="en-US" sz="2800" b="0" i="1" smtClean="0">
                                  <a:latin typeface="Cambria Math" panose="02040503050406030204" pitchFamily="18" charset="0"/>
                                </a:rPr>
                                <m:t>𝑊</m:t>
                              </m:r>
                            </m:sub>
                          </m:sSub>
                        </m:e>
                        <m:e>
                          <m:sSub>
                            <m:sSubPr>
                              <m:ctrlPr>
                                <a:rPr lang="en-US" sz="2800" i="1">
                                  <a:latin typeface="Cambria Math" panose="02040503050406030204" pitchFamily="18" charset="0"/>
                                </a:rPr>
                              </m:ctrlPr>
                            </m:sSubPr>
                            <m:e>
                              <m:r>
                                <a:rPr lang="en-US" sz="2800" b="1" i="1">
                                  <a:latin typeface="Cambria Math" panose="02040503050406030204" pitchFamily="18" charset="0"/>
                                </a:rPr>
                                <m:t>𝒕</m:t>
                              </m:r>
                            </m:e>
                            <m:sub>
                              <m:r>
                                <a:rPr lang="en-US" sz="2800" i="1">
                                  <a:latin typeface="Cambria Math" panose="02040503050406030204" pitchFamily="18" charset="0"/>
                                </a:rPr>
                                <m:t>𝑘</m:t>
                              </m:r>
                            </m:sub>
                          </m:sSub>
                        </m:e>
                      </m:d>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𝑘𝑊</m:t>
                          </m:r>
                        </m:sub>
                      </m:sSub>
                    </m:oMath>
                  </m:oMathPara>
                </a14:m>
                <a:endParaRPr lang="en-US" sz="2800" dirty="0" smtClean="0"/>
              </a:p>
              <a:p>
                <a:pPr lvl="1"/>
                <a:r>
                  <a:rPr lang="en-US" dirty="0" smtClean="0"/>
                  <a:t>Most topics may have some vague semantics</a:t>
                </a:r>
              </a:p>
              <a:p>
                <a:pPr lvl="2"/>
                <a:r>
                  <a:rPr lang="en-US" dirty="0" smtClean="0"/>
                  <a:t>Sports, electronics, computer science…</a:t>
                </a:r>
              </a:p>
              <a:p>
                <a:pPr lvl="1"/>
                <a:r>
                  <a:rPr lang="en-US" dirty="0" smtClean="0"/>
                  <a:t>Semantically more related words have higher </a:t>
                </a:r>
                <a:r>
                  <a:rPr lang="en-US" dirty="0" err="1" smtClean="0"/>
                  <a:t>prob</a:t>
                </a:r>
                <a:endParaRPr lang="en-US" dirty="0" smtClean="0"/>
              </a:p>
              <a:p>
                <a:r>
                  <a:rPr lang="en-US" dirty="0" smtClean="0"/>
                  <a:t>Disadvantage</a:t>
                </a:r>
              </a:p>
              <a:p>
                <a:pPr lvl="1"/>
                <a:r>
                  <a:rPr lang="en-US" dirty="0" smtClean="0"/>
                  <a:t>Each word needs a probability as a parameter</a:t>
                </a:r>
              </a:p>
              <a:p>
                <a:pPr lvl="1"/>
                <a:r>
                  <a:rPr lang="en-US" dirty="0" smtClean="0"/>
                  <a:t>K*(W-1) parameters – too many!</a:t>
                </a:r>
                <a:endParaRPr lang="en-US" dirty="0"/>
              </a:p>
              <a:p>
                <a:pPr marL="457200" lvl="1" indent="0">
                  <a:buNone/>
                </a:pPr>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14400" y="1600200"/>
                <a:ext cx="7772400" cy="4800600"/>
              </a:xfrm>
              <a:blipFill>
                <a:blip r:embed="rId2"/>
                <a:stretch>
                  <a:fillRect t="-114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67056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Continuous Representation of Topics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14400" y="1600200"/>
                <a:ext cx="7849940" cy="5257800"/>
              </a:xfrm>
            </p:spPr>
            <p:txBody>
              <a:bodyPr>
                <a:normAutofit/>
              </a:bodyPr>
              <a:lstStyle/>
              <a:p>
                <a:r>
                  <a:rPr lang="en-US" b="0" dirty="0" smtClean="0"/>
                  <a:t>Probability of each word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oMath>
                </a14:m>
                <a:r>
                  <a:rPr lang="en-US" b="0" dirty="0" smtClean="0"/>
                  <a:t> under topic </a:t>
                </a:r>
                <a14:m>
                  <m:oMath xmlns:m="http://schemas.openxmlformats.org/officeDocument/2006/math">
                    <m:r>
                      <a:rPr lang="en-US" b="0" i="1" smtClean="0">
                        <a:latin typeface="Cambria Math" panose="02040503050406030204" pitchFamily="18" charset="0"/>
                      </a:rPr>
                      <m:t>𝑘</m:t>
                    </m:r>
                  </m:oMath>
                </a14:m>
                <a:r>
                  <a:rPr lang="en-US" b="0" dirty="0" smtClean="0"/>
                  <a:t>:</a:t>
                </a:r>
              </a:p>
              <a:p>
                <a:pPr marL="0" indent="0">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𝑤</m:t>
                              </m:r>
                            </m:e>
                            <m:sub>
                              <m:r>
                                <a:rPr lang="en-US" sz="2800" i="1">
                                  <a:latin typeface="Cambria Math" panose="02040503050406030204" pitchFamily="18" charset="0"/>
                                </a:rPr>
                                <m:t>𝑖</m:t>
                              </m:r>
                            </m:sub>
                          </m:sSub>
                        </m:e>
                        <m:e>
                          <m:sSub>
                            <m:sSubPr>
                              <m:ctrlPr>
                                <a:rPr lang="en-US" sz="2800" i="1">
                                  <a:latin typeface="Cambria Math" panose="02040503050406030204" pitchFamily="18" charset="0"/>
                                </a:rPr>
                              </m:ctrlPr>
                            </m:sSubPr>
                            <m:e>
                              <m:r>
                                <a:rPr lang="en-US" sz="2800" b="1" i="1">
                                  <a:latin typeface="Cambria Math" panose="02040503050406030204" pitchFamily="18" charset="0"/>
                                </a:rPr>
                                <m:t>𝒕</m:t>
                              </m:r>
                            </m:e>
                            <m:sub>
                              <m:r>
                                <a:rPr lang="en-US" sz="2800" b="0" i="1" smtClean="0">
                                  <a:latin typeface="Cambria Math" panose="02040503050406030204" pitchFamily="18" charset="0"/>
                                </a:rPr>
                                <m:t>𝑘</m:t>
                              </m:r>
                            </m:sub>
                          </m:sSub>
                        </m:e>
                      </m:d>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i="1">
                              <a:latin typeface="Cambria Math" panose="02040503050406030204" pitchFamily="18" charset="0"/>
                            </a:rPr>
                            <m:t>𝑃</m:t>
                          </m:r>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𝑤</m:t>
                              </m:r>
                            </m:e>
                            <m:sub>
                              <m:r>
                                <a:rPr lang="en-US" sz="2800" b="0" i="1" smtClean="0">
                                  <a:latin typeface="Cambria Math" panose="02040503050406030204" pitchFamily="18" charset="0"/>
                                </a:rPr>
                                <m:t>𝑖</m:t>
                              </m:r>
                            </m:sub>
                          </m:sSub>
                          <m:r>
                            <a:rPr lang="en-US" sz="2800" i="1">
                              <a:latin typeface="Cambria Math" panose="02040503050406030204" pitchFamily="18" charset="0"/>
                            </a:rPr>
                            <m:t>)</m:t>
                          </m:r>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exp</m:t>
                              </m:r>
                            </m:fName>
                            <m:e>
                              <m:r>
                                <a:rPr lang="en-US" sz="2800" i="1">
                                  <a:latin typeface="Cambria Math" panose="02040503050406030204" pitchFamily="18" charset="0"/>
                                </a:rPr>
                                <m:t>{</m:t>
                              </m:r>
                              <m:sSubSup>
                                <m:sSubSupPr>
                                  <m:ctrlPr>
                                    <a:rPr lang="en-US" sz="2800" i="1">
                                      <a:latin typeface="Cambria Math" panose="02040503050406030204" pitchFamily="18" charset="0"/>
                                    </a:rPr>
                                  </m:ctrlPr>
                                </m:sSubSupPr>
                                <m:e>
                                  <m:r>
                                    <a:rPr lang="en-US" sz="2800" b="1" i="1">
                                      <a:latin typeface="Cambria Math" panose="02040503050406030204" pitchFamily="18" charset="0"/>
                                    </a:rPr>
                                    <m:t>𝒗</m:t>
                                  </m:r>
                                </m:e>
                                <m:sub>
                                  <m:sSub>
                                    <m:sSubPr>
                                      <m:ctrlPr>
                                        <a:rPr lang="en-US" sz="2800" i="1">
                                          <a:latin typeface="Cambria Math" panose="02040503050406030204" pitchFamily="18" charset="0"/>
                                        </a:rPr>
                                      </m:ctrlPr>
                                    </m:sSubPr>
                                    <m:e>
                                      <m:r>
                                        <a:rPr lang="en-US" sz="2800" i="1">
                                          <a:latin typeface="Cambria Math" panose="02040503050406030204" pitchFamily="18" charset="0"/>
                                        </a:rPr>
                                        <m:t>𝑤</m:t>
                                      </m:r>
                                    </m:e>
                                    <m:sub>
                                      <m:r>
                                        <a:rPr lang="en-US" sz="2800" b="0" i="1" smtClean="0">
                                          <a:latin typeface="Cambria Math" panose="02040503050406030204" pitchFamily="18" charset="0"/>
                                        </a:rPr>
                                        <m:t>𝑖</m:t>
                                      </m:r>
                                    </m:sub>
                                  </m:sSub>
                                </m:sub>
                                <m:sup>
                                  <m:r>
                                    <a:rPr lang="en-US" sz="2800" i="1">
                                      <a:latin typeface="Cambria Math" panose="02040503050406030204" pitchFamily="18" charset="0"/>
                                    </a:rPr>
                                    <m:t>𝑇</m:t>
                                  </m:r>
                                </m:sup>
                              </m:sSubSup>
                              <m:sSub>
                                <m:sSubPr>
                                  <m:ctrlPr>
                                    <a:rPr lang="en-US" sz="2800" i="1">
                                      <a:latin typeface="Cambria Math" panose="02040503050406030204" pitchFamily="18" charset="0"/>
                                    </a:rPr>
                                  </m:ctrlPr>
                                </m:sSubPr>
                                <m:e>
                                  <m:r>
                                    <a:rPr lang="en-US" sz="2800" b="1" i="1">
                                      <a:latin typeface="Cambria Math" panose="02040503050406030204" pitchFamily="18" charset="0"/>
                                    </a:rPr>
                                    <m:t>𝒕</m:t>
                                  </m:r>
                                </m:e>
                                <m:sub>
                                  <m:r>
                                    <a:rPr lang="en-US" sz="2800" b="0" i="1" smtClean="0">
                                      <a:latin typeface="Cambria Math" panose="02040503050406030204" pitchFamily="18" charset="0"/>
                                    </a:rPr>
                                    <m:t>𝑘</m:t>
                                  </m:r>
                                </m:sub>
                              </m:sSub>
                              <m:r>
                                <a:rPr lang="en-US" sz="2800" i="1">
                                  <a:latin typeface="Cambria Math" panose="02040503050406030204" pitchFamily="18" charset="0"/>
                                </a:rPr>
                                <m:t>}</m:t>
                              </m:r>
                            </m:e>
                          </m:func>
                        </m:num>
                        <m:den>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𝑗</m:t>
                              </m:r>
                            </m:sub>
                            <m:sup/>
                            <m:e>
                              <m:r>
                                <a:rPr lang="en-US" sz="2800" b="0" i="1" smtClean="0">
                                  <a:latin typeface="Cambria Math" panose="02040503050406030204" pitchFamily="18" charset="0"/>
                                </a:rPr>
                                <m:t>𝑃</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𝑗</m:t>
                                  </m:r>
                                </m:sub>
                              </m:sSub>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exp</m:t>
                                  </m:r>
                                </m:fName>
                                <m:e>
                                  <m:r>
                                    <a:rPr lang="en-US" sz="2800" i="1">
                                      <a:latin typeface="Cambria Math" panose="02040503050406030204" pitchFamily="18" charset="0"/>
                                    </a:rPr>
                                    <m:t>{</m:t>
                                  </m:r>
                                  <m:sSubSup>
                                    <m:sSubSupPr>
                                      <m:ctrlPr>
                                        <a:rPr lang="en-US" sz="2800" i="1">
                                          <a:latin typeface="Cambria Math" panose="02040503050406030204" pitchFamily="18" charset="0"/>
                                        </a:rPr>
                                      </m:ctrlPr>
                                    </m:sSubSupPr>
                                    <m:e>
                                      <m:r>
                                        <a:rPr lang="en-US" sz="2800" b="1" i="1">
                                          <a:latin typeface="Cambria Math" panose="02040503050406030204" pitchFamily="18" charset="0"/>
                                        </a:rPr>
                                        <m:t>𝒗</m:t>
                                      </m:r>
                                    </m:e>
                                    <m:sub>
                                      <m:sSub>
                                        <m:sSubPr>
                                          <m:ctrlPr>
                                            <a:rPr lang="en-US" sz="2800" i="1">
                                              <a:latin typeface="Cambria Math" panose="02040503050406030204" pitchFamily="18" charset="0"/>
                                            </a:rPr>
                                          </m:ctrlPr>
                                        </m:sSubPr>
                                        <m:e>
                                          <m:r>
                                            <a:rPr lang="en-US" sz="2800" i="1">
                                              <a:latin typeface="Cambria Math" panose="02040503050406030204" pitchFamily="18" charset="0"/>
                                            </a:rPr>
                                            <m:t>𝑤</m:t>
                                          </m:r>
                                        </m:e>
                                        <m:sub>
                                          <m:r>
                                            <a:rPr lang="en-US" sz="2800" i="1">
                                              <a:latin typeface="Cambria Math" panose="02040503050406030204" pitchFamily="18" charset="0"/>
                                            </a:rPr>
                                            <m:t>𝑗</m:t>
                                          </m:r>
                                        </m:sub>
                                      </m:sSub>
                                    </m:sub>
                                    <m:sup>
                                      <m:r>
                                        <a:rPr lang="en-US" sz="2800" i="1">
                                          <a:latin typeface="Cambria Math" panose="02040503050406030204" pitchFamily="18" charset="0"/>
                                        </a:rPr>
                                        <m:t>𝑇</m:t>
                                      </m:r>
                                    </m:sup>
                                  </m:sSubSup>
                                  <m:sSub>
                                    <m:sSubPr>
                                      <m:ctrlPr>
                                        <a:rPr lang="en-US" sz="2800" i="1">
                                          <a:latin typeface="Cambria Math" panose="02040503050406030204" pitchFamily="18" charset="0"/>
                                        </a:rPr>
                                      </m:ctrlPr>
                                    </m:sSubPr>
                                    <m:e>
                                      <m:r>
                                        <a:rPr lang="en-US" sz="2800" b="1" i="1">
                                          <a:latin typeface="Cambria Math" panose="02040503050406030204" pitchFamily="18" charset="0"/>
                                        </a:rPr>
                                        <m:t>𝒕</m:t>
                                      </m:r>
                                    </m:e>
                                    <m:sub>
                                      <m:r>
                                        <a:rPr lang="en-US" sz="2800" b="0" i="1" smtClean="0">
                                          <a:latin typeface="Cambria Math" panose="02040503050406030204" pitchFamily="18" charset="0"/>
                                        </a:rPr>
                                        <m:t>𝑘</m:t>
                                      </m:r>
                                    </m:sub>
                                  </m:sSub>
                                  <m:r>
                                    <a:rPr lang="en-US" sz="2800" i="1">
                                      <a:latin typeface="Cambria Math" panose="02040503050406030204" pitchFamily="18" charset="0"/>
                                    </a:rPr>
                                    <m:t>}</m:t>
                                  </m:r>
                                </m:e>
                              </m:func>
                            </m:e>
                          </m:nary>
                        </m:den>
                      </m:f>
                    </m:oMath>
                  </m:oMathPara>
                </a14:m>
                <a:endParaRPr lang="en-US" dirty="0" smtClean="0"/>
              </a:p>
              <a:p>
                <a:pPr lvl="1"/>
                <a14:m>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a:t>: </a:t>
                </a:r>
                <a:r>
                  <a:rPr lang="en-US" dirty="0" smtClean="0"/>
                  <a:t>prior </a:t>
                </a:r>
                <a:r>
                  <a:rPr lang="en-US" dirty="0" err="1"/>
                  <a:t>prob</a:t>
                </a:r>
                <a:r>
                  <a:rPr lang="en-US" dirty="0"/>
                  <a:t>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oMath>
                </a14:m>
                <a:endParaRPr lang="en-US" dirty="0" smtClean="0"/>
              </a:p>
              <a:p>
                <a:pPr lvl="1"/>
                <a14:m>
                  <m:oMath xmlns:m="http://schemas.openxmlformats.org/officeDocument/2006/math">
                    <m:sSub>
                      <m:sSubPr>
                        <m:ctrlPr>
                          <a:rPr lang="en-US" b="0" i="1" smtClean="0">
                            <a:latin typeface="Cambria Math" panose="02040503050406030204" pitchFamily="18" charset="0"/>
                          </a:rPr>
                        </m:ctrlPr>
                      </m:sSubPr>
                      <m:e>
                        <m:r>
                          <a:rPr lang="en-US" b="1" i="1">
                            <a:latin typeface="Cambria Math" panose="02040503050406030204" pitchFamily="18" charset="0"/>
                          </a:rPr>
                          <m:t>𝒗</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sub>
                    </m:sSub>
                  </m:oMath>
                </a14:m>
                <a:r>
                  <a:rPr lang="en-US" dirty="0" smtClean="0"/>
                  <a:t>: </a:t>
                </a:r>
                <a:r>
                  <a:rPr lang="en-US" dirty="0" err="1" smtClean="0"/>
                  <a:t>pretrained</a:t>
                </a:r>
                <a:r>
                  <a:rPr lang="en-US" dirty="0" smtClean="0"/>
                  <a:t> word embedding</a:t>
                </a:r>
              </a:p>
              <a:p>
                <a:r>
                  <a:rPr lang="en-US" dirty="0" smtClean="0"/>
                  <a:t>Predict a word probability by the dot-product of the topic embedding and the word embedding</a:t>
                </a:r>
              </a:p>
              <a:p>
                <a:pPr lvl="1"/>
                <a:r>
                  <a:rPr lang="en-US" dirty="0" smtClean="0"/>
                  <a:t>Semantically more related words have higher </a:t>
                </a:r>
                <a:r>
                  <a:rPr lang="en-US" dirty="0" err="1" smtClean="0"/>
                  <a:t>prob</a:t>
                </a:r>
                <a:endParaRPr lang="en-US" dirty="0" smtClean="0"/>
              </a:p>
              <a:p>
                <a:pPr lvl="1"/>
                <a:r>
                  <a:rPr lang="en-US" dirty="0" smtClean="0"/>
                  <a:t>Ensures topic coherence</a:t>
                </a:r>
                <a:endParaRPr lang="en-US" dirty="0"/>
              </a:p>
              <a:p>
                <a:r>
                  <a:rPr lang="en-US" dirty="0" smtClean="0"/>
                  <a:t>Topic embedding: </a:t>
                </a:r>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𝒕</m:t>
                        </m:r>
                      </m:e>
                      <m:sub>
                        <m:r>
                          <a:rPr lang="en-US" i="1">
                            <a:latin typeface="Cambria Math" panose="02040503050406030204" pitchFamily="18" charset="0"/>
                          </a:rPr>
                          <m:t>𝑘</m:t>
                        </m:r>
                      </m:sub>
                    </m:sSub>
                  </m:oMath>
                </a14:m>
                <a:r>
                  <a:rPr lang="en-US" dirty="0"/>
                  <a:t>  </a:t>
                </a:r>
                <a:r>
                  <a:rPr lang="en-US" dirty="0" smtClean="0"/>
                  <a:t>(100~500 dimensional) </a:t>
                </a:r>
              </a:p>
              <a:p>
                <a:pPr lvl="1"/>
                <a:r>
                  <a:rPr lang="en-US" dirty="0" smtClean="0"/>
                  <a:t>Parameter number: 500*K</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14400" y="1600200"/>
                <a:ext cx="7849940" cy="5257800"/>
              </a:xfrm>
              <a:blipFill>
                <a:blip r:embed="rId2"/>
                <a:stretch>
                  <a:fillRect t="-9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6840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6539" y="1519084"/>
            <a:ext cx="7674992" cy="4066828"/>
          </a:xfrm>
          <a:prstGeom prst="rect">
            <a:avLst/>
          </a:prstGeom>
        </p:spPr>
      </p:pic>
      <p:sp>
        <p:nvSpPr>
          <p:cNvPr id="2" name="Title 1"/>
          <p:cNvSpPr>
            <a:spLocks noGrp="1"/>
          </p:cNvSpPr>
          <p:nvPr>
            <p:ph type="title"/>
          </p:nvPr>
        </p:nvSpPr>
        <p:spPr/>
        <p:txBody>
          <a:bodyPr/>
          <a:lstStyle/>
          <a:p>
            <a:r>
              <a:rPr lang="en-US" dirty="0" smtClean="0"/>
              <a:t>   Graphical Model</a:t>
            </a:r>
            <a:endParaRPr lang="en-US" dirty="0"/>
          </a:p>
        </p:txBody>
      </p:sp>
      <p:sp>
        <p:nvSpPr>
          <p:cNvPr id="3" name="Content Placeholder 2"/>
          <p:cNvSpPr>
            <a:spLocks noGrp="1"/>
          </p:cNvSpPr>
          <p:nvPr>
            <p:ph idx="1"/>
          </p:nvPr>
        </p:nvSpPr>
        <p:spPr>
          <a:xfrm>
            <a:off x="76200" y="5687358"/>
            <a:ext cx="8839200" cy="538836"/>
          </a:xfrm>
        </p:spPr>
        <p:txBody>
          <a:bodyPr>
            <a:normAutofit/>
          </a:bodyPr>
          <a:lstStyle/>
          <a:p>
            <a:pPr marL="228600" indent="-228600"/>
            <a:r>
              <a:rPr lang="en-US" sz="2400" dirty="0" smtClean="0"/>
              <a:t>Major difference with LDA: formulation of topic-word distribution</a:t>
            </a:r>
          </a:p>
          <a:p>
            <a:endParaRPr lang="en-US" sz="2400" dirty="0"/>
          </a:p>
        </p:txBody>
      </p:sp>
      <p:sp>
        <p:nvSpPr>
          <p:cNvPr id="7" name="Arc 6"/>
          <p:cNvSpPr/>
          <p:nvPr/>
        </p:nvSpPr>
        <p:spPr>
          <a:xfrm rot="16200000">
            <a:off x="4419600" y="2184976"/>
            <a:ext cx="1524000" cy="1676400"/>
          </a:xfrm>
          <a:prstGeom prst="arc">
            <a:avLst/>
          </a:prstGeom>
          <a:ln>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Oval 7"/>
          <p:cNvSpPr/>
          <p:nvPr/>
        </p:nvSpPr>
        <p:spPr>
          <a:xfrm>
            <a:off x="5181600" y="1981200"/>
            <a:ext cx="1447800" cy="609600"/>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17458" y="1845677"/>
            <a:ext cx="1295400" cy="830997"/>
          </a:xfrm>
          <a:prstGeom prst="rect">
            <a:avLst/>
          </a:prstGeom>
          <a:noFill/>
        </p:spPr>
        <p:txBody>
          <a:bodyPr wrap="square" rtlCol="0">
            <a:spAutoFit/>
          </a:bodyPr>
          <a:lstStyle/>
          <a:p>
            <a:r>
              <a:rPr lang="en-US" sz="1600" dirty="0" smtClean="0"/>
              <a:t>Topic-word distribution (softmax)</a:t>
            </a:r>
            <a:endParaRPr lang="en-US" sz="1600" dirty="0"/>
          </a:p>
        </p:txBody>
      </p:sp>
    </p:spTree>
    <p:extLst>
      <p:ext uri="{BB962C8B-B14F-4D97-AF65-F5344CB8AC3E}">
        <p14:creationId xmlns:p14="http://schemas.microsoft.com/office/powerpoint/2010/main" val="10212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8384" y="1718021"/>
            <a:ext cx="6171429" cy="4533333"/>
          </a:xfrm>
          <a:prstGeom prst="rect">
            <a:avLst/>
          </a:prstGeom>
        </p:spPr>
      </p:pic>
      <p:sp>
        <p:nvSpPr>
          <p:cNvPr id="2" name="Title 1"/>
          <p:cNvSpPr>
            <a:spLocks noGrp="1"/>
          </p:cNvSpPr>
          <p:nvPr>
            <p:ph type="title"/>
          </p:nvPr>
        </p:nvSpPr>
        <p:spPr/>
        <p:txBody>
          <a:bodyPr/>
          <a:lstStyle/>
          <a:p>
            <a:r>
              <a:rPr lang="en-US" dirty="0" smtClean="0"/>
              <a:t> Evaluation on Document Classification</a:t>
            </a:r>
            <a:endParaRPr lang="en-US" dirty="0"/>
          </a:p>
        </p:txBody>
      </p:sp>
      <p:sp>
        <p:nvSpPr>
          <p:cNvPr id="3" name="Content Placeholder 2"/>
          <p:cNvSpPr>
            <a:spLocks noGrp="1"/>
          </p:cNvSpPr>
          <p:nvPr>
            <p:ph idx="1"/>
          </p:nvPr>
        </p:nvSpPr>
        <p:spPr>
          <a:xfrm>
            <a:off x="6269812" y="1824383"/>
            <a:ext cx="2797987" cy="4648200"/>
          </a:xfrm>
        </p:spPr>
        <p:txBody>
          <a:bodyPr>
            <a:normAutofit lnSpcReduction="10000"/>
          </a:bodyPr>
          <a:lstStyle/>
          <a:p>
            <a:pPr marL="168275" indent="-168275"/>
            <a:r>
              <a:rPr lang="en-US" sz="2400" dirty="0" smtClean="0"/>
              <a:t>It measures how much semantic info is  preserved</a:t>
            </a:r>
          </a:p>
          <a:p>
            <a:pPr marL="168275" indent="-168275"/>
            <a:r>
              <a:rPr lang="en-US" sz="2400" dirty="0" err="1" smtClean="0"/>
              <a:t>TopicVec</a:t>
            </a:r>
            <a:r>
              <a:rPr lang="en-US" sz="2400" dirty="0" smtClean="0"/>
              <a:t>: Topic proportions as features</a:t>
            </a:r>
          </a:p>
          <a:p>
            <a:pPr marL="168275" indent="-168275"/>
            <a:r>
              <a:rPr lang="en-US" sz="2400" dirty="0" err="1" smtClean="0"/>
              <a:t>TopicVec</a:t>
            </a:r>
            <a:r>
              <a:rPr lang="en-US" sz="2400" dirty="0" smtClean="0"/>
              <a:t> &amp; TV+WV are best</a:t>
            </a:r>
          </a:p>
          <a:p>
            <a:pPr marL="168275" indent="-168275"/>
            <a:r>
              <a:rPr lang="en-US" sz="2400" dirty="0" err="1" smtClean="0"/>
              <a:t>MeanWV</a:t>
            </a:r>
            <a:r>
              <a:rPr lang="en-US" sz="2400" dirty="0" smtClean="0"/>
              <a:t> </a:t>
            </a:r>
            <a:r>
              <a:rPr lang="en-US" sz="2400" dirty="0"/>
              <a:t>(mean word embedding) is not always </a:t>
            </a:r>
            <a:r>
              <a:rPr lang="en-US" sz="2400" dirty="0" smtClean="0"/>
              <a:t>helpful for </a:t>
            </a:r>
            <a:r>
              <a:rPr lang="en-US" sz="2400" dirty="0" err="1" smtClean="0"/>
              <a:t>TopicVec</a:t>
            </a:r>
            <a:endParaRPr lang="en-US" sz="2400" dirty="0"/>
          </a:p>
          <a:p>
            <a:pPr marL="168275" indent="-168275"/>
            <a:endParaRPr lang="en-US" sz="2400" dirty="0" smtClean="0"/>
          </a:p>
        </p:txBody>
      </p:sp>
      <p:sp>
        <p:nvSpPr>
          <p:cNvPr id="5" name="Rectangle 4"/>
          <p:cNvSpPr/>
          <p:nvPr/>
        </p:nvSpPr>
        <p:spPr>
          <a:xfrm>
            <a:off x="228600" y="5410200"/>
            <a:ext cx="5943600" cy="762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163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sz="quarter" idx="1"/>
          </p:nvPr>
        </p:nvSpPr>
        <p:spPr/>
        <p:txBody>
          <a:bodyPr/>
          <a:lstStyle/>
          <a:p>
            <a:endParaRPr lang="en-US" altLang="zh-CN" dirty="0" smtClean="0"/>
          </a:p>
          <a:p>
            <a:endParaRPr lang="en-US" altLang="zh-CN" dirty="0"/>
          </a:p>
          <a:p>
            <a:pPr marL="0" indent="0" algn="ctr">
              <a:buNone/>
            </a:pPr>
            <a:endParaRPr lang="en-US" altLang="zh-CN" dirty="0" smtClean="0"/>
          </a:p>
          <a:p>
            <a:pPr marL="0" indent="0" algn="ctr">
              <a:buNone/>
            </a:pPr>
            <a:r>
              <a:rPr lang="en-US" altLang="zh-CN" sz="3200" b="1" dirty="0" smtClean="0"/>
              <a:t>Deep Generative Models</a:t>
            </a:r>
          </a:p>
        </p:txBody>
      </p:sp>
    </p:spTree>
    <p:extLst>
      <p:ext uri="{BB962C8B-B14F-4D97-AF65-F5344CB8AC3E}">
        <p14:creationId xmlns:p14="http://schemas.microsoft.com/office/powerpoint/2010/main" val="2962785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Why generative models?</a:t>
            </a:r>
            <a:endParaRPr lang="zh-CN" altLang="en-US" dirty="0"/>
          </a:p>
        </p:txBody>
      </p:sp>
      <p:sp>
        <p:nvSpPr>
          <p:cNvPr id="3" name="内容占位符 2"/>
          <p:cNvSpPr>
            <a:spLocks noGrp="1"/>
          </p:cNvSpPr>
          <p:nvPr>
            <p:ph sz="quarter" idx="1"/>
          </p:nvPr>
        </p:nvSpPr>
        <p:spPr>
          <a:xfrm>
            <a:off x="914400" y="1447799"/>
            <a:ext cx="7772400" cy="4930877"/>
          </a:xfrm>
        </p:spPr>
        <p:txBody>
          <a:bodyPr>
            <a:normAutofit/>
          </a:bodyPr>
          <a:lstStyle/>
          <a:p>
            <a:endParaRPr lang="en-US" altLang="zh-CN" dirty="0" smtClean="0"/>
          </a:p>
          <a:p>
            <a:endParaRPr lang="en-US" altLang="zh-CN" dirty="0" smtClean="0"/>
          </a:p>
        </p:txBody>
      </p:sp>
      <p:sp>
        <p:nvSpPr>
          <p:cNvPr id="5" name="Content Placeholder 2"/>
          <p:cNvSpPr txBox="1">
            <a:spLocks/>
          </p:cNvSpPr>
          <p:nvPr/>
        </p:nvSpPr>
        <p:spPr>
          <a:xfrm>
            <a:off x="914400" y="1447800"/>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Tx/>
              <a:buBlip>
                <a:blip r:embed="rId2"/>
              </a:buBlip>
              <a:defRPr kumimoji="0" sz="2600" kern="1200">
                <a:solidFill>
                  <a:schemeClr val="tx1"/>
                </a:solidFill>
                <a:latin typeface="+mn-lt"/>
                <a:ea typeface="+mn-ea"/>
                <a:cs typeface="+mn-cs"/>
              </a:defRPr>
            </a:lvl1pPr>
            <a:lvl2pPr marL="548640" indent="-228600" algn="l" rtl="0" eaLnBrk="1" latinLnBrk="0" hangingPunct="1">
              <a:spcBef>
                <a:spcPts val="370"/>
              </a:spcBef>
              <a:buClr>
                <a:srgbClr val="503DDB"/>
              </a:buClr>
              <a:buSzPct val="45000"/>
              <a:buFont typeface="Wingdings" pitchFamily="2" charset="2"/>
              <a:buChar char="q"/>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en-US" altLang="zh-CN" dirty="0" smtClean="0"/>
          </a:p>
          <a:p>
            <a:endParaRPr lang="en-US" altLang="zh-CN" dirty="0" smtClean="0"/>
          </a:p>
          <a:p>
            <a:pPr marL="0" indent="0" algn="ctr">
              <a:buNone/>
            </a:pPr>
            <a:endParaRPr lang="en-US" altLang="zh-CN" sz="4000" dirty="0" smtClean="0"/>
          </a:p>
          <a:p>
            <a:pPr marL="0" indent="0" algn="ctr">
              <a:buNone/>
            </a:pPr>
            <a:r>
              <a:rPr lang="en-US" altLang="zh-CN" sz="4000" dirty="0" smtClean="0"/>
              <a:t>“What I cannot create, I do not understand.”</a:t>
            </a:r>
          </a:p>
          <a:p>
            <a:pPr marL="0" indent="0" algn="ctr">
              <a:buNone/>
            </a:pPr>
            <a:endParaRPr lang="en-US" altLang="zh-CN" sz="4000" dirty="0" smtClean="0"/>
          </a:p>
          <a:p>
            <a:pPr marL="0" indent="0" algn="ctr">
              <a:buNone/>
            </a:pPr>
            <a:r>
              <a:rPr lang="en-US" altLang="zh-CN" sz="4000" dirty="0" smtClean="0"/>
              <a:t>                             </a:t>
            </a:r>
            <a:r>
              <a:rPr lang="en-US" altLang="zh-CN" sz="3200" dirty="0" smtClean="0"/>
              <a:t>-- </a:t>
            </a:r>
            <a:r>
              <a:rPr lang="en-US" altLang="zh-CN" sz="3200" i="1" dirty="0" smtClean="0"/>
              <a:t>Richard Feynman</a:t>
            </a:r>
          </a:p>
        </p:txBody>
      </p:sp>
    </p:spTree>
    <p:extLst>
      <p:ext uri="{BB962C8B-B14F-4D97-AF65-F5344CB8AC3E}">
        <p14:creationId xmlns:p14="http://schemas.microsoft.com/office/powerpoint/2010/main" val="2728442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Deep Generative Models</a:t>
            </a:r>
            <a:endParaRPr lang="zh-CN" altLang="en-US" dirty="0"/>
          </a:p>
        </p:txBody>
      </p:sp>
      <p:sp>
        <p:nvSpPr>
          <p:cNvPr id="3" name="Content Placeholder 2"/>
          <p:cNvSpPr>
            <a:spLocks noGrp="1"/>
          </p:cNvSpPr>
          <p:nvPr>
            <p:ph sz="quarter" idx="1"/>
          </p:nvPr>
        </p:nvSpPr>
        <p:spPr>
          <a:xfrm>
            <a:off x="914400" y="1447800"/>
            <a:ext cx="7772400" cy="4836268"/>
          </a:xfrm>
        </p:spPr>
        <p:txBody>
          <a:bodyPr/>
          <a:lstStyle/>
          <a:p>
            <a:r>
              <a:rPr lang="en-US" altLang="zh-CN" b="1" dirty="0" smtClean="0">
                <a:solidFill>
                  <a:srgbClr val="0000FF"/>
                </a:solidFill>
              </a:rPr>
              <a:t>More flexible by using differential function mapping between random variables</a:t>
            </a:r>
          </a:p>
          <a:p>
            <a:pPr lvl="1"/>
            <a:endParaRPr lang="en-US" altLang="zh-CN" dirty="0"/>
          </a:p>
          <a:p>
            <a:r>
              <a:rPr lang="en-US" altLang="zh-CN" dirty="0"/>
              <a:t>If z is uniformly distributed over (0, 1), then                </a:t>
            </a:r>
            <a:r>
              <a:rPr lang="en-US" altLang="zh-CN" dirty="0" smtClean="0"/>
              <a:t>  has </a:t>
            </a:r>
            <a:r>
              <a:rPr lang="en-US" altLang="zh-CN" dirty="0"/>
              <a:t>the distribution</a:t>
            </a:r>
          </a:p>
          <a:p>
            <a:endParaRPr lang="en-US" altLang="zh-CN" dirty="0" smtClean="0"/>
          </a:p>
          <a:p>
            <a:pPr lvl="1"/>
            <a:endParaRPr lang="en-US" altLang="zh-CN" dirty="0" smtClean="0"/>
          </a:p>
          <a:p>
            <a:pPr lvl="1"/>
            <a:endParaRPr lang="en-US" altLang="zh-CN" dirty="0"/>
          </a:p>
          <a:p>
            <a:pPr lvl="1"/>
            <a:r>
              <a:rPr lang="en-US" altLang="zh-CN" dirty="0"/>
              <a:t>w</a:t>
            </a:r>
            <a:r>
              <a:rPr lang="en-US" altLang="zh-CN" dirty="0" smtClean="0"/>
              <a:t>here</a:t>
            </a:r>
          </a:p>
          <a:p>
            <a:r>
              <a:rPr lang="en-US" altLang="zh-CN" dirty="0" smtClean="0"/>
              <a:t>This trick is widely used to draw samples from exponential family distributions (e.g., Gaussian, Exponential)</a:t>
            </a:r>
            <a:endParaRPr lang="zh-CN" altLang="en-US" dirty="0"/>
          </a:p>
        </p:txBody>
      </p:sp>
      <p:graphicFrame>
        <p:nvGraphicFramePr>
          <p:cNvPr id="4" name="Object 3"/>
          <p:cNvGraphicFramePr>
            <a:graphicFrameLocks noChangeAspect="1"/>
          </p:cNvGraphicFramePr>
          <p:nvPr>
            <p:extLst/>
          </p:nvPr>
        </p:nvGraphicFramePr>
        <p:xfrm>
          <a:off x="6689506" y="2785754"/>
          <a:ext cx="1088585" cy="340067"/>
        </p:xfrm>
        <a:graphic>
          <a:graphicData uri="http://schemas.openxmlformats.org/presentationml/2006/ole">
            <mc:AlternateContent xmlns:mc="http://schemas.openxmlformats.org/markup-compatibility/2006">
              <mc:Choice xmlns:v="urn:schemas-microsoft-com:vml" Requires="v">
                <p:oleObj spid="_x0000_s1871159" name="Formula" r:id="rId3" imgW="471240" imgH="147600" progId="Equation.Ribbit">
                  <p:embed/>
                </p:oleObj>
              </mc:Choice>
              <mc:Fallback>
                <p:oleObj name="Formula" r:id="rId3" imgW="471240" imgH="147600" progId="Equation.Ribbit">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506" y="2785754"/>
                        <a:ext cx="1088585" cy="340067"/>
                      </a:xfrm>
                      <a:prstGeom prst="rect">
                        <a:avLst/>
                      </a:prstGeom>
                      <a:noFill/>
                      <a:extLst/>
                    </p:spPr>
                  </p:pic>
                </p:oleObj>
              </mc:Fallback>
            </mc:AlternateContent>
          </a:graphicData>
        </a:graphic>
      </p:graphicFrame>
      <p:graphicFrame>
        <p:nvGraphicFramePr>
          <p:cNvPr id="5" name="Object 4"/>
          <p:cNvGraphicFramePr>
            <a:graphicFrameLocks noChangeAspect="1"/>
          </p:cNvGraphicFramePr>
          <p:nvPr>
            <p:extLst/>
          </p:nvPr>
        </p:nvGraphicFramePr>
        <p:xfrm>
          <a:off x="3203642" y="3720226"/>
          <a:ext cx="2619394" cy="946160"/>
        </p:xfrm>
        <a:graphic>
          <a:graphicData uri="http://schemas.openxmlformats.org/presentationml/2006/ole">
            <mc:AlternateContent xmlns:mc="http://schemas.openxmlformats.org/markup-compatibility/2006">
              <mc:Choice xmlns:v="urn:schemas-microsoft-com:vml" Requires="v">
                <p:oleObj spid="_x0000_s1871160" name="Formula" r:id="rId5" imgW="871560" imgH="315000" progId="Equation.Ribbit">
                  <p:embed/>
                </p:oleObj>
              </mc:Choice>
              <mc:Fallback>
                <p:oleObj name="Formula" r:id="rId5" imgW="871560" imgH="315000" progId="Equation.Ribbit">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642" y="3720226"/>
                        <a:ext cx="2619394" cy="946160"/>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nvPr>
        </p:nvGraphicFramePr>
        <p:xfrm>
          <a:off x="2403669" y="4960503"/>
          <a:ext cx="925512" cy="292100"/>
        </p:xfrm>
        <a:graphic>
          <a:graphicData uri="http://schemas.openxmlformats.org/presentationml/2006/ole">
            <mc:AlternateContent xmlns:mc="http://schemas.openxmlformats.org/markup-compatibility/2006">
              <mc:Choice xmlns:v="urn:schemas-microsoft-com:vml" Requires="v">
                <p:oleObj spid="_x0000_s1871161" name="Formula" r:id="rId7" imgW="466200" imgH="147600" progId="Equation.Ribbit">
                  <p:embed/>
                </p:oleObj>
              </mc:Choice>
              <mc:Fallback>
                <p:oleObj name="Formula" r:id="rId7" imgW="466200" imgH="147600" progId="Equation.Ribbit">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3669" y="4960503"/>
                        <a:ext cx="925512"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5892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Deep Generative Models</a:t>
            </a:r>
            <a:endParaRPr lang="zh-CN" altLang="en-US" dirty="0"/>
          </a:p>
        </p:txBody>
      </p:sp>
      <p:sp>
        <p:nvSpPr>
          <p:cNvPr id="3" name="Content Placeholder 2"/>
          <p:cNvSpPr>
            <a:spLocks noGrp="1"/>
          </p:cNvSpPr>
          <p:nvPr>
            <p:ph sz="quarter" idx="1"/>
          </p:nvPr>
        </p:nvSpPr>
        <p:spPr/>
        <p:txBody>
          <a:bodyPr/>
          <a:lstStyle/>
          <a:p>
            <a:r>
              <a:rPr lang="en-US" altLang="zh-CN" b="1" dirty="0" smtClean="0">
                <a:solidFill>
                  <a:srgbClr val="0000FF"/>
                </a:solidFill>
              </a:rPr>
              <a:t>More flexible by using differential function mapping between random variables</a:t>
            </a:r>
          </a:p>
          <a:p>
            <a:endParaRPr lang="en-US" altLang="zh-CN" dirty="0" smtClean="0"/>
          </a:p>
          <a:p>
            <a:r>
              <a:rPr lang="en-US" altLang="zh-CN" dirty="0" smtClean="0"/>
              <a:t>DGMs learn a function transform with deep neural networks</a:t>
            </a:r>
            <a:endParaRPr lang="en-US" altLang="zh-CN" dirty="0"/>
          </a:p>
        </p:txBody>
      </p:sp>
      <p:grpSp>
        <p:nvGrpSpPr>
          <p:cNvPr id="7" name="Group 10"/>
          <p:cNvGrpSpPr/>
          <p:nvPr/>
        </p:nvGrpSpPr>
        <p:grpSpPr>
          <a:xfrm>
            <a:off x="2723639" y="3584647"/>
            <a:ext cx="1817585" cy="2622766"/>
            <a:chOff x="17473857" y="3500060"/>
            <a:chExt cx="5931250" cy="8558767"/>
          </a:xfrm>
        </p:grpSpPr>
        <p:sp>
          <p:nvSpPr>
            <p:cNvPr id="8" name="椭圆 33"/>
            <p:cNvSpPr/>
            <p:nvPr/>
          </p:nvSpPr>
          <p:spPr>
            <a:xfrm>
              <a:off x="17473857" y="3500060"/>
              <a:ext cx="2469948"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9" name="椭圆 34"/>
            <p:cNvSpPr/>
            <p:nvPr/>
          </p:nvSpPr>
          <p:spPr>
            <a:xfrm>
              <a:off x="17473857" y="9588880"/>
              <a:ext cx="2469949" cy="2469947"/>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grpSp>
          <p:nvGrpSpPr>
            <p:cNvPr id="10" name="Group 9"/>
            <p:cNvGrpSpPr/>
            <p:nvPr/>
          </p:nvGrpSpPr>
          <p:grpSpPr>
            <a:xfrm>
              <a:off x="18584508" y="5970008"/>
              <a:ext cx="248643" cy="1274828"/>
              <a:chOff x="18584508" y="5970008"/>
              <a:chExt cx="248643" cy="1274828"/>
            </a:xfrm>
          </p:grpSpPr>
          <p:cxnSp>
            <p:nvCxnSpPr>
              <p:cNvPr id="16" name="直线箭头连接符 7"/>
              <p:cNvCxnSpPr>
                <a:cxnSpLocks/>
                <a:stCxn id="8" idx="4"/>
                <a:endCxn id="13" idx="0"/>
              </p:cNvCxnSpPr>
              <p:nvPr/>
            </p:nvCxnSpPr>
            <p:spPr>
              <a:xfrm flipH="1">
                <a:off x="18708828" y="5970008"/>
                <a:ext cx="5" cy="125179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7" name="等腰三角形 42"/>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11" name="TextBox 2"/>
                <p:cNvSpPr txBox="1"/>
                <p:nvPr/>
              </p:nvSpPr>
              <p:spPr>
                <a:xfrm>
                  <a:off x="19624685" y="6583466"/>
                  <a:ext cx="3780422" cy="1974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4000" b="0" i="1" u="none" strike="noStrike" cap="none" spc="0" normalizeH="0" baseline="0" smtClean="0">
                                <a:ln>
                                  <a:noFill/>
                                </a:ln>
                                <a:solidFill>
                                  <a:srgbClr val="FFFFFF"/>
                                </a:solidFill>
                                <a:effectLst/>
                                <a:uFillTx/>
                                <a:latin typeface="Cambria Math" panose="02040503050406030204" pitchFamily="18" charset="0"/>
                                <a:sym typeface="Helvetica Light"/>
                              </a:rPr>
                            </m:ctrlPr>
                          </m:sSubPr>
                          <m:e>
                            <m: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4000" b="0" i="0" smtClean="0">
                                <a:latin typeface="Cambria Math" panose="02040503050406030204" pitchFamily="18" charset="0"/>
                              </a:rPr>
                              <m:t>DNN</m:t>
                            </m:r>
                          </m:sub>
                        </m:sSub>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37" name="TextBox 2"/>
                <p:cNvSpPr txBox="1">
                  <a:spLocks noRot="1" noChangeAspect="1" noMove="1" noResize="1" noEditPoints="1" noAdjustHandles="1" noChangeArrowheads="1" noChangeShapeType="1" noTextEdit="1"/>
                </p:cNvSpPr>
                <p:nvPr/>
              </p:nvSpPr>
              <p:spPr>
                <a:xfrm>
                  <a:off x="19624685" y="6583466"/>
                  <a:ext cx="3780422" cy="1974325"/>
                </a:xfrm>
                <a:prstGeom prst="rect">
                  <a:avLst/>
                </a:prstGeom>
                <a:blipFill>
                  <a:blip r:embed="rId5"/>
                  <a:stretch>
                    <a:fillRect l="-526"/>
                  </a:stretch>
                </a:blipFill>
                <a:ln w="12700" cap="flat">
                  <a:noFill/>
                  <a:miter lim="400000"/>
                </a:ln>
                <a:effectLst/>
              </p:spPr>
              <p:txBody>
                <a:bodyPr/>
                <a:lstStyle/>
                <a:p>
                  <a:r>
                    <a:rPr lang="zh-CN" altLang="en-US">
                      <a:noFill/>
                    </a:rPr>
                    <a:t> </a:t>
                  </a:r>
                </a:p>
              </p:txBody>
            </p:sp>
          </mc:Fallback>
        </mc:AlternateContent>
        <p:grpSp>
          <p:nvGrpSpPr>
            <p:cNvPr id="12" name="Group 14"/>
            <p:cNvGrpSpPr/>
            <p:nvPr/>
          </p:nvGrpSpPr>
          <p:grpSpPr>
            <a:xfrm>
              <a:off x="18584506" y="8136201"/>
              <a:ext cx="248643" cy="1569154"/>
              <a:chOff x="18583052" y="6115554"/>
              <a:chExt cx="248643" cy="1569154"/>
            </a:xfrm>
          </p:grpSpPr>
          <p:cxnSp>
            <p:nvCxnSpPr>
              <p:cNvPr id="14"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5"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3" name="Rectangle 5"/>
            <p:cNvSpPr/>
            <p:nvPr/>
          </p:nvSpPr>
          <p:spPr>
            <a:xfrm>
              <a:off x="18251627" y="7221798"/>
              <a:ext cx="914402" cy="91440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8" name="文本框 4"/>
          <p:cNvSpPr txBox="1"/>
          <p:nvPr/>
        </p:nvSpPr>
        <p:spPr>
          <a:xfrm>
            <a:off x="5259942" y="4049645"/>
            <a:ext cx="3045072" cy="1692771"/>
          </a:xfrm>
          <a:prstGeom prst="rect">
            <a:avLst/>
          </a:prstGeom>
          <a:noFill/>
        </p:spPr>
        <p:txBody>
          <a:bodyPr wrap="square" rtlCol="0">
            <a:spAutoFit/>
          </a:bodyPr>
          <a:lstStyle/>
          <a:p>
            <a:pPr algn="l"/>
            <a:r>
              <a:rPr lang="en-US" altLang="zh-CN" sz="2600" dirty="0">
                <a:solidFill>
                  <a:srgbClr val="FF9933"/>
                </a:solidFill>
              </a:rPr>
              <a:t>   </a:t>
            </a:r>
            <a:r>
              <a:rPr lang="x-none" altLang="zh-CN" sz="2600" dirty="0">
                <a:solidFill>
                  <a:srgbClr val="FF0000"/>
                </a:solidFill>
              </a:rPr>
              <a:t>Cause</a:t>
            </a:r>
            <a:r>
              <a:rPr lang="x-none" altLang="zh-CN" sz="2600" dirty="0">
                <a:solidFill>
                  <a:srgbClr val="FF9933"/>
                </a:solidFill>
              </a:rPr>
              <a:t> </a:t>
            </a:r>
            <a:r>
              <a:rPr lang="en-US" altLang="zh-CN" sz="2600" dirty="0">
                <a:solidFill>
                  <a:schemeClr val="tx1"/>
                </a:solidFill>
              </a:rPr>
              <a:t>=</a:t>
            </a:r>
            <a:r>
              <a:rPr lang="x-none" altLang="zh-CN" sz="2600" dirty="0">
                <a:solidFill>
                  <a:schemeClr val="tx1"/>
                </a:solidFill>
              </a:rPr>
              <a:t>&gt; </a:t>
            </a:r>
            <a:r>
              <a:rPr lang="x-none" altLang="zh-CN" sz="2600" dirty="0">
                <a:solidFill>
                  <a:srgbClr val="FF0000"/>
                </a:solidFill>
              </a:rPr>
              <a:t>Disease</a:t>
            </a:r>
          </a:p>
          <a:p>
            <a:pPr algn="l"/>
            <a:r>
              <a:rPr lang="en-US" altLang="zh-CN" sz="2600" dirty="0">
                <a:solidFill>
                  <a:srgbClr val="FF9933"/>
                </a:solidFill>
              </a:rPr>
              <a:t>  </a:t>
            </a:r>
            <a:r>
              <a:rPr lang="x-none" altLang="zh-CN" sz="2600" dirty="0">
                <a:solidFill>
                  <a:srgbClr val="FF0000"/>
                </a:solidFill>
              </a:rPr>
              <a:t>Topics</a:t>
            </a:r>
            <a:r>
              <a:rPr lang="x-none" altLang="zh-CN" sz="2600" dirty="0">
                <a:solidFill>
                  <a:srgbClr val="FF9933"/>
                </a:solidFill>
              </a:rPr>
              <a:t> </a:t>
            </a:r>
            <a:r>
              <a:rPr lang="en-US" altLang="zh-CN" sz="2600" dirty="0">
                <a:solidFill>
                  <a:schemeClr val="tx1"/>
                </a:solidFill>
              </a:rPr>
              <a:t>=</a:t>
            </a:r>
            <a:r>
              <a:rPr lang="x-none" altLang="zh-CN" sz="2600" dirty="0">
                <a:solidFill>
                  <a:schemeClr val="tx1"/>
                </a:solidFill>
              </a:rPr>
              <a:t>&gt; </a:t>
            </a:r>
            <a:r>
              <a:rPr lang="x-none" altLang="zh-CN" sz="2600" dirty="0">
                <a:solidFill>
                  <a:srgbClr val="FF0000"/>
                </a:solidFill>
              </a:rPr>
              <a:t>Docs</a:t>
            </a:r>
          </a:p>
          <a:p>
            <a:pPr algn="l"/>
            <a:r>
              <a:rPr lang="en-US" altLang="zh-CN" sz="2600" dirty="0">
                <a:solidFill>
                  <a:srgbClr val="FF0000"/>
                </a:solidFill>
              </a:rPr>
              <a:t>Objects</a:t>
            </a:r>
            <a:r>
              <a:rPr lang="en-US" altLang="zh-CN" sz="2600" dirty="0">
                <a:solidFill>
                  <a:schemeClr val="tx1"/>
                </a:solidFill>
              </a:rPr>
              <a:t> =</a:t>
            </a:r>
            <a:r>
              <a:rPr lang="x-none" altLang="zh-CN" sz="2600" dirty="0">
                <a:solidFill>
                  <a:schemeClr val="tx1"/>
                </a:solidFill>
              </a:rPr>
              <a:t>&gt; </a:t>
            </a:r>
            <a:r>
              <a:rPr lang="x-none" altLang="zh-CN" sz="2600" dirty="0">
                <a:solidFill>
                  <a:srgbClr val="FF0000"/>
                </a:solidFill>
              </a:rPr>
              <a:t>Images</a:t>
            </a:r>
          </a:p>
          <a:p>
            <a:pPr algn="l"/>
            <a:r>
              <a:rPr lang="en-US" altLang="zh-CN" sz="2600" dirty="0">
                <a:solidFill>
                  <a:srgbClr val="FF0000"/>
                </a:solidFill>
                <a:sym typeface="+mn-ea"/>
              </a:rPr>
              <a:t>  </a:t>
            </a:r>
            <a:r>
              <a:rPr lang="x-none" altLang="zh-CN" sz="2600" dirty="0">
                <a:solidFill>
                  <a:srgbClr val="FF0000"/>
                </a:solidFill>
                <a:sym typeface="+mn-ea"/>
              </a:rPr>
              <a:t>Words </a:t>
            </a:r>
            <a:r>
              <a:rPr lang="en-US" altLang="zh-CN" sz="2600" dirty="0">
                <a:solidFill>
                  <a:schemeClr val="tx1"/>
                </a:solidFill>
                <a:sym typeface="+mn-ea"/>
              </a:rPr>
              <a:t>=</a:t>
            </a:r>
            <a:r>
              <a:rPr lang="x-none" altLang="zh-CN" sz="2600" dirty="0">
                <a:solidFill>
                  <a:schemeClr val="tx1"/>
                </a:solidFill>
              </a:rPr>
              <a:t>&gt; </a:t>
            </a:r>
            <a:r>
              <a:rPr lang="x-none" altLang="zh-CN" sz="2600" dirty="0">
                <a:solidFill>
                  <a:srgbClr val="FF0000"/>
                </a:solidFill>
                <a:sym typeface="+mn-ea"/>
              </a:rPr>
              <a:t>Phonemes</a:t>
            </a:r>
            <a:endParaRPr lang="x-none" altLang="zh-CN" sz="2600" dirty="0">
              <a:solidFill>
                <a:srgbClr val="FF0000"/>
              </a:solidFill>
            </a:endParaRPr>
          </a:p>
        </p:txBody>
      </p:sp>
    </p:spTree>
    <p:extLst>
      <p:ext uri="{BB962C8B-B14F-4D97-AF65-F5344CB8AC3E}">
        <p14:creationId xmlns:p14="http://schemas.microsoft.com/office/powerpoint/2010/main" val="15216537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with MLP</a:t>
            </a:r>
            <a:endParaRPr lang="en-US" dirty="0"/>
          </a:p>
        </p:txBody>
      </p:sp>
      <p:sp>
        <p:nvSpPr>
          <p:cNvPr id="3" name="Content Placeholder 2"/>
          <p:cNvSpPr>
            <a:spLocks noGrp="1"/>
          </p:cNvSpPr>
          <p:nvPr>
            <p:ph sz="quarter" idx="1"/>
          </p:nvPr>
        </p:nvSpPr>
        <p:spPr>
          <a:xfrm>
            <a:off x="914400" y="1447800"/>
            <a:ext cx="7772400" cy="899532"/>
          </a:xfrm>
        </p:spPr>
        <p:txBody>
          <a:bodyPr>
            <a:normAutofit fontScale="92500"/>
          </a:bodyPr>
          <a:lstStyle/>
          <a:p>
            <a:r>
              <a:rPr lang="en-US" dirty="0" smtClean="0"/>
              <a:t>1D latent variable </a:t>
            </a:r>
            <a:r>
              <a:rPr lang="en-US" i="1" dirty="0" smtClean="0"/>
              <a:t>z</a:t>
            </a:r>
            <a:r>
              <a:rPr lang="en-US" dirty="0" smtClean="0"/>
              <a:t>; 2D observation x</a:t>
            </a:r>
          </a:p>
          <a:p>
            <a:r>
              <a:rPr lang="en-US" b="1" dirty="0" smtClean="0"/>
              <a:t>Idea</a:t>
            </a:r>
            <a:r>
              <a:rPr lang="en-US" dirty="0" smtClean="0"/>
              <a:t>: NN + Gaussian (or Bernoulli) with a diagonal covariance</a:t>
            </a:r>
            <a:endParaRPr lang="en-US" dirty="0"/>
          </a:p>
        </p:txBody>
      </p:sp>
      <p:sp>
        <p:nvSpPr>
          <p:cNvPr id="7" name="文本框 15"/>
          <p:cNvSpPr txBox="1"/>
          <p:nvPr/>
        </p:nvSpPr>
        <p:spPr>
          <a:xfrm>
            <a:off x="2871120" y="2430459"/>
            <a:ext cx="428368" cy="461665"/>
          </a:xfrm>
          <a:prstGeom prst="rect">
            <a:avLst/>
          </a:prstGeom>
          <a:noFill/>
        </p:spPr>
        <p:txBody>
          <a:bodyPr wrap="square" rtlCol="0">
            <a:spAutoFit/>
          </a:bodyPr>
          <a:lstStyle/>
          <a:p>
            <a:r>
              <a:rPr lang="en-US" altLang="zh-CN" sz="2400" i="1" dirty="0" smtClean="0"/>
              <a:t>z</a:t>
            </a:r>
            <a:endParaRPr lang="zh-CN" altLang="en-US" i="1" dirty="0"/>
          </a:p>
        </p:txBody>
      </p:sp>
      <p:cxnSp>
        <p:nvCxnSpPr>
          <p:cNvPr id="9" name="直接箭头连接符 24"/>
          <p:cNvCxnSpPr>
            <a:stCxn id="60" idx="4"/>
            <a:endCxn id="19" idx="0"/>
          </p:cNvCxnSpPr>
          <p:nvPr/>
        </p:nvCxnSpPr>
        <p:spPr>
          <a:xfrm>
            <a:off x="2197627" y="5595268"/>
            <a:ext cx="282188" cy="48623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椭圆 25"/>
          <p:cNvSpPr/>
          <p:nvPr/>
        </p:nvSpPr>
        <p:spPr>
          <a:xfrm>
            <a:off x="2508556" y="336323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7"/>
          <p:cNvSpPr/>
          <p:nvPr/>
        </p:nvSpPr>
        <p:spPr>
          <a:xfrm>
            <a:off x="3254008" y="333166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32"/>
          <p:cNvSpPr/>
          <p:nvPr/>
        </p:nvSpPr>
        <p:spPr>
          <a:xfrm>
            <a:off x="2271350"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33"/>
          <p:cNvSpPr/>
          <p:nvPr/>
        </p:nvSpPr>
        <p:spPr>
          <a:xfrm>
            <a:off x="3526502"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41"/>
          <p:cNvSpPr/>
          <p:nvPr/>
        </p:nvSpPr>
        <p:spPr>
          <a:xfrm>
            <a:off x="2833110" y="245888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44"/>
          <p:cNvCxnSpPr>
            <a:stCxn id="17" idx="4"/>
            <a:endCxn id="24" idx="0"/>
          </p:cNvCxnSpPr>
          <p:nvPr/>
        </p:nvCxnSpPr>
        <p:spPr>
          <a:xfrm flipH="1">
            <a:off x="2706563" y="2892125"/>
            <a:ext cx="324554" cy="47111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44"/>
          <p:cNvCxnSpPr>
            <a:stCxn id="17" idx="4"/>
            <a:endCxn id="26" idx="0"/>
          </p:cNvCxnSpPr>
          <p:nvPr/>
        </p:nvCxnSpPr>
        <p:spPr>
          <a:xfrm>
            <a:off x="3031117" y="2892125"/>
            <a:ext cx="420898" cy="43954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椭圆 25"/>
          <p:cNvSpPr/>
          <p:nvPr/>
        </p:nvSpPr>
        <p:spPr>
          <a:xfrm>
            <a:off x="3161940" y="426263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27"/>
          <p:cNvSpPr/>
          <p:nvPr/>
        </p:nvSpPr>
        <p:spPr>
          <a:xfrm>
            <a:off x="3780635"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44"/>
          <p:cNvCxnSpPr>
            <a:stCxn id="24" idx="4"/>
            <a:endCxn id="38" idx="0"/>
          </p:cNvCxnSpPr>
          <p:nvPr/>
        </p:nvCxnSpPr>
        <p:spPr>
          <a:xfrm>
            <a:off x="2706563" y="3796475"/>
            <a:ext cx="653384" cy="4661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4"/>
          <p:cNvCxnSpPr>
            <a:stCxn id="24" idx="4"/>
            <a:endCxn id="39" idx="0"/>
          </p:cNvCxnSpPr>
          <p:nvPr/>
        </p:nvCxnSpPr>
        <p:spPr>
          <a:xfrm>
            <a:off x="2706563" y="3796475"/>
            <a:ext cx="1272079" cy="46616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椭圆 25"/>
          <p:cNvSpPr/>
          <p:nvPr/>
        </p:nvSpPr>
        <p:spPr>
          <a:xfrm>
            <a:off x="1999620"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27"/>
          <p:cNvSpPr/>
          <p:nvPr/>
        </p:nvSpPr>
        <p:spPr>
          <a:xfrm>
            <a:off x="2618315" y="426263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箭头连接符 44"/>
          <p:cNvCxnSpPr>
            <a:stCxn id="24" idx="4"/>
            <a:endCxn id="43" idx="0"/>
          </p:cNvCxnSpPr>
          <p:nvPr/>
        </p:nvCxnSpPr>
        <p:spPr>
          <a:xfrm flipH="1">
            <a:off x="2197627" y="3796475"/>
            <a:ext cx="508936" cy="46616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4"/>
          <p:cNvCxnSpPr>
            <a:stCxn id="24" idx="4"/>
            <a:endCxn id="44" idx="0"/>
          </p:cNvCxnSpPr>
          <p:nvPr/>
        </p:nvCxnSpPr>
        <p:spPr>
          <a:xfrm>
            <a:off x="2706563" y="3796475"/>
            <a:ext cx="109759" cy="46616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椭圆 25"/>
          <p:cNvSpPr/>
          <p:nvPr/>
        </p:nvSpPr>
        <p:spPr>
          <a:xfrm>
            <a:off x="3152887" y="516203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57" name="椭圆 27"/>
          <p:cNvSpPr/>
          <p:nvPr/>
        </p:nvSpPr>
        <p:spPr>
          <a:xfrm>
            <a:off x="3780635"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58" name="直接箭头连接符 44"/>
          <p:cNvCxnSpPr>
            <a:stCxn id="43" idx="4"/>
            <a:endCxn id="56" idx="0"/>
          </p:cNvCxnSpPr>
          <p:nvPr/>
        </p:nvCxnSpPr>
        <p:spPr>
          <a:xfrm>
            <a:off x="2197627" y="4695873"/>
            <a:ext cx="1153267"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44"/>
          <p:cNvCxnSpPr>
            <a:stCxn id="43" idx="4"/>
            <a:endCxn id="57" idx="0"/>
          </p:cNvCxnSpPr>
          <p:nvPr/>
        </p:nvCxnSpPr>
        <p:spPr>
          <a:xfrm>
            <a:off x="2197627" y="4695873"/>
            <a:ext cx="1781015"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椭圆 25"/>
          <p:cNvSpPr/>
          <p:nvPr/>
        </p:nvSpPr>
        <p:spPr>
          <a:xfrm>
            <a:off x="1999620"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61" name="椭圆 27"/>
          <p:cNvSpPr/>
          <p:nvPr/>
        </p:nvSpPr>
        <p:spPr>
          <a:xfrm>
            <a:off x="2563997" y="516203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62" name="直接箭头连接符 44"/>
          <p:cNvCxnSpPr>
            <a:stCxn id="43" idx="4"/>
            <a:endCxn id="60" idx="0"/>
          </p:cNvCxnSpPr>
          <p:nvPr/>
        </p:nvCxnSpPr>
        <p:spPr>
          <a:xfrm>
            <a:off x="2197627" y="4695873"/>
            <a:ext cx="0"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44"/>
          <p:cNvCxnSpPr>
            <a:stCxn id="43" idx="4"/>
            <a:endCxn id="61" idx="0"/>
          </p:cNvCxnSpPr>
          <p:nvPr/>
        </p:nvCxnSpPr>
        <p:spPr>
          <a:xfrm>
            <a:off x="2197627" y="4695873"/>
            <a:ext cx="564377"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44"/>
          <p:cNvCxnSpPr>
            <a:stCxn id="26" idx="4"/>
            <a:endCxn id="38" idx="0"/>
          </p:cNvCxnSpPr>
          <p:nvPr/>
        </p:nvCxnSpPr>
        <p:spPr>
          <a:xfrm flipH="1">
            <a:off x="3359947" y="3796474"/>
            <a:ext cx="92068" cy="46616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44"/>
          <p:cNvCxnSpPr>
            <a:stCxn id="26" idx="4"/>
            <a:endCxn id="39" idx="0"/>
          </p:cNvCxnSpPr>
          <p:nvPr/>
        </p:nvCxnSpPr>
        <p:spPr>
          <a:xfrm>
            <a:off x="3452015" y="3796474"/>
            <a:ext cx="526627" cy="4661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44"/>
          <p:cNvCxnSpPr>
            <a:stCxn id="26" idx="4"/>
            <a:endCxn id="43" idx="0"/>
          </p:cNvCxnSpPr>
          <p:nvPr/>
        </p:nvCxnSpPr>
        <p:spPr>
          <a:xfrm flipH="1">
            <a:off x="2197627" y="3796474"/>
            <a:ext cx="1254388" cy="4661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44"/>
          <p:cNvCxnSpPr>
            <a:stCxn id="26" idx="4"/>
            <a:endCxn id="44" idx="0"/>
          </p:cNvCxnSpPr>
          <p:nvPr/>
        </p:nvCxnSpPr>
        <p:spPr>
          <a:xfrm flipH="1">
            <a:off x="2816322" y="3796474"/>
            <a:ext cx="635693" cy="46616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44"/>
          <p:cNvCxnSpPr>
            <a:stCxn id="44" idx="4"/>
            <a:endCxn id="56" idx="0"/>
          </p:cNvCxnSpPr>
          <p:nvPr/>
        </p:nvCxnSpPr>
        <p:spPr>
          <a:xfrm>
            <a:off x="2816322" y="4695872"/>
            <a:ext cx="534572" cy="4661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44"/>
          <p:cNvCxnSpPr>
            <a:stCxn id="44" idx="4"/>
            <a:endCxn id="57" idx="0"/>
          </p:cNvCxnSpPr>
          <p:nvPr/>
        </p:nvCxnSpPr>
        <p:spPr>
          <a:xfrm>
            <a:off x="2816322" y="4695872"/>
            <a:ext cx="1162320"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44"/>
          <p:cNvCxnSpPr>
            <a:stCxn id="44" idx="4"/>
            <a:endCxn id="60" idx="0"/>
          </p:cNvCxnSpPr>
          <p:nvPr/>
        </p:nvCxnSpPr>
        <p:spPr>
          <a:xfrm flipH="1">
            <a:off x="2197627" y="4695872"/>
            <a:ext cx="618695"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44"/>
          <p:cNvCxnSpPr>
            <a:stCxn id="44" idx="4"/>
            <a:endCxn id="61" idx="0"/>
          </p:cNvCxnSpPr>
          <p:nvPr/>
        </p:nvCxnSpPr>
        <p:spPr>
          <a:xfrm flipH="1">
            <a:off x="2762004" y="4695872"/>
            <a:ext cx="54318"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44"/>
          <p:cNvCxnSpPr>
            <a:stCxn id="38" idx="4"/>
            <a:endCxn id="56" idx="0"/>
          </p:cNvCxnSpPr>
          <p:nvPr/>
        </p:nvCxnSpPr>
        <p:spPr>
          <a:xfrm flipH="1">
            <a:off x="3350894" y="4695874"/>
            <a:ext cx="9053"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44"/>
          <p:cNvCxnSpPr>
            <a:stCxn id="38" idx="4"/>
            <a:endCxn id="57" idx="0"/>
          </p:cNvCxnSpPr>
          <p:nvPr/>
        </p:nvCxnSpPr>
        <p:spPr>
          <a:xfrm>
            <a:off x="3359947" y="4695874"/>
            <a:ext cx="618695"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接箭头连接符 44"/>
          <p:cNvCxnSpPr>
            <a:stCxn id="38" idx="4"/>
            <a:endCxn id="60" idx="0"/>
          </p:cNvCxnSpPr>
          <p:nvPr/>
        </p:nvCxnSpPr>
        <p:spPr>
          <a:xfrm flipH="1">
            <a:off x="2197627" y="4695874"/>
            <a:ext cx="1162320"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接箭头连接符 44"/>
          <p:cNvCxnSpPr>
            <a:stCxn id="38" idx="4"/>
            <a:endCxn id="61" idx="0"/>
          </p:cNvCxnSpPr>
          <p:nvPr/>
        </p:nvCxnSpPr>
        <p:spPr>
          <a:xfrm flipH="1">
            <a:off x="2762004" y="4695874"/>
            <a:ext cx="597943" cy="4661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44"/>
          <p:cNvCxnSpPr>
            <a:stCxn id="39" idx="4"/>
            <a:endCxn id="56" idx="0"/>
          </p:cNvCxnSpPr>
          <p:nvPr/>
        </p:nvCxnSpPr>
        <p:spPr>
          <a:xfrm flipH="1">
            <a:off x="3350894" y="4695873"/>
            <a:ext cx="627748"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44"/>
          <p:cNvCxnSpPr>
            <a:stCxn id="39" idx="4"/>
            <a:endCxn id="57" idx="0"/>
          </p:cNvCxnSpPr>
          <p:nvPr/>
        </p:nvCxnSpPr>
        <p:spPr>
          <a:xfrm>
            <a:off x="3978642" y="4695873"/>
            <a:ext cx="0"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接箭头连接符 44"/>
          <p:cNvCxnSpPr>
            <a:stCxn id="39" idx="4"/>
            <a:endCxn id="60" idx="0"/>
          </p:cNvCxnSpPr>
          <p:nvPr/>
        </p:nvCxnSpPr>
        <p:spPr>
          <a:xfrm flipH="1">
            <a:off x="2197627" y="4695873"/>
            <a:ext cx="1781015"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44"/>
          <p:cNvCxnSpPr>
            <a:stCxn id="39" idx="4"/>
            <a:endCxn id="61" idx="0"/>
          </p:cNvCxnSpPr>
          <p:nvPr/>
        </p:nvCxnSpPr>
        <p:spPr>
          <a:xfrm flipH="1">
            <a:off x="2762004" y="4695873"/>
            <a:ext cx="1216638"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0" name="TextBox 119"/>
              <p:cNvSpPr txBox="1"/>
              <p:nvPr/>
            </p:nvSpPr>
            <p:spPr>
              <a:xfrm>
                <a:off x="2089418" y="5213773"/>
                <a:ext cx="279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𝜇</m:t>
                          </m:r>
                        </m:e>
                        <m:sub>
                          <m:r>
                            <a:rPr lang="en-US" b="0" i="1" smtClean="0">
                              <a:solidFill>
                                <a:srgbClr val="0000FF"/>
                              </a:solidFill>
                              <a:latin typeface="Cambria Math" panose="02040503050406030204" pitchFamily="18" charset="0"/>
                            </a:rPr>
                            <m:t>1</m:t>
                          </m:r>
                        </m:sub>
                      </m:sSub>
                    </m:oMath>
                  </m:oMathPara>
                </a14:m>
                <a:endParaRPr lang="en-US" dirty="0">
                  <a:solidFill>
                    <a:srgbClr val="0000FF"/>
                  </a:solidFill>
                </a:endParaRPr>
              </a:p>
            </p:txBody>
          </p:sp>
        </mc:Choice>
        <mc:Fallback xmlns="">
          <p:sp>
            <p:nvSpPr>
              <p:cNvPr id="120" name="TextBox 119"/>
              <p:cNvSpPr txBox="1">
                <a:spLocks noRot="1" noChangeAspect="1" noMove="1" noResize="1" noEditPoints="1" noAdjustHandles="1" noChangeArrowheads="1" noChangeShapeType="1" noTextEdit="1"/>
              </p:cNvSpPr>
              <p:nvPr/>
            </p:nvSpPr>
            <p:spPr>
              <a:xfrm>
                <a:off x="2089418" y="5213773"/>
                <a:ext cx="279948" cy="276999"/>
              </a:xfrm>
              <a:prstGeom prst="rect">
                <a:avLst/>
              </a:prstGeom>
              <a:blipFill>
                <a:blip r:embed="rId2"/>
                <a:stretch>
                  <a:fillRect l="-21739" r="-6522"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p:cNvSpPr txBox="1"/>
              <p:nvPr/>
            </p:nvSpPr>
            <p:spPr>
              <a:xfrm>
                <a:off x="3219973" y="5213772"/>
                <a:ext cx="2852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𝜇</m:t>
                          </m:r>
                        </m:e>
                        <m:sub>
                          <m:r>
                            <a:rPr lang="en-US" b="0" i="1" smtClean="0">
                              <a:solidFill>
                                <a:srgbClr val="0000FF"/>
                              </a:solidFill>
                              <a:latin typeface="Cambria Math" panose="02040503050406030204" pitchFamily="18" charset="0"/>
                            </a:rPr>
                            <m:t>2</m:t>
                          </m:r>
                        </m:sub>
                      </m:sSub>
                    </m:oMath>
                  </m:oMathPara>
                </a14:m>
                <a:endParaRPr lang="en-US" dirty="0">
                  <a:solidFill>
                    <a:srgbClr val="0000FF"/>
                  </a:solidFill>
                </a:endParaRPr>
              </a:p>
            </p:txBody>
          </p:sp>
        </mc:Choice>
        <mc:Fallback xmlns="">
          <p:sp>
            <p:nvSpPr>
              <p:cNvPr id="121" name="TextBox 120"/>
              <p:cNvSpPr txBox="1">
                <a:spLocks noRot="1" noChangeAspect="1" noMove="1" noResize="1" noEditPoints="1" noAdjustHandles="1" noChangeArrowheads="1" noChangeShapeType="1" noTextEdit="1"/>
              </p:cNvSpPr>
              <p:nvPr/>
            </p:nvSpPr>
            <p:spPr>
              <a:xfrm>
                <a:off x="3219973" y="5213772"/>
                <a:ext cx="285270" cy="276999"/>
              </a:xfrm>
              <a:prstGeom prst="rect">
                <a:avLst/>
              </a:prstGeom>
              <a:blipFill>
                <a:blip r:embed="rId3"/>
                <a:stretch>
                  <a:fillRect l="-19149"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p:cNvSpPr txBox="1"/>
              <p:nvPr/>
            </p:nvSpPr>
            <p:spPr>
              <a:xfrm>
                <a:off x="2612977" y="5223724"/>
                <a:ext cx="3068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00FF"/>
                              </a:solidFill>
                              <a:latin typeface="Cambria Math" panose="02040503050406030204" pitchFamily="18" charset="0"/>
                            </a:rPr>
                          </m:ctrlPr>
                        </m:sSubSupPr>
                        <m:e>
                          <m:r>
                            <a:rPr lang="en-US" i="1">
                              <a:solidFill>
                                <a:srgbClr val="0000FF"/>
                              </a:solidFill>
                              <a:latin typeface="Cambria Math" panose="02040503050406030204" pitchFamily="18" charset="0"/>
                            </a:rPr>
                            <m:t>𝜎</m:t>
                          </m:r>
                        </m:e>
                        <m:sub>
                          <m:r>
                            <a:rPr lang="en-US" i="1">
                              <a:solidFill>
                                <a:srgbClr val="0000FF"/>
                              </a:solidFill>
                              <a:latin typeface="Cambria Math" panose="02040503050406030204" pitchFamily="18" charset="0"/>
                            </a:rPr>
                            <m:t>1</m:t>
                          </m:r>
                        </m:sub>
                        <m:sup>
                          <m:r>
                            <a:rPr lang="en-US" i="1">
                              <a:solidFill>
                                <a:srgbClr val="0000FF"/>
                              </a:solidFill>
                              <a:latin typeface="Cambria Math" panose="02040503050406030204" pitchFamily="18" charset="0"/>
                            </a:rPr>
                            <m:t>2</m:t>
                          </m:r>
                        </m:sup>
                      </m:sSubSup>
                    </m:oMath>
                  </m:oMathPara>
                </a14:m>
                <a:endParaRPr lang="en-US" dirty="0">
                  <a:solidFill>
                    <a:srgbClr val="0000FF"/>
                  </a:solidFill>
                </a:endParaRPr>
              </a:p>
            </p:txBody>
          </p:sp>
        </mc:Choice>
        <mc:Fallback xmlns="">
          <p:sp>
            <p:nvSpPr>
              <p:cNvPr id="122" name="TextBox 121"/>
              <p:cNvSpPr txBox="1">
                <a:spLocks noRot="1" noChangeAspect="1" noMove="1" noResize="1" noEditPoints="1" noAdjustHandles="1" noChangeArrowheads="1" noChangeShapeType="1" noTextEdit="1"/>
              </p:cNvSpPr>
              <p:nvPr/>
            </p:nvSpPr>
            <p:spPr>
              <a:xfrm>
                <a:off x="2612977" y="5223724"/>
                <a:ext cx="306815" cy="280205"/>
              </a:xfrm>
              <a:prstGeom prst="rect">
                <a:avLst/>
              </a:prstGeom>
              <a:blipFill>
                <a:blip r:embed="rId4"/>
                <a:stretch>
                  <a:fillRect l="-12000" t="-6522" r="-6000"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Box 122"/>
              <p:cNvSpPr txBox="1"/>
              <p:nvPr/>
            </p:nvSpPr>
            <p:spPr>
              <a:xfrm>
                <a:off x="3825234" y="5223723"/>
                <a:ext cx="3068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00FF"/>
                              </a:solidFill>
                              <a:latin typeface="Cambria Math" panose="02040503050406030204" pitchFamily="18" charset="0"/>
                            </a:rPr>
                          </m:ctrlPr>
                        </m:sSubSupPr>
                        <m:e>
                          <m:r>
                            <a:rPr lang="en-US" i="1">
                              <a:solidFill>
                                <a:srgbClr val="0000FF"/>
                              </a:solidFill>
                              <a:latin typeface="Cambria Math" panose="02040503050406030204" pitchFamily="18" charset="0"/>
                            </a:rPr>
                            <m:t>𝜎</m:t>
                          </m:r>
                        </m:e>
                        <m:sub>
                          <m:r>
                            <a:rPr lang="en-US" b="0" i="1" smtClean="0">
                              <a:solidFill>
                                <a:srgbClr val="0000FF"/>
                              </a:solidFill>
                              <a:latin typeface="Cambria Math" panose="02040503050406030204" pitchFamily="18" charset="0"/>
                            </a:rPr>
                            <m:t>2</m:t>
                          </m:r>
                        </m:sub>
                        <m:sup>
                          <m:r>
                            <a:rPr lang="en-US" i="1">
                              <a:solidFill>
                                <a:srgbClr val="0000FF"/>
                              </a:solidFill>
                              <a:latin typeface="Cambria Math" panose="02040503050406030204" pitchFamily="18" charset="0"/>
                            </a:rPr>
                            <m:t>2</m:t>
                          </m:r>
                        </m:sup>
                      </m:sSubSup>
                    </m:oMath>
                  </m:oMathPara>
                </a14:m>
                <a:endParaRPr lang="en-US" dirty="0">
                  <a:solidFill>
                    <a:srgbClr val="0000FF"/>
                  </a:solidFill>
                </a:endParaRPr>
              </a:p>
            </p:txBody>
          </p:sp>
        </mc:Choice>
        <mc:Fallback xmlns="">
          <p:sp>
            <p:nvSpPr>
              <p:cNvPr id="123" name="TextBox 122"/>
              <p:cNvSpPr txBox="1">
                <a:spLocks noRot="1" noChangeAspect="1" noMove="1" noResize="1" noEditPoints="1" noAdjustHandles="1" noChangeArrowheads="1" noChangeShapeType="1" noTextEdit="1"/>
              </p:cNvSpPr>
              <p:nvPr/>
            </p:nvSpPr>
            <p:spPr>
              <a:xfrm>
                <a:off x="3825234" y="5223723"/>
                <a:ext cx="306815" cy="280718"/>
              </a:xfrm>
              <a:prstGeom prst="rect">
                <a:avLst/>
              </a:prstGeom>
              <a:blipFill>
                <a:blip r:embed="rId5"/>
                <a:stretch>
                  <a:fillRect l="-11765" t="-6522" r="-5882" b="-13043"/>
                </a:stretch>
              </a:blipFill>
            </p:spPr>
            <p:txBody>
              <a:bodyPr/>
              <a:lstStyle/>
              <a:p>
                <a:r>
                  <a:rPr lang="en-US">
                    <a:noFill/>
                  </a:rPr>
                  <a:t> </a:t>
                </a:r>
              </a:p>
            </p:txBody>
          </p:sp>
        </mc:Fallback>
      </mc:AlternateContent>
      <p:cxnSp>
        <p:nvCxnSpPr>
          <p:cNvPr id="126" name="直接箭头连接符 24"/>
          <p:cNvCxnSpPr>
            <a:stCxn id="61" idx="4"/>
            <a:endCxn id="19" idx="0"/>
          </p:cNvCxnSpPr>
          <p:nvPr/>
        </p:nvCxnSpPr>
        <p:spPr>
          <a:xfrm flipH="1">
            <a:off x="2479815" y="5595267"/>
            <a:ext cx="282189" cy="48623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24"/>
          <p:cNvCxnSpPr>
            <a:stCxn id="56" idx="4"/>
            <a:endCxn id="20" idx="0"/>
          </p:cNvCxnSpPr>
          <p:nvPr/>
        </p:nvCxnSpPr>
        <p:spPr>
          <a:xfrm>
            <a:off x="3350894" y="5595269"/>
            <a:ext cx="384073" cy="48623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接箭头连接符 24"/>
          <p:cNvCxnSpPr>
            <a:stCxn id="57" idx="4"/>
            <a:endCxn id="20" idx="0"/>
          </p:cNvCxnSpPr>
          <p:nvPr/>
        </p:nvCxnSpPr>
        <p:spPr>
          <a:xfrm flipH="1">
            <a:off x="3734967" y="5595268"/>
            <a:ext cx="243675" cy="48623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TextBox 135"/>
              <p:cNvSpPr txBox="1"/>
              <p:nvPr/>
            </p:nvSpPr>
            <p:spPr>
              <a:xfrm>
                <a:off x="2369366" y="6162499"/>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136" name="TextBox 135"/>
              <p:cNvSpPr txBox="1">
                <a:spLocks noRot="1" noChangeAspect="1" noMove="1" noResize="1" noEditPoints="1" noAdjustHandles="1" noChangeArrowheads="1" noChangeShapeType="1" noTextEdit="1"/>
              </p:cNvSpPr>
              <p:nvPr/>
            </p:nvSpPr>
            <p:spPr>
              <a:xfrm>
                <a:off x="2369366" y="6162499"/>
                <a:ext cx="274498" cy="276999"/>
              </a:xfrm>
              <a:prstGeom prst="rect">
                <a:avLst/>
              </a:prstGeom>
              <a:blipFill>
                <a:blip r:embed="rId6"/>
                <a:stretch>
                  <a:fillRect l="-13333" r="-666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3643386" y="6162498"/>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137" name="TextBox 136"/>
              <p:cNvSpPr txBox="1">
                <a:spLocks noRot="1" noChangeAspect="1" noMove="1" noResize="1" noEditPoints="1" noAdjustHandles="1" noChangeArrowheads="1" noChangeShapeType="1" noTextEdit="1"/>
              </p:cNvSpPr>
              <p:nvPr/>
            </p:nvSpPr>
            <p:spPr>
              <a:xfrm>
                <a:off x="3643386" y="6162498"/>
                <a:ext cx="279820" cy="276999"/>
              </a:xfrm>
              <a:prstGeom prst="rect">
                <a:avLst/>
              </a:prstGeom>
              <a:blipFill>
                <a:blip r:embed="rId7"/>
                <a:stretch>
                  <a:fillRect l="-13043" r="-652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p:cNvSpPr txBox="1"/>
              <p:nvPr/>
            </p:nvSpPr>
            <p:spPr>
              <a:xfrm>
                <a:off x="4599095" y="6108265"/>
                <a:ext cx="2202398" cy="4168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𝑧</m:t>
                      </m:r>
                      <m:r>
                        <a:rPr lang="en-US" sz="2400" b="0" i="1" smtClean="0">
                          <a:latin typeface="Cambria Math" panose="02040503050406030204" pitchFamily="18" charset="0"/>
                        </a:rPr>
                        <m:t>∼</m:t>
                      </m:r>
                      <m:r>
                        <a:rPr lang="en-US" sz="2400" b="0" i="1" smtClean="0">
                          <a:latin typeface="Cambria Math" panose="02040503050406030204" pitchFamily="18" charset="0"/>
                        </a:rPr>
                        <m:t>𝑁</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𝜇</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𝜎</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2</m:t>
                              </m:r>
                            </m:sup>
                          </m:sSubSup>
                        </m:e>
                      </m:d>
                    </m:oMath>
                  </m:oMathPara>
                </a14:m>
                <a:endParaRPr lang="en-US" sz="2400" dirty="0"/>
              </a:p>
            </p:txBody>
          </p:sp>
        </mc:Choice>
        <mc:Fallback xmlns="">
          <p:sp>
            <p:nvSpPr>
              <p:cNvPr id="139" name="TextBox 138"/>
              <p:cNvSpPr txBox="1">
                <a:spLocks noRot="1" noChangeAspect="1" noMove="1" noResize="1" noEditPoints="1" noAdjustHandles="1" noChangeArrowheads="1" noChangeShapeType="1" noTextEdit="1"/>
              </p:cNvSpPr>
              <p:nvPr/>
            </p:nvSpPr>
            <p:spPr>
              <a:xfrm>
                <a:off x="4599095" y="6108265"/>
                <a:ext cx="2202398" cy="41684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TextBox 139"/>
              <p:cNvSpPr txBox="1"/>
              <p:nvPr/>
            </p:nvSpPr>
            <p:spPr>
              <a:xfrm>
                <a:off x="4921555" y="2552974"/>
                <a:ext cx="15574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𝑧</m:t>
                      </m:r>
                      <m:r>
                        <a:rPr lang="en-US" sz="2400" b="0" i="1" smtClean="0">
                          <a:latin typeface="Cambria Math" panose="02040503050406030204" pitchFamily="18" charset="0"/>
                        </a:rPr>
                        <m:t>∼</m:t>
                      </m:r>
                      <m:r>
                        <a:rPr lang="en-US" sz="2400" b="0" i="1" smtClean="0">
                          <a:latin typeface="Cambria Math" panose="02040503050406030204" pitchFamily="18" charset="0"/>
                        </a:rPr>
                        <m:t>𝑁</m:t>
                      </m:r>
                      <m:r>
                        <a:rPr lang="en-US" sz="2400" b="0" i="1" smtClean="0">
                          <a:latin typeface="Cambria Math" panose="02040503050406030204" pitchFamily="18" charset="0"/>
                        </a:rPr>
                        <m:t>(0, 1)</m:t>
                      </m:r>
                    </m:oMath>
                  </m:oMathPara>
                </a14:m>
                <a:endParaRPr lang="en-US" sz="2400" dirty="0"/>
              </a:p>
            </p:txBody>
          </p:sp>
        </mc:Choice>
        <mc:Fallback xmlns="">
          <p:sp>
            <p:nvSpPr>
              <p:cNvPr id="140" name="TextBox 139"/>
              <p:cNvSpPr txBox="1">
                <a:spLocks noRot="1" noChangeAspect="1" noMove="1" noResize="1" noEditPoints="1" noAdjustHandles="1" noChangeArrowheads="1" noChangeShapeType="1" noTextEdit="1"/>
              </p:cNvSpPr>
              <p:nvPr/>
            </p:nvSpPr>
            <p:spPr>
              <a:xfrm>
                <a:off x="4921555" y="2552974"/>
                <a:ext cx="1557478" cy="369332"/>
              </a:xfrm>
              <a:prstGeom prst="rect">
                <a:avLst/>
              </a:prstGeom>
              <a:blipFill>
                <a:blip r:embed="rId9"/>
                <a:stretch>
                  <a:fillRect l="-1953" t="-5000" r="-6641" b="-30000"/>
                </a:stretch>
              </a:blipFill>
            </p:spPr>
            <p:txBody>
              <a:bodyPr/>
              <a:lstStyle/>
              <a:p>
                <a:r>
                  <a:rPr lang="en-US">
                    <a:noFill/>
                  </a:rPr>
                  <a:t> </a:t>
                </a:r>
              </a:p>
            </p:txBody>
          </p:sp>
        </mc:Fallback>
      </mc:AlternateContent>
      <p:sp>
        <p:nvSpPr>
          <p:cNvPr id="141" name="Right Brace 140"/>
          <p:cNvSpPr/>
          <p:nvPr/>
        </p:nvSpPr>
        <p:spPr>
          <a:xfrm>
            <a:off x="4487578" y="2922306"/>
            <a:ext cx="351888" cy="2239723"/>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2" name="TextBox 141"/>
              <p:cNvSpPr txBox="1"/>
              <p:nvPr/>
            </p:nvSpPr>
            <p:spPr>
              <a:xfrm>
                <a:off x="4918782" y="3918977"/>
                <a:ext cx="20948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𝜃</m:t>
                      </m:r>
                    </m:oMath>
                  </m:oMathPara>
                </a14:m>
                <a:endParaRPr lang="en-US" sz="2000" dirty="0"/>
              </a:p>
            </p:txBody>
          </p:sp>
        </mc:Choice>
        <mc:Fallback xmlns="">
          <p:sp>
            <p:nvSpPr>
              <p:cNvPr id="142" name="TextBox 141"/>
              <p:cNvSpPr txBox="1">
                <a:spLocks noRot="1" noChangeAspect="1" noMove="1" noResize="1" noEditPoints="1" noAdjustHandles="1" noChangeArrowheads="1" noChangeShapeType="1" noTextEdit="1"/>
              </p:cNvSpPr>
              <p:nvPr/>
            </p:nvSpPr>
            <p:spPr>
              <a:xfrm>
                <a:off x="4918782" y="3918977"/>
                <a:ext cx="209480" cy="307777"/>
              </a:xfrm>
              <a:prstGeom prst="rect">
                <a:avLst/>
              </a:prstGeom>
              <a:blipFill rotWithShape="0">
                <a:blip r:embed="rId10"/>
                <a:stretch>
                  <a:fillRect l="-29412" r="-29412" b="-4000"/>
                </a:stretch>
              </a:blipFill>
            </p:spPr>
            <p:txBody>
              <a:bodyPr/>
              <a:lstStyle/>
              <a:p>
                <a:r>
                  <a:rPr lang="zh-CN" altLang="en-US">
                    <a:noFill/>
                  </a:rPr>
                  <a:t> </a:t>
                </a:r>
              </a:p>
            </p:txBody>
          </p:sp>
        </mc:Fallback>
      </mc:AlternateContent>
      <p:grpSp>
        <p:nvGrpSpPr>
          <p:cNvPr id="14" name="组合 13"/>
          <p:cNvGrpSpPr/>
          <p:nvPr/>
        </p:nvGrpSpPr>
        <p:grpSpPr>
          <a:xfrm>
            <a:off x="6353477" y="4943637"/>
            <a:ext cx="2480671" cy="652903"/>
            <a:chOff x="6394507" y="4737469"/>
            <a:chExt cx="2480671" cy="652903"/>
          </a:xfrm>
        </p:grpSpPr>
        <p:cxnSp>
          <p:nvCxnSpPr>
            <p:cNvPr id="64" name="直接箭头连接符 44"/>
            <p:cNvCxnSpPr/>
            <p:nvPr/>
          </p:nvCxnSpPr>
          <p:spPr>
            <a:xfrm flipV="1">
              <a:off x="6394507" y="4928951"/>
              <a:ext cx="346262" cy="1654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44"/>
            <p:cNvCxnSpPr/>
            <p:nvPr/>
          </p:nvCxnSpPr>
          <p:spPr>
            <a:xfrm flipV="1">
              <a:off x="6394507" y="5223723"/>
              <a:ext cx="346262" cy="1654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740769" y="5021040"/>
              <a:ext cx="1735155" cy="369332"/>
            </a:xfrm>
            <a:prstGeom prst="rect">
              <a:avLst/>
            </a:prstGeom>
            <a:noFill/>
          </p:spPr>
          <p:txBody>
            <a:bodyPr wrap="none" rtlCol="0">
              <a:spAutoFit/>
            </a:bodyPr>
            <a:lstStyle/>
            <a:p>
              <a:r>
                <a:rPr lang="en-US" altLang="zh-CN" dirty="0" smtClean="0"/>
                <a:t>: random sampling</a:t>
              </a:r>
              <a:endParaRPr lang="zh-CN" altLang="en-US" dirty="0"/>
            </a:p>
          </p:txBody>
        </p:sp>
        <p:sp>
          <p:nvSpPr>
            <p:cNvPr id="68" name="文本框 67"/>
            <p:cNvSpPr txBox="1"/>
            <p:nvPr/>
          </p:nvSpPr>
          <p:spPr>
            <a:xfrm>
              <a:off x="6734014" y="4737469"/>
              <a:ext cx="2141164" cy="369332"/>
            </a:xfrm>
            <a:prstGeom prst="rect">
              <a:avLst/>
            </a:prstGeom>
            <a:noFill/>
          </p:spPr>
          <p:txBody>
            <a:bodyPr wrap="none" rtlCol="0">
              <a:spAutoFit/>
            </a:bodyPr>
            <a:lstStyle/>
            <a:p>
              <a:r>
                <a:rPr lang="en-US" altLang="zh-CN" dirty="0" smtClean="0"/>
                <a:t>: deterministic function</a:t>
              </a:r>
              <a:endParaRPr lang="zh-CN" altLang="en-US" dirty="0"/>
            </a:p>
          </p:txBody>
        </p:sp>
      </p:grpSp>
    </p:spTree>
    <p:extLst>
      <p:ext uri="{BB962C8B-B14F-4D97-AF65-F5344CB8AC3E}">
        <p14:creationId xmlns:p14="http://schemas.microsoft.com/office/powerpoint/2010/main" val="39981280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Implicit Deep Generative Models</a:t>
            </a:r>
            <a:endParaRPr lang="zh-CN" altLang="en-US" dirty="0"/>
          </a:p>
        </p:txBody>
      </p:sp>
      <p:sp>
        <p:nvSpPr>
          <p:cNvPr id="3" name="Content Placeholder 2"/>
          <p:cNvSpPr>
            <a:spLocks noGrp="1"/>
          </p:cNvSpPr>
          <p:nvPr>
            <p:ph sz="quarter" idx="1"/>
          </p:nvPr>
        </p:nvSpPr>
        <p:spPr/>
        <p:txBody>
          <a:bodyPr/>
          <a:lstStyle/>
          <a:p>
            <a:r>
              <a:rPr lang="en-US" altLang="zh-CN" dirty="0" smtClean="0"/>
              <a:t>Generate data with a stochastic process whose likelihood function is not explicitly specified (</a:t>
            </a:r>
            <a:r>
              <a:rPr lang="en-US" altLang="zh-CN" dirty="0" err="1" smtClean="0"/>
              <a:t>Hartig</a:t>
            </a:r>
            <a:r>
              <a:rPr lang="en-US" altLang="zh-CN" dirty="0" smtClean="0"/>
              <a:t> et al., 2011)</a:t>
            </a:r>
            <a:endParaRPr lang="zh-CN" altLang="en-US" dirty="0"/>
          </a:p>
        </p:txBody>
      </p:sp>
      <p:pic>
        <p:nvPicPr>
          <p:cNvPr id="4" name="Picture 3"/>
          <p:cNvPicPr>
            <a:picLocks noChangeAspect="1"/>
          </p:cNvPicPr>
          <p:nvPr/>
        </p:nvPicPr>
        <p:blipFill>
          <a:blip r:embed="rId2"/>
          <a:stretch>
            <a:fillRect/>
          </a:stretch>
        </p:blipFill>
        <p:spPr>
          <a:xfrm>
            <a:off x="2793207" y="2407892"/>
            <a:ext cx="3817144" cy="4332975"/>
          </a:xfrm>
          <a:prstGeom prst="rect">
            <a:avLst/>
          </a:prstGeom>
        </p:spPr>
      </p:pic>
    </p:spTree>
    <p:extLst>
      <p:ext uri="{BB962C8B-B14F-4D97-AF65-F5344CB8AC3E}">
        <p14:creationId xmlns:p14="http://schemas.microsoft.com/office/powerpoint/2010/main" val="660068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Deep </a:t>
            </a:r>
            <a:r>
              <a:rPr lang="en-US" altLang="zh-CN" dirty="0"/>
              <a:t>Generative Models</a:t>
            </a:r>
            <a:endParaRPr lang="zh-CN" altLang="en-US" dirty="0"/>
          </a:p>
        </p:txBody>
      </p:sp>
      <p:sp>
        <p:nvSpPr>
          <p:cNvPr id="4" name="文本框 3"/>
          <p:cNvSpPr txBox="1"/>
          <p:nvPr/>
        </p:nvSpPr>
        <p:spPr>
          <a:xfrm>
            <a:off x="250624" y="2268758"/>
            <a:ext cx="2775733" cy="923330"/>
          </a:xfrm>
          <a:prstGeom prst="rect">
            <a:avLst/>
          </a:prstGeom>
          <a:noFill/>
        </p:spPr>
        <p:txBody>
          <a:bodyPr wrap="square" rtlCol="0">
            <a:spAutoFit/>
          </a:bodyPr>
          <a:lstStyle/>
          <a:p>
            <a:pPr algn="l"/>
            <a:r>
              <a:rPr lang="x-none" altLang="zh-CN" dirty="0">
                <a:latin typeface="Calibri" panose="020F0502020204030204" pitchFamily="34" charset="0"/>
                <a:cs typeface="Calibri" panose="020F0502020204030204" pitchFamily="34" charset="0"/>
              </a:rPr>
              <a:t>[</a:t>
            </a:r>
            <a:r>
              <a:rPr lang="en-US" altLang="zh-CN" dirty="0">
                <a:solidFill>
                  <a:srgbClr val="FF0000"/>
                </a:solidFill>
                <a:latin typeface="Calibri" panose="020F0502020204030204" pitchFamily="34" charset="0"/>
                <a:ea typeface="Calibri" charset="0"/>
                <a:cs typeface="Calibri" panose="020F0502020204030204" pitchFamily="34" charset="0"/>
              </a:rPr>
              <a:t>Image Generation:</a:t>
            </a:r>
          </a:p>
          <a:p>
            <a:r>
              <a:rPr lang="en-US" altLang="zh-CN" dirty="0">
                <a:solidFill>
                  <a:srgbClr val="FF0000"/>
                </a:solidFill>
                <a:latin typeface="Calibri" panose="020F0502020204030204" pitchFamily="34" charset="0"/>
                <a:ea typeface="Calibri" charset="0"/>
                <a:cs typeface="Calibri" panose="020F0502020204030204" pitchFamily="34" charset="0"/>
              </a:rPr>
              <a:t>Generative Adversarial Nets,</a:t>
            </a:r>
          </a:p>
          <a:p>
            <a:r>
              <a:rPr lang="en-US" altLang="zh-CN" dirty="0">
                <a:latin typeface="Calibri" panose="020F0502020204030204" pitchFamily="34" charset="0"/>
                <a:ea typeface="Calibri" charset="0"/>
                <a:cs typeface="Calibri" panose="020F0502020204030204" pitchFamily="34" charset="0"/>
              </a:rPr>
              <a:t>Goodfellow13 &amp; </a:t>
            </a:r>
            <a:r>
              <a:rPr lang="en-US" altLang="zh-CN" dirty="0">
                <a:latin typeface="Calibri" panose="020F0502020204030204" pitchFamily="34" charset="0"/>
                <a:cs typeface="Calibri" panose="020F0502020204030204" pitchFamily="34" charset="0"/>
              </a:rPr>
              <a:t>Radford15</a:t>
            </a:r>
            <a:r>
              <a:rPr lang="x-none" altLang="zh-CN" dirty="0">
                <a:latin typeface="Calibri" panose="020F0502020204030204" pitchFamily="34" charset="0"/>
                <a:cs typeface="Calibri" panose="020F0502020204030204" pitchFamily="34" charset="0"/>
              </a:rPr>
              <a:t>]</a:t>
            </a:r>
          </a:p>
        </p:txBody>
      </p:sp>
      <p:pic>
        <p:nvPicPr>
          <p:cNvPr id="5" name="内容占位符 2"/>
          <p:cNvPicPr>
            <a:picLocks noChangeAspect="1"/>
          </p:cNvPicPr>
          <p:nvPr/>
        </p:nvPicPr>
        <p:blipFill rotWithShape="1">
          <a:blip r:embed="rId2"/>
          <a:srcRect r="29734"/>
          <a:stretch/>
        </p:blipFill>
        <p:spPr>
          <a:xfrm>
            <a:off x="5791433" y="3661990"/>
            <a:ext cx="2895367" cy="2060285"/>
          </a:xfrm>
          <a:prstGeom prst="rect">
            <a:avLst/>
          </a:prstGeom>
          <a:scene3d>
            <a:camera prst="isometricTopUp"/>
            <a:lightRig rig="threePt" dir="t"/>
          </a:scene3d>
        </p:spPr>
      </p:pic>
      <p:pic>
        <p:nvPicPr>
          <p:cNvPr id="6" name="内容占位符 6"/>
          <p:cNvPicPr>
            <a:picLocks noChangeAspect="1"/>
          </p:cNvPicPr>
          <p:nvPr/>
        </p:nvPicPr>
        <p:blipFill>
          <a:blip r:embed="rId3"/>
          <a:stretch>
            <a:fillRect/>
          </a:stretch>
        </p:blipFill>
        <p:spPr>
          <a:xfrm>
            <a:off x="445950" y="3284382"/>
            <a:ext cx="2385079" cy="2385079"/>
          </a:xfrm>
          <a:prstGeom prst="rect">
            <a:avLst/>
          </a:prstGeom>
        </p:spPr>
      </p:pic>
      <p:pic>
        <p:nvPicPr>
          <p:cNvPr id="7" name="图片 6"/>
          <p:cNvPicPr>
            <a:picLocks noChangeAspect="1"/>
          </p:cNvPicPr>
          <p:nvPr/>
        </p:nvPicPr>
        <p:blipFill rotWithShape="1">
          <a:blip r:embed="rId4"/>
          <a:srcRect l="30184" t="40454" r="55496" b="39741"/>
          <a:stretch/>
        </p:blipFill>
        <p:spPr>
          <a:xfrm>
            <a:off x="6860517" y="1863717"/>
            <a:ext cx="1146827" cy="892156"/>
          </a:xfrm>
          <a:prstGeom prst="rect">
            <a:avLst/>
          </a:prstGeom>
          <a:ln>
            <a:solidFill>
              <a:schemeClr val="tx1"/>
            </a:solidFill>
          </a:ln>
          <a:scene3d>
            <a:camera prst="isometricTopUp"/>
            <a:lightRig rig="threePt" dir="t"/>
          </a:scene3d>
        </p:spPr>
      </p:pic>
      <p:grpSp>
        <p:nvGrpSpPr>
          <p:cNvPr id="8" name="组合 7"/>
          <p:cNvGrpSpPr/>
          <p:nvPr/>
        </p:nvGrpSpPr>
        <p:grpSpPr>
          <a:xfrm>
            <a:off x="7333647" y="2793259"/>
            <a:ext cx="100282" cy="817386"/>
            <a:chOff x="5452435" y="7168056"/>
            <a:chExt cx="248643" cy="3200109"/>
          </a:xfrm>
        </p:grpSpPr>
        <p:cxnSp>
          <p:nvCxnSpPr>
            <p:cNvPr id="9" name="直线箭头连接符 7"/>
            <p:cNvCxnSpPr>
              <a:cxnSpLocks/>
            </p:cNvCxnSpPr>
            <p:nvPr/>
          </p:nvCxnSpPr>
          <p:spPr>
            <a:xfrm>
              <a:off x="5576757" y="7168056"/>
              <a:ext cx="0" cy="3200109"/>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0" name="等腰三角形 9"/>
            <p:cNvSpPr/>
            <p:nvPr/>
          </p:nvSpPr>
          <p:spPr>
            <a:xfrm rot="10800000" flipH="1">
              <a:off x="5452435" y="9917506"/>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33" name="Group 10"/>
          <p:cNvGrpSpPr/>
          <p:nvPr/>
        </p:nvGrpSpPr>
        <p:grpSpPr>
          <a:xfrm>
            <a:off x="4034644" y="2350607"/>
            <a:ext cx="1817585" cy="2622766"/>
            <a:chOff x="17473857" y="3500060"/>
            <a:chExt cx="5931250" cy="8558767"/>
          </a:xfrm>
        </p:grpSpPr>
        <p:sp>
          <p:nvSpPr>
            <p:cNvPr id="34" name="椭圆 33"/>
            <p:cNvSpPr/>
            <p:nvPr/>
          </p:nvSpPr>
          <p:spPr>
            <a:xfrm>
              <a:off x="17473857" y="3500060"/>
              <a:ext cx="2469948"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35" name="椭圆 34"/>
            <p:cNvSpPr/>
            <p:nvPr/>
          </p:nvSpPr>
          <p:spPr>
            <a:xfrm>
              <a:off x="17473857" y="9588880"/>
              <a:ext cx="2469949" cy="2469947"/>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grpSp>
          <p:nvGrpSpPr>
            <p:cNvPr id="36" name="Group 9"/>
            <p:cNvGrpSpPr/>
            <p:nvPr/>
          </p:nvGrpSpPr>
          <p:grpSpPr>
            <a:xfrm>
              <a:off x="18584508" y="5970008"/>
              <a:ext cx="248643" cy="1274828"/>
              <a:chOff x="18584508" y="5970008"/>
              <a:chExt cx="248643" cy="1274828"/>
            </a:xfrm>
          </p:grpSpPr>
          <p:cxnSp>
            <p:nvCxnSpPr>
              <p:cNvPr id="42" name="直线箭头连接符 7"/>
              <p:cNvCxnSpPr>
                <a:cxnSpLocks/>
                <a:stCxn id="34" idx="4"/>
                <a:endCxn id="39" idx="0"/>
              </p:cNvCxnSpPr>
              <p:nvPr/>
            </p:nvCxnSpPr>
            <p:spPr>
              <a:xfrm flipH="1">
                <a:off x="18708828" y="5970008"/>
                <a:ext cx="5" cy="125179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43" name="等腰三角形 42"/>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37" name="TextBox 2"/>
                <p:cNvSpPr txBox="1"/>
                <p:nvPr/>
              </p:nvSpPr>
              <p:spPr>
                <a:xfrm>
                  <a:off x="19624685" y="6583466"/>
                  <a:ext cx="3780422" cy="1974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4000" b="0" i="1" u="none" strike="noStrike" cap="none" spc="0" normalizeH="0" baseline="0" smtClean="0">
                                <a:ln>
                                  <a:noFill/>
                                </a:ln>
                                <a:solidFill>
                                  <a:srgbClr val="FFFFFF"/>
                                </a:solidFill>
                                <a:effectLst/>
                                <a:uFillTx/>
                                <a:latin typeface="Cambria Math" panose="02040503050406030204" pitchFamily="18" charset="0"/>
                                <a:sym typeface="Helvetica Light"/>
                              </a:rPr>
                            </m:ctrlPr>
                          </m:sSubPr>
                          <m:e>
                            <m: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4000" b="0" i="0" smtClean="0">
                                <a:latin typeface="Cambria Math" panose="02040503050406030204" pitchFamily="18" charset="0"/>
                              </a:rPr>
                              <m:t>DNN</m:t>
                            </m:r>
                          </m:sub>
                        </m:sSub>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37" name="TextBox 2"/>
                <p:cNvSpPr txBox="1">
                  <a:spLocks noRot="1" noChangeAspect="1" noMove="1" noResize="1" noEditPoints="1" noAdjustHandles="1" noChangeArrowheads="1" noChangeShapeType="1" noTextEdit="1"/>
                </p:cNvSpPr>
                <p:nvPr/>
              </p:nvSpPr>
              <p:spPr>
                <a:xfrm>
                  <a:off x="19624685" y="6583466"/>
                  <a:ext cx="3780422" cy="1974325"/>
                </a:xfrm>
                <a:prstGeom prst="rect">
                  <a:avLst/>
                </a:prstGeom>
                <a:blipFill>
                  <a:blip r:embed="rId5"/>
                  <a:stretch>
                    <a:fillRect l="-526"/>
                  </a:stretch>
                </a:blipFill>
                <a:ln w="12700" cap="flat">
                  <a:noFill/>
                  <a:miter lim="400000"/>
                </a:ln>
                <a:effectLst/>
              </p:spPr>
              <p:txBody>
                <a:bodyPr/>
                <a:lstStyle/>
                <a:p>
                  <a:r>
                    <a:rPr lang="zh-CN" altLang="en-US">
                      <a:noFill/>
                    </a:rPr>
                    <a:t> </a:t>
                  </a:r>
                </a:p>
              </p:txBody>
            </p:sp>
          </mc:Fallback>
        </mc:AlternateContent>
        <p:grpSp>
          <p:nvGrpSpPr>
            <p:cNvPr id="38" name="Group 14"/>
            <p:cNvGrpSpPr/>
            <p:nvPr/>
          </p:nvGrpSpPr>
          <p:grpSpPr>
            <a:xfrm>
              <a:off x="18584506" y="8136201"/>
              <a:ext cx="248643" cy="1569154"/>
              <a:chOff x="18583052" y="6115554"/>
              <a:chExt cx="248643" cy="1569154"/>
            </a:xfrm>
          </p:grpSpPr>
          <p:cxnSp>
            <p:nvCxnSpPr>
              <p:cNvPr id="40"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41"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39" name="Rectangle 5"/>
            <p:cNvSpPr/>
            <p:nvPr/>
          </p:nvSpPr>
          <p:spPr>
            <a:xfrm>
              <a:off x="18251627" y="7221798"/>
              <a:ext cx="914402" cy="91440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Tree>
    <p:extLst>
      <p:ext uri="{BB962C8B-B14F-4D97-AF65-F5344CB8AC3E}">
        <p14:creationId xmlns:p14="http://schemas.microsoft.com/office/powerpoint/2010/main" val="35968876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Deep </a:t>
            </a:r>
            <a:r>
              <a:rPr lang="en-US" altLang="zh-CN" dirty="0"/>
              <a:t>Generative Models</a:t>
            </a:r>
            <a:endParaRPr lang="zh-CN" altLang="en-US" dirty="0"/>
          </a:p>
        </p:txBody>
      </p:sp>
      <p:sp>
        <p:nvSpPr>
          <p:cNvPr id="4" name="文本框 3"/>
          <p:cNvSpPr txBox="1"/>
          <p:nvPr/>
        </p:nvSpPr>
        <p:spPr>
          <a:xfrm>
            <a:off x="281246" y="5923995"/>
            <a:ext cx="5407382" cy="646331"/>
          </a:xfrm>
          <a:prstGeom prst="rect">
            <a:avLst/>
          </a:prstGeom>
          <a:noFill/>
        </p:spPr>
        <p:txBody>
          <a:bodyPr wrap="square" rtlCol="0">
            <a:spAutoFit/>
          </a:bodyPr>
          <a:lstStyle/>
          <a:p>
            <a:pPr algn="l"/>
            <a:r>
              <a:rPr lang="x-none" altLang="zh-CN" dirty="0">
                <a:latin typeface="Comfortaa" charset="0"/>
              </a:rPr>
              <a:t>[</a:t>
            </a:r>
            <a:r>
              <a:rPr lang="en-US" altLang="zh-CN" dirty="0">
                <a:solidFill>
                  <a:srgbClr val="FF0000"/>
                </a:solidFill>
                <a:latin typeface="Calibri" charset="0"/>
                <a:ea typeface="Calibri" charset="0"/>
                <a:cs typeface="Calibri" charset="0"/>
              </a:rPr>
              <a:t>Image Understanding</a:t>
            </a:r>
            <a:r>
              <a:rPr lang="en-US" altLang="zh-CN" dirty="0">
                <a:latin typeface="Calibri" charset="0"/>
                <a:ea typeface="Calibri" charset="0"/>
                <a:cs typeface="Calibri" charset="0"/>
              </a:rPr>
              <a:t>:  </a:t>
            </a:r>
            <a:r>
              <a:rPr lang="en-US" altLang="zh-CN" dirty="0" smtClean="0">
                <a:solidFill>
                  <a:srgbClr val="FF9933"/>
                </a:solidFill>
                <a:latin typeface="Calibri" charset="0"/>
                <a:ea typeface="Calibri" charset="0"/>
                <a:cs typeface="Calibri" charset="0"/>
              </a:rPr>
              <a:t> </a:t>
            </a:r>
            <a:r>
              <a:rPr lang="en-US" altLang="zh-CN" dirty="0">
                <a:solidFill>
                  <a:srgbClr val="FF0000"/>
                </a:solidFill>
                <a:latin typeface="Calibri" charset="0"/>
                <a:ea typeface="Calibri" charset="0"/>
                <a:cs typeface="Calibri" charset="0"/>
              </a:rPr>
              <a:t>Variational Autoencoders</a:t>
            </a:r>
            <a:r>
              <a:rPr lang="en-US" altLang="zh-CN" dirty="0">
                <a:latin typeface="Calibri" charset="0"/>
                <a:ea typeface="Calibri" charset="0"/>
                <a:cs typeface="Calibri" charset="0"/>
              </a:rPr>
              <a:t>, </a:t>
            </a:r>
            <a:r>
              <a:rPr lang="en-US" altLang="zh-CN" dirty="0" smtClean="0">
                <a:latin typeface="Calibri" charset="0"/>
                <a:ea typeface="Calibri" charset="0"/>
                <a:cs typeface="Calibri" charset="0"/>
              </a:rPr>
              <a:t> </a:t>
            </a:r>
            <a:r>
              <a:rPr lang="en-US" altLang="zh-CN" dirty="0">
                <a:latin typeface="Calibri" charset="0"/>
                <a:ea typeface="Calibri" charset="0"/>
                <a:cs typeface="Calibri" charset="0"/>
              </a:rPr>
              <a:t>Kingma13 &amp; </a:t>
            </a:r>
            <a:r>
              <a:rPr lang="x-none" altLang="zh-CN" dirty="0">
                <a:latin typeface="Calibri" charset="0"/>
                <a:ea typeface="Calibri" charset="0"/>
                <a:cs typeface="Calibri" charset="0"/>
              </a:rPr>
              <a:t>Tejas15</a:t>
            </a:r>
            <a:r>
              <a:rPr lang="en-US" altLang="zh-CN" dirty="0">
                <a:latin typeface="Calibri" charset="0"/>
                <a:ea typeface="Calibri" charset="0"/>
                <a:cs typeface="Calibri" charset="0"/>
              </a:rPr>
              <a:t> &amp; </a:t>
            </a:r>
            <a:r>
              <a:rPr lang="en-US" altLang="zh-CN" dirty="0" smtClean="0">
                <a:latin typeface="Calibri" charset="0"/>
                <a:ea typeface="Calibri" charset="0"/>
                <a:cs typeface="Calibri" charset="0"/>
              </a:rPr>
              <a:t>Eslami16</a:t>
            </a:r>
            <a:r>
              <a:rPr lang="x-none" altLang="zh-CN" dirty="0">
                <a:latin typeface="Comfortaa" charset="0"/>
              </a:rPr>
              <a:t>]</a:t>
            </a:r>
          </a:p>
        </p:txBody>
      </p:sp>
      <p:sp>
        <p:nvSpPr>
          <p:cNvPr id="5" name="椭圆 4"/>
          <p:cNvSpPr/>
          <p:nvPr/>
        </p:nvSpPr>
        <p:spPr>
          <a:xfrm>
            <a:off x="818661" y="1997336"/>
            <a:ext cx="1509155" cy="824753"/>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err="1" smtClean="0">
                <a:solidFill>
                  <a:schemeClr val="tx1"/>
                </a:solidFill>
                <a:ea typeface="Latin Modern Roman Slanted 12" charset="0"/>
                <a:cs typeface="Times New Roman" panose="02020603050405020304" pitchFamily="18" charset="0"/>
              </a:rPr>
              <a:t>z</a:t>
            </a:r>
            <a:r>
              <a:rPr kumimoji="1" lang="en-US" altLang="zh-CN" sz="4000" baseline="-25000" dirty="0" err="1" smtClean="0">
                <a:solidFill>
                  <a:schemeClr val="tx1"/>
                </a:solidFill>
                <a:ea typeface="Latin Modern Roman Slanted 12" charset="0"/>
                <a:cs typeface="Times New Roman" panose="02020603050405020304" pitchFamily="18" charset="0"/>
              </a:rPr>
              <a:t>pos</a:t>
            </a:r>
            <a:endParaRPr kumimoji="1" lang="zh-CN" altLang="en-US" sz="4000" baseline="-25000" dirty="0">
              <a:solidFill>
                <a:schemeClr val="tx1"/>
              </a:solidFill>
              <a:ea typeface="Latin Modern Roman Slanted 12" charset="0"/>
              <a:cs typeface="Times New Roman" panose="02020603050405020304" pitchFamily="18" charset="0"/>
            </a:endParaRPr>
          </a:p>
        </p:txBody>
      </p:sp>
      <p:sp>
        <p:nvSpPr>
          <p:cNvPr id="6" name="椭圆 5"/>
          <p:cNvSpPr/>
          <p:nvPr/>
        </p:nvSpPr>
        <p:spPr>
          <a:xfrm>
            <a:off x="2197789" y="4316614"/>
            <a:ext cx="832239" cy="838314"/>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cxnSp>
        <p:nvCxnSpPr>
          <p:cNvPr id="7" name="直线箭头连接符 16"/>
          <p:cNvCxnSpPr/>
          <p:nvPr/>
        </p:nvCxnSpPr>
        <p:spPr>
          <a:xfrm>
            <a:off x="2000345" y="2743200"/>
            <a:ext cx="350961" cy="377432"/>
          </a:xfrm>
          <a:prstGeom prst="straightConnector1">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2783007" y="1997337"/>
            <a:ext cx="1786256" cy="848118"/>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r>
              <a:rPr kumimoji="1" lang="en-US" altLang="zh-CN" sz="4000" baseline="-25000" dirty="0">
                <a:solidFill>
                  <a:schemeClr val="tx1"/>
                </a:solidFill>
                <a:ea typeface="Latin Modern Roman Slanted 12" charset="0"/>
                <a:cs typeface="Latin Modern Roman Slanted 12" charset="0"/>
              </a:rPr>
              <a:t>others</a:t>
            </a:r>
            <a:endParaRPr kumimoji="1" lang="zh-CN" altLang="en-US" sz="4000" baseline="-25000" dirty="0">
              <a:solidFill>
                <a:schemeClr val="tx1"/>
              </a:solidFill>
              <a:ea typeface="Latin Modern Roman Slanted 12" charset="0"/>
              <a:cs typeface="Latin Modern Roman Slanted 12" charset="0"/>
            </a:endParaRPr>
          </a:p>
        </p:txBody>
      </p:sp>
      <p:pic>
        <p:nvPicPr>
          <p:cNvPr id="9" name="内容占位符 4"/>
          <p:cNvPicPr>
            <a:picLocks noChangeAspect="1"/>
          </p:cNvPicPr>
          <p:nvPr/>
        </p:nvPicPr>
        <p:blipFill>
          <a:blip r:embed="rId3"/>
          <a:stretch>
            <a:fillRect/>
          </a:stretch>
        </p:blipFill>
        <p:spPr>
          <a:xfrm>
            <a:off x="5266612" y="1841319"/>
            <a:ext cx="3630645" cy="3609506"/>
          </a:xfrm>
          <a:prstGeom prst="rect">
            <a:avLst/>
          </a:prstGeom>
          <a:ln w="12700">
            <a:miter lim="400000"/>
          </a:ln>
          <a:extLst>
            <a:ext uri="{C572A759-6A51-4108-AA02-DFA0A04FC94B}">
              <ma14:wrappingTextBoxFlag xmlns:ma14="http://schemas.microsoft.com/office/mac/drawingml/2011/main" xmlns="" val="1"/>
            </a:ext>
          </a:extLst>
        </p:spPr>
      </p:pic>
      <p:sp>
        <p:nvSpPr>
          <p:cNvPr id="10" name="等腰三角形 9"/>
          <p:cNvSpPr/>
          <p:nvPr/>
        </p:nvSpPr>
        <p:spPr>
          <a:xfrm rot="8485122" flipH="1">
            <a:off x="2331575" y="3102369"/>
            <a:ext cx="151179" cy="173531"/>
          </a:xfrm>
          <a:prstGeom prst="triangl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1" name="Group 7"/>
          <p:cNvGrpSpPr/>
          <p:nvPr/>
        </p:nvGrpSpPr>
        <p:grpSpPr>
          <a:xfrm>
            <a:off x="2784453" y="2793673"/>
            <a:ext cx="441554" cy="464551"/>
            <a:chOff x="18387979" y="8310920"/>
            <a:chExt cx="759672" cy="1195209"/>
          </a:xfrm>
        </p:grpSpPr>
        <p:cxnSp>
          <p:nvCxnSpPr>
            <p:cNvPr id="12" name="直线箭头连接符 18"/>
            <p:cNvCxnSpPr/>
            <p:nvPr/>
          </p:nvCxnSpPr>
          <p:spPr>
            <a:xfrm flipH="1">
              <a:off x="18438813" y="8310920"/>
              <a:ext cx="708838" cy="11952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等腰三角形 12"/>
            <p:cNvSpPr/>
            <p:nvPr/>
          </p:nvSpPr>
          <p:spPr>
            <a:xfrm rot="13205383" flipH="1">
              <a:off x="18387979" y="9147891"/>
              <a:ext cx="305331" cy="350473"/>
            </a:xfrm>
            <a:prstGeom prst="triangl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14" name="TextBox 15"/>
              <p:cNvSpPr txBox="1"/>
              <p:nvPr/>
            </p:nvSpPr>
            <p:spPr>
              <a:xfrm>
                <a:off x="3074296" y="3127073"/>
                <a:ext cx="1438343"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ctrlPr>
                        </m:sSubPr>
                        <m:e>
                          <m: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t>𝑓</m:t>
                          </m:r>
                        </m:e>
                        <m:sub>
                          <m:r>
                            <m:rPr>
                              <m:sty m:val="p"/>
                            </m:rPr>
                            <a:rPr lang="en-US" altLang="zh-CN" sz="4000" b="0" i="0" smtClean="0">
                              <a:solidFill>
                                <a:schemeClr val="tx1"/>
                              </a:solidFill>
                              <a:latin typeface="Cambria Math" panose="02040503050406030204" pitchFamily="18" charset="0"/>
                            </a:rPr>
                            <m:t>DNN</m:t>
                          </m:r>
                        </m:sub>
                      </m:sSub>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14" name="TextBox 15"/>
              <p:cNvSpPr txBox="1">
                <a:spLocks noRot="1" noChangeAspect="1" noMove="1" noResize="1" noEditPoints="1" noAdjustHandles="1" noChangeArrowheads="1" noChangeShapeType="1" noTextEdit="1"/>
              </p:cNvSpPr>
              <p:nvPr/>
            </p:nvSpPr>
            <p:spPr>
              <a:xfrm>
                <a:off x="3074296" y="3127073"/>
                <a:ext cx="1438343" cy="615553"/>
              </a:xfrm>
              <a:prstGeom prst="rect">
                <a:avLst/>
              </a:prstGeom>
              <a:blipFill>
                <a:blip r:embed="rId4"/>
                <a:stretch>
                  <a:fillRect/>
                </a:stretch>
              </a:blipFill>
              <a:ln w="12700" cap="flat">
                <a:noFill/>
                <a:miter lim="400000"/>
              </a:ln>
              <a:effectLst/>
            </p:spPr>
            <p:txBody>
              <a:bodyPr/>
              <a:lstStyle/>
              <a:p>
                <a:r>
                  <a:rPr lang="zh-CN" altLang="en-US">
                    <a:noFill/>
                  </a:rPr>
                  <a:t> </a:t>
                </a:r>
              </a:p>
            </p:txBody>
          </p:sp>
        </mc:Fallback>
      </mc:AlternateContent>
      <p:sp>
        <p:nvSpPr>
          <p:cNvPr id="15" name="Rectangle 16"/>
          <p:cNvSpPr/>
          <p:nvPr/>
        </p:nvSpPr>
        <p:spPr>
          <a:xfrm>
            <a:off x="2412935" y="3250498"/>
            <a:ext cx="452750" cy="452750"/>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cxnSp>
        <p:nvCxnSpPr>
          <p:cNvPr id="16" name="直线箭头连接符 7"/>
          <p:cNvCxnSpPr>
            <a:cxnSpLocks/>
          </p:cNvCxnSpPr>
          <p:nvPr/>
        </p:nvCxnSpPr>
        <p:spPr>
          <a:xfrm>
            <a:off x="2619869" y="3703248"/>
            <a:ext cx="2681" cy="405043"/>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7" name="等腰三角形 16"/>
          <p:cNvSpPr/>
          <p:nvPr/>
        </p:nvSpPr>
        <p:spPr>
          <a:xfrm rot="10800000" flipH="1">
            <a:off x="2559653" y="4108291"/>
            <a:ext cx="123111" cy="223136"/>
          </a:xfrm>
          <a:prstGeom prst="triangl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2949923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Learning Deep Generative Models</a:t>
            </a:r>
            <a:endParaRPr lang="zh-CN" altLang="en-US" dirty="0"/>
          </a:p>
        </p:txBody>
      </p:sp>
      <p:sp>
        <p:nvSpPr>
          <p:cNvPr id="3" name="内容占位符 2"/>
          <p:cNvSpPr>
            <a:spLocks noGrp="1"/>
          </p:cNvSpPr>
          <p:nvPr>
            <p:ph sz="quarter" idx="1"/>
          </p:nvPr>
        </p:nvSpPr>
        <p:spPr>
          <a:xfrm>
            <a:off x="914400" y="1447800"/>
            <a:ext cx="7772400" cy="4830170"/>
          </a:xfrm>
        </p:spPr>
        <p:txBody>
          <a:bodyPr>
            <a:normAutofit/>
          </a:bodyPr>
          <a:lstStyle/>
          <a:p>
            <a:r>
              <a:rPr lang="en-US" altLang="zh-CN" b="1" dirty="0" smtClean="0"/>
              <a:t>Given</a:t>
            </a:r>
            <a:r>
              <a:rPr lang="en-US" altLang="zh-CN" dirty="0"/>
              <a:t> </a:t>
            </a:r>
            <a:r>
              <a:rPr lang="en-US" altLang="zh-CN" dirty="0" smtClean="0"/>
              <a:t>a set </a:t>
            </a:r>
            <a:r>
              <a:rPr lang="en-US" altLang="zh-CN" i="1" dirty="0" smtClean="0"/>
              <a:t>D</a:t>
            </a:r>
            <a:r>
              <a:rPr lang="en-US" altLang="zh-CN" dirty="0"/>
              <a:t> </a:t>
            </a:r>
            <a:r>
              <a:rPr lang="en-US" altLang="zh-CN" dirty="0" smtClean="0"/>
              <a:t>of unlabeled samples, learn the unknown parameters (or a distribution)</a:t>
            </a:r>
          </a:p>
          <a:p>
            <a:pPr lvl="1"/>
            <a:endParaRPr lang="en-US" altLang="zh-CN" dirty="0"/>
          </a:p>
          <a:p>
            <a:pPr lvl="1"/>
            <a:endParaRPr lang="en-US" altLang="zh-CN" dirty="0" smtClean="0"/>
          </a:p>
          <a:p>
            <a:pPr lvl="1"/>
            <a:endParaRPr lang="en-US" altLang="zh-CN" dirty="0"/>
          </a:p>
          <a:p>
            <a:pPr lvl="1"/>
            <a:endParaRPr lang="en-US" altLang="zh-CN" dirty="0" smtClean="0"/>
          </a:p>
          <a:p>
            <a:pPr lvl="2"/>
            <a:endParaRPr lang="en-US" altLang="zh-CN" dirty="0"/>
          </a:p>
          <a:p>
            <a:pPr lvl="2"/>
            <a:endParaRPr lang="en-US" altLang="zh-CN" dirty="0" smtClean="0"/>
          </a:p>
          <a:p>
            <a:r>
              <a:rPr lang="en-US" altLang="zh-CN" dirty="0" smtClean="0"/>
              <a:t>Find a model that minimizes</a:t>
            </a:r>
          </a:p>
          <a:p>
            <a:pPr lvl="2"/>
            <a:endParaRPr lang="en-US" altLang="zh-CN" dirty="0" smtClean="0"/>
          </a:p>
          <a:p>
            <a:endParaRPr lang="en-US" altLang="zh-CN" b="1" dirty="0" smtClean="0"/>
          </a:p>
        </p:txBody>
      </p:sp>
      <p:pic>
        <p:nvPicPr>
          <p:cNvPr id="5" name="图片 4"/>
          <p:cNvPicPr>
            <a:picLocks noChangeAspect="1"/>
          </p:cNvPicPr>
          <p:nvPr/>
        </p:nvPicPr>
        <p:blipFill>
          <a:blip r:embed="rId3"/>
          <a:stretch>
            <a:fillRect/>
          </a:stretch>
        </p:blipFill>
        <p:spPr>
          <a:xfrm>
            <a:off x="1993682" y="2887484"/>
            <a:ext cx="2292636" cy="1624444"/>
          </a:xfrm>
          <a:prstGeom prst="rect">
            <a:avLst/>
          </a:prstGeom>
        </p:spPr>
      </p:pic>
      <p:pic>
        <p:nvPicPr>
          <p:cNvPr id="6" name="图片 5"/>
          <p:cNvPicPr>
            <a:picLocks noChangeAspect="1"/>
          </p:cNvPicPr>
          <p:nvPr/>
        </p:nvPicPr>
        <p:blipFill>
          <a:blip r:embed="rId4"/>
          <a:stretch>
            <a:fillRect/>
          </a:stretch>
        </p:blipFill>
        <p:spPr>
          <a:xfrm>
            <a:off x="4970854" y="3002189"/>
            <a:ext cx="2205107" cy="1555241"/>
          </a:xfrm>
          <a:prstGeom prst="rect">
            <a:avLst/>
          </a:prstGeom>
        </p:spPr>
      </p:pic>
      <mc:AlternateContent xmlns:mc="http://schemas.openxmlformats.org/markup-compatibility/2006" xmlns:a14="http://schemas.microsoft.com/office/drawing/2010/main">
        <mc:Choice Requires="a14">
          <p:sp>
            <p:nvSpPr>
              <p:cNvPr id="7" name="文本框 6"/>
              <p:cNvSpPr txBox="1"/>
              <p:nvPr/>
            </p:nvSpPr>
            <p:spPr>
              <a:xfrm>
                <a:off x="2327864" y="2457041"/>
                <a:ext cx="1385636" cy="400110"/>
              </a:xfrm>
              <a:prstGeom prst="rect">
                <a:avLst/>
              </a:prstGeom>
              <a:noFill/>
            </p:spPr>
            <p:txBody>
              <a:bodyPr wrap="none" rtlCol="0">
                <a:spAutoFit/>
              </a:bodyPr>
              <a:lstStyle/>
              <a:p>
                <a:r>
                  <a:rPr lang="en-US" altLang="zh-CN" sz="2000" dirty="0" smtClean="0">
                    <a:solidFill>
                      <a:srgbClr val="0000FF"/>
                    </a:solidFill>
                  </a:rPr>
                  <a:t>data </a:t>
                </a:r>
                <a:r>
                  <a:rPr lang="en-US" altLang="zh-CN" sz="2000" i="1" dirty="0" smtClean="0">
                    <a:solidFill>
                      <a:srgbClr val="0000FF"/>
                    </a:solidFill>
                  </a:rPr>
                  <a:t>D</a:t>
                </a:r>
                <a:r>
                  <a:rPr lang="en-US" altLang="zh-CN" sz="2000" dirty="0" smtClean="0">
                    <a:solidFill>
                      <a:srgbClr val="0000FF"/>
                    </a:solidFill>
                  </a:rPr>
                  <a:t>={</a:t>
                </a:r>
                <a14:m>
                  <m:oMath xmlns:m="http://schemas.openxmlformats.org/officeDocument/2006/math">
                    <m:sSub>
                      <m:sSubPr>
                        <m:ctrlPr>
                          <a:rPr lang="en-US" altLang="zh-CN" sz="2000" b="0" i="1" smtClean="0">
                            <a:solidFill>
                              <a:srgbClr val="0000FF"/>
                            </a:solidFill>
                            <a:latin typeface="Cambria Math" panose="02040503050406030204" pitchFamily="18" charset="0"/>
                          </a:rPr>
                        </m:ctrlPr>
                      </m:sSubPr>
                      <m:e>
                        <m:r>
                          <m:rPr>
                            <m:sty m:val="p"/>
                          </m:rPr>
                          <a:rPr lang="en-US" altLang="zh-CN" sz="2000" b="0" i="0" smtClean="0">
                            <a:solidFill>
                              <a:srgbClr val="0000FF"/>
                            </a:solidFill>
                            <a:latin typeface="Cambria Math" panose="02040503050406030204" pitchFamily="18" charset="0"/>
                          </a:rPr>
                          <m:t>x</m:t>
                        </m:r>
                      </m:e>
                      <m:sub>
                        <m:r>
                          <m:rPr>
                            <m:sty m:val="p"/>
                          </m:rPr>
                          <a:rPr lang="en-US" altLang="zh-CN" sz="2000" b="0" i="0" smtClean="0">
                            <a:solidFill>
                              <a:srgbClr val="0000FF"/>
                            </a:solidFill>
                            <a:latin typeface="Cambria Math" panose="02040503050406030204" pitchFamily="18" charset="0"/>
                          </a:rPr>
                          <m:t>i</m:t>
                        </m:r>
                      </m:sub>
                    </m:sSub>
                  </m:oMath>
                </a14:m>
                <a:r>
                  <a:rPr lang="en-US" altLang="zh-CN" sz="2000" dirty="0" smtClean="0">
                    <a:solidFill>
                      <a:srgbClr val="0000FF"/>
                    </a:solidFill>
                  </a:rPr>
                  <a:t>}</a:t>
                </a:r>
                <a:endParaRPr lang="zh-CN" altLang="en-US" sz="2000" dirty="0">
                  <a:solidFill>
                    <a:srgbClr val="0000FF"/>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2327864" y="2457041"/>
                <a:ext cx="1385636" cy="400110"/>
              </a:xfrm>
              <a:prstGeom prst="rect">
                <a:avLst/>
              </a:prstGeom>
              <a:blipFill rotWithShape="0">
                <a:blip r:embed="rId5"/>
                <a:stretch>
                  <a:fillRect l="-4846" t="-4545" r="-3084" b="-287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5265140" y="2571917"/>
                <a:ext cx="1575560" cy="400110"/>
              </a:xfrm>
              <a:prstGeom prst="rect">
                <a:avLst/>
              </a:prstGeom>
              <a:noFill/>
            </p:spPr>
            <p:txBody>
              <a:bodyPr wrap="none" rtlCol="0">
                <a:spAutoFit/>
              </a:bodyPr>
              <a:lstStyle/>
              <a:p>
                <a:r>
                  <a:rPr lang="en-US" altLang="zh-CN" sz="2000" dirty="0" smtClean="0">
                    <a:solidFill>
                      <a:srgbClr val="0000FF"/>
                    </a:solidFill>
                  </a:rPr>
                  <a:t>models </a:t>
                </a:r>
                <a:r>
                  <a:rPr lang="en-US" altLang="zh-CN" sz="2000" i="1" dirty="0" smtClean="0">
                    <a:solidFill>
                      <a:srgbClr val="0000FF"/>
                    </a:solidFill>
                  </a:rPr>
                  <a:t>p</a:t>
                </a:r>
                <a14:m>
                  <m:oMath xmlns:m="http://schemas.openxmlformats.org/officeDocument/2006/math">
                    <m:r>
                      <a:rPr lang="en-US" altLang="zh-CN" sz="2000" b="0" i="1" smtClean="0">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m:t>
                    </m:r>
                  </m:oMath>
                </a14:m>
                <a:endParaRPr lang="zh-CN" altLang="en-US" sz="2000" dirty="0">
                  <a:solidFill>
                    <a:srgbClr val="0000FF"/>
                  </a:solidFill>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5265140" y="2571917"/>
                <a:ext cx="1575560" cy="400110"/>
              </a:xfrm>
              <a:prstGeom prst="rect">
                <a:avLst/>
              </a:prstGeom>
              <a:blipFill rotWithShape="0">
                <a:blip r:embed="rId6"/>
                <a:stretch>
                  <a:fillRect l="-4264" t="-6061" r="-1163" b="-28788"/>
                </a:stretch>
              </a:blipFill>
            </p:spPr>
            <p:txBody>
              <a:bodyPr/>
              <a:lstStyle/>
              <a:p>
                <a:r>
                  <a:rPr lang="zh-CN" altLang="en-US">
                    <a:noFill/>
                  </a:rPr>
                  <a:t> </a:t>
                </a:r>
              </a:p>
            </p:txBody>
          </p:sp>
        </mc:Fallback>
      </mc:AlternateContent>
      <p:pic>
        <p:nvPicPr>
          <p:cNvPr id="8" name="图片 7"/>
          <p:cNvPicPr>
            <a:picLocks noChangeAspect="1"/>
          </p:cNvPicPr>
          <p:nvPr/>
        </p:nvPicPr>
        <p:blipFill>
          <a:blip r:embed="rId7"/>
          <a:stretch>
            <a:fillRect/>
          </a:stretch>
        </p:blipFill>
        <p:spPr>
          <a:xfrm>
            <a:off x="2658951" y="5180035"/>
            <a:ext cx="4410215" cy="1201682"/>
          </a:xfrm>
          <a:prstGeom prst="rect">
            <a:avLst/>
          </a:prstGeom>
        </p:spPr>
      </p:pic>
    </p:spTree>
    <p:extLst>
      <p:ext uri="{BB962C8B-B14F-4D97-AF65-F5344CB8AC3E}">
        <p14:creationId xmlns:p14="http://schemas.microsoft.com/office/powerpoint/2010/main" val="784756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Learning Deep Generative Models</a:t>
            </a:r>
            <a:endParaRPr lang="zh-CN" altLang="en-US" dirty="0"/>
          </a:p>
        </p:txBody>
      </p:sp>
      <p:sp>
        <p:nvSpPr>
          <p:cNvPr id="3" name="内容占位符 2"/>
          <p:cNvSpPr>
            <a:spLocks noGrp="1"/>
          </p:cNvSpPr>
          <p:nvPr>
            <p:ph sz="quarter" idx="1"/>
          </p:nvPr>
        </p:nvSpPr>
        <p:spPr>
          <a:xfrm>
            <a:off x="914400" y="1447800"/>
            <a:ext cx="7772400" cy="5128098"/>
          </a:xfrm>
        </p:spPr>
        <p:txBody>
          <a:bodyPr>
            <a:normAutofit/>
          </a:bodyPr>
          <a:lstStyle/>
          <a:p>
            <a:r>
              <a:rPr lang="en-US" altLang="zh-CN" dirty="0" smtClean="0"/>
              <a:t>Maximum likelihood estimation (MLE):</a:t>
            </a:r>
          </a:p>
          <a:p>
            <a:endParaRPr lang="en-US" altLang="zh-CN" dirty="0" smtClean="0"/>
          </a:p>
          <a:p>
            <a:pPr lvl="1"/>
            <a:r>
              <a:rPr lang="en-US" altLang="zh-CN" dirty="0" smtClean="0"/>
              <a:t>has an explicit likelihood model </a:t>
            </a:r>
          </a:p>
          <a:p>
            <a:r>
              <a:rPr lang="en-US" altLang="zh-CN" dirty="0" smtClean="0"/>
              <a:t>Minimax </a:t>
            </a:r>
            <a:r>
              <a:rPr lang="en-US" altLang="zh-CN" dirty="0"/>
              <a:t>objective (e.g., GAN</a:t>
            </a:r>
            <a:r>
              <a:rPr lang="en-US" altLang="zh-CN" dirty="0" smtClean="0"/>
              <a:t>)</a:t>
            </a:r>
          </a:p>
          <a:p>
            <a:pPr lvl="1"/>
            <a:r>
              <a:rPr lang="en-US" altLang="zh-CN" dirty="0" smtClean="0"/>
              <a:t>a two-player game to reach equilibrium</a:t>
            </a:r>
            <a:endParaRPr lang="en-US" altLang="zh-CN" dirty="0"/>
          </a:p>
          <a:p>
            <a:r>
              <a:rPr lang="en-US" altLang="zh-CN" dirty="0" smtClean="0"/>
              <a:t>Moment-matching:</a:t>
            </a:r>
          </a:p>
          <a:p>
            <a:pPr lvl="1"/>
            <a:r>
              <a:rPr lang="en-US" altLang="zh-CN" dirty="0" smtClean="0"/>
              <a:t>draw samples from </a:t>
            </a:r>
            <a:r>
              <a:rPr lang="en-US" altLang="zh-CN" i="1" dirty="0" smtClean="0"/>
              <a:t>p</a:t>
            </a:r>
            <a:r>
              <a:rPr lang="en-US" altLang="zh-CN" dirty="0" smtClean="0"/>
              <a:t>: </a:t>
            </a:r>
          </a:p>
          <a:p>
            <a:pPr lvl="1"/>
            <a:endParaRPr lang="en-US" altLang="zh-CN" dirty="0" smtClean="0"/>
          </a:p>
          <a:p>
            <a:pPr lvl="1"/>
            <a:r>
              <a:rPr lang="en-US" altLang="zh-CN" dirty="0" smtClean="0"/>
              <a:t>Kernel MMD:</a:t>
            </a:r>
          </a:p>
          <a:p>
            <a:pPr lvl="1"/>
            <a:endParaRPr lang="en-US" altLang="zh-CN" dirty="0" smtClean="0"/>
          </a:p>
          <a:p>
            <a:pPr lvl="2"/>
            <a:r>
              <a:rPr lang="en-US" altLang="zh-CN" dirty="0" smtClean="0"/>
              <a:t>rich enough to distinguish any two distributions in certain RKHS</a:t>
            </a:r>
          </a:p>
        </p:txBody>
      </p:sp>
      <mc:AlternateContent xmlns:mc="http://schemas.openxmlformats.org/markup-compatibility/2006" xmlns:a14="http://schemas.microsoft.com/office/drawing/2010/main">
        <mc:Choice Requires="a14">
          <p:sp>
            <p:nvSpPr>
              <p:cNvPr id="4" name="文本框 3"/>
              <p:cNvSpPr txBox="1"/>
              <p:nvPr/>
            </p:nvSpPr>
            <p:spPr>
              <a:xfrm>
                <a:off x="3983774" y="2008848"/>
                <a:ext cx="2252733" cy="320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0000FF"/>
                              </a:solidFill>
                              <a:latin typeface="Cambria Math" panose="02040503050406030204" pitchFamily="18" charset="0"/>
                            </a:rPr>
                          </m:ctrlPr>
                        </m:accPr>
                        <m:e>
                          <m:r>
                            <a:rPr lang="en-US" altLang="zh-CN" sz="2000" b="0" i="1" smtClean="0">
                              <a:solidFill>
                                <a:srgbClr val="0000FF"/>
                              </a:solidFill>
                              <a:latin typeface="Cambria Math" panose="02040503050406030204" pitchFamily="18" charset="0"/>
                            </a:rPr>
                            <m:t>𝜃</m:t>
                          </m:r>
                        </m:e>
                      </m:acc>
                      <m:r>
                        <a:rPr lang="en-US" altLang="zh-CN" sz="2000" b="0" i="1" smtClean="0">
                          <a:solidFill>
                            <a:srgbClr val="0000FF"/>
                          </a:solidFill>
                          <a:latin typeface="Cambria Math" panose="02040503050406030204" pitchFamily="18" charset="0"/>
                        </a:rPr>
                        <m:t>=</m:t>
                      </m:r>
                      <m:r>
                        <m:rPr>
                          <m:sty m:val="p"/>
                        </m:rPr>
                        <a:rPr lang="en-US" altLang="zh-CN" sz="2000" b="0" i="0" smtClean="0">
                          <a:solidFill>
                            <a:srgbClr val="0000FF"/>
                          </a:solidFill>
                          <a:latin typeface="Cambria Math" panose="02040503050406030204" pitchFamily="18" charset="0"/>
                        </a:rPr>
                        <m:t>argmax</m:t>
                      </m:r>
                      <m:r>
                        <a:rPr lang="en-US" altLang="zh-CN" sz="2000" b="0" i="1" smtClean="0">
                          <a:solidFill>
                            <a:srgbClr val="0000FF"/>
                          </a:solidFill>
                          <a:latin typeface="Cambria Math" panose="02040503050406030204" pitchFamily="18" charset="0"/>
                        </a:rPr>
                        <m:t> </m:t>
                      </m:r>
                      <m:r>
                        <a:rPr lang="en-US" altLang="zh-CN" sz="2000" b="0" i="1" smtClean="0">
                          <a:solidFill>
                            <a:srgbClr val="0000FF"/>
                          </a:solidFill>
                          <a:latin typeface="Cambria Math" panose="02040503050406030204" pitchFamily="18" charset="0"/>
                        </a:rPr>
                        <m:t>𝑝</m:t>
                      </m:r>
                      <m:d>
                        <m:dPr>
                          <m:ctrlPr>
                            <a:rPr lang="en-US" altLang="zh-CN" sz="2000" b="0" i="1" smtClean="0">
                              <a:solidFill>
                                <a:srgbClr val="0000FF"/>
                              </a:solidFill>
                              <a:latin typeface="Cambria Math" panose="02040503050406030204" pitchFamily="18" charset="0"/>
                            </a:rPr>
                          </m:ctrlPr>
                        </m:dPr>
                        <m:e>
                          <m:r>
                            <a:rPr lang="en-US" altLang="zh-CN" sz="2000" b="0" i="1" smtClean="0">
                              <a:solidFill>
                                <a:srgbClr val="0000FF"/>
                              </a:solidFill>
                              <a:latin typeface="Cambria Math" panose="02040503050406030204" pitchFamily="18" charset="0"/>
                            </a:rPr>
                            <m:t>𝐷</m:t>
                          </m:r>
                        </m:e>
                        <m:e>
                          <m:r>
                            <a:rPr lang="en-US" altLang="zh-CN" sz="2000" b="0" i="1" smtClean="0">
                              <a:solidFill>
                                <a:srgbClr val="0000FF"/>
                              </a:solidFill>
                              <a:latin typeface="Cambria Math" panose="02040503050406030204" pitchFamily="18" charset="0"/>
                            </a:rPr>
                            <m:t>𝜃</m:t>
                          </m:r>
                        </m:e>
                      </m:d>
                      <m:r>
                        <a:rPr lang="en-US" altLang="zh-CN" sz="2000" b="0" i="1" smtClean="0">
                          <a:solidFill>
                            <a:srgbClr val="0000FF"/>
                          </a:solidFill>
                          <a:latin typeface="Cambria Math" panose="02040503050406030204" pitchFamily="18" charset="0"/>
                        </a:rPr>
                        <m:t> </m:t>
                      </m:r>
                    </m:oMath>
                  </m:oMathPara>
                </a14:m>
                <a:endParaRPr lang="zh-CN" altLang="en-US" sz="2000" dirty="0">
                  <a:solidFill>
                    <a:srgbClr val="0000FF"/>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3983774" y="2008848"/>
                <a:ext cx="2252733" cy="320857"/>
              </a:xfrm>
              <a:prstGeom prst="rect">
                <a:avLst/>
              </a:prstGeom>
              <a:blipFill>
                <a:blip r:embed="rId3"/>
                <a:stretch>
                  <a:fillRect l="-2439" t="-26923" b="-211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4139414" y="4305664"/>
                <a:ext cx="3448159" cy="3246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0000FF"/>
                              </a:solidFill>
                              <a:latin typeface="Cambria Math" panose="02040503050406030204" pitchFamily="18" charset="0"/>
                            </a:rPr>
                          </m:ctrlPr>
                        </m:accPr>
                        <m:e>
                          <m:r>
                            <a:rPr lang="en-US" altLang="zh-CN" sz="2000" b="0" i="1" smtClean="0">
                              <a:solidFill>
                                <a:srgbClr val="0000FF"/>
                              </a:solidFill>
                              <a:latin typeface="Cambria Math" panose="02040503050406030204" pitchFamily="18" charset="0"/>
                            </a:rPr>
                            <m:t>𝐷</m:t>
                          </m:r>
                        </m:e>
                      </m:acc>
                      <m:r>
                        <a:rPr lang="en-US" altLang="zh-CN" sz="2000" b="0" i="1" smtClean="0">
                          <a:solidFill>
                            <a:srgbClr val="0000FF"/>
                          </a:solidFill>
                          <a:latin typeface="Cambria Math" panose="02040503050406030204" pitchFamily="18" charset="0"/>
                        </a:rPr>
                        <m:t>=</m:t>
                      </m:r>
                      <m:sSubSup>
                        <m:sSubSupPr>
                          <m:ctrlPr>
                            <a:rPr lang="en-US" altLang="zh-CN" sz="2000" b="0" i="1" smtClean="0">
                              <a:solidFill>
                                <a:srgbClr val="0000FF"/>
                              </a:solidFill>
                              <a:latin typeface="Cambria Math" panose="02040503050406030204" pitchFamily="18" charset="0"/>
                            </a:rPr>
                          </m:ctrlPr>
                        </m:sSubSupPr>
                        <m:e>
                          <m:d>
                            <m:dPr>
                              <m:begChr m:val="{"/>
                              <m:endChr m:val="}"/>
                              <m:ctrlPr>
                                <a:rPr lang="en-US" altLang="zh-CN" sz="2000" b="0" i="1" smtClean="0">
                                  <a:solidFill>
                                    <a:srgbClr val="0000FF"/>
                                  </a:solidFill>
                                  <a:latin typeface="Cambria Math" panose="02040503050406030204" pitchFamily="18" charset="0"/>
                                </a:rPr>
                              </m:ctrlPr>
                            </m:dPr>
                            <m:e>
                              <m:sSub>
                                <m:sSubPr>
                                  <m:ctrlPr>
                                    <a:rPr lang="en-US" altLang="zh-CN" sz="2000" b="0" i="1" smtClean="0">
                                      <a:solidFill>
                                        <a:srgbClr val="0000FF"/>
                                      </a:solidFill>
                                      <a:latin typeface="Cambria Math" panose="02040503050406030204" pitchFamily="18" charset="0"/>
                                    </a:rPr>
                                  </m:ctrlPr>
                                </m:sSubPr>
                                <m:e>
                                  <m:r>
                                    <m:rPr>
                                      <m:sty m:val="p"/>
                                    </m:rPr>
                                    <a:rPr lang="en-US" altLang="zh-CN" sz="2000" b="0" i="0" smtClean="0">
                                      <a:solidFill>
                                        <a:srgbClr val="0000FF"/>
                                      </a:solidFill>
                                      <a:latin typeface="Cambria Math" panose="02040503050406030204" pitchFamily="18" charset="0"/>
                                    </a:rPr>
                                    <m:t>y</m:t>
                                  </m:r>
                                </m:e>
                                <m:sub>
                                  <m:r>
                                    <a:rPr lang="en-US" altLang="zh-CN" sz="2000" b="0" i="1" smtClean="0">
                                      <a:solidFill>
                                        <a:srgbClr val="0000FF"/>
                                      </a:solidFill>
                                      <a:latin typeface="Cambria Math" panose="02040503050406030204" pitchFamily="18" charset="0"/>
                                    </a:rPr>
                                    <m:t>𝑖</m:t>
                                  </m:r>
                                </m:sub>
                              </m:sSub>
                            </m:e>
                          </m:d>
                        </m:e>
                        <m:sub>
                          <m:r>
                            <a:rPr lang="en-US" altLang="zh-CN" sz="2000" b="0" i="1" smtClean="0">
                              <a:solidFill>
                                <a:srgbClr val="0000FF"/>
                              </a:solidFill>
                              <a:latin typeface="Cambria Math" panose="02040503050406030204" pitchFamily="18" charset="0"/>
                            </a:rPr>
                            <m:t>𝑖</m:t>
                          </m:r>
                          <m:r>
                            <a:rPr lang="en-US" altLang="zh-CN" sz="2000" b="0" i="1" smtClean="0">
                              <a:solidFill>
                                <a:srgbClr val="0000FF"/>
                              </a:solidFill>
                              <a:latin typeface="Cambria Math" panose="02040503050406030204" pitchFamily="18" charset="0"/>
                            </a:rPr>
                            <m:t>=1</m:t>
                          </m:r>
                        </m:sub>
                        <m:sup>
                          <m:r>
                            <a:rPr lang="en-US" altLang="zh-CN" sz="2000" b="0" i="1" smtClean="0">
                              <a:solidFill>
                                <a:srgbClr val="0000FF"/>
                              </a:solidFill>
                              <a:latin typeface="Cambria Math" panose="02040503050406030204" pitchFamily="18" charset="0"/>
                            </a:rPr>
                            <m:t>𝑀</m:t>
                          </m:r>
                        </m:sup>
                      </m:sSubSup>
                      <m:r>
                        <a:rPr lang="en-US" altLang="zh-CN" sz="2000" b="0" i="1" smtClean="0">
                          <a:solidFill>
                            <a:srgbClr val="0000FF"/>
                          </a:solidFill>
                          <a:latin typeface="Cambria Math" panose="02040503050406030204" pitchFamily="18" charset="0"/>
                        </a:rPr>
                        <m:t>, </m:t>
                      </m:r>
                      <m:sSub>
                        <m:sSubPr>
                          <m:ctrlPr>
                            <a:rPr lang="en-US" altLang="zh-CN" sz="2000" b="0" i="1" smtClean="0">
                              <a:solidFill>
                                <a:srgbClr val="0000FF"/>
                              </a:solidFill>
                              <a:latin typeface="Cambria Math" panose="02040503050406030204" pitchFamily="18" charset="0"/>
                            </a:rPr>
                          </m:ctrlPr>
                        </m:sSubPr>
                        <m:e>
                          <m:r>
                            <m:rPr>
                              <m:sty m:val="p"/>
                            </m:rPr>
                            <a:rPr lang="en-US" altLang="zh-CN" sz="2000" b="0" i="0" smtClean="0">
                              <a:solidFill>
                                <a:srgbClr val="0000FF"/>
                              </a:solidFill>
                              <a:latin typeface="Cambria Math" panose="02040503050406030204" pitchFamily="18" charset="0"/>
                            </a:rPr>
                            <m:t>where</m:t>
                          </m:r>
                          <m:r>
                            <a:rPr lang="en-US" altLang="zh-CN" sz="2000" b="0" i="1" smtClean="0">
                              <a:solidFill>
                                <a:srgbClr val="0000FF"/>
                              </a:solidFill>
                              <a:latin typeface="Cambria Math" panose="02040503050406030204" pitchFamily="18" charset="0"/>
                            </a:rPr>
                            <m:t> </m:t>
                          </m:r>
                          <m:r>
                            <m:rPr>
                              <m:sty m:val="p"/>
                            </m:rPr>
                            <a:rPr lang="en-US" altLang="zh-CN" sz="2000" b="0" i="0" smtClean="0">
                              <a:solidFill>
                                <a:srgbClr val="0000FF"/>
                              </a:solidFill>
                              <a:latin typeface="Cambria Math" panose="02040503050406030204" pitchFamily="18" charset="0"/>
                            </a:rPr>
                            <m:t>y</m:t>
                          </m:r>
                        </m:e>
                        <m:sub>
                          <m:r>
                            <a:rPr lang="en-US" altLang="zh-CN" sz="2000" b="0" i="1" smtClean="0">
                              <a:solidFill>
                                <a:srgbClr val="0000FF"/>
                              </a:solidFill>
                              <a:latin typeface="Cambria Math" panose="02040503050406030204" pitchFamily="18" charset="0"/>
                            </a:rPr>
                            <m:t>𝑖</m:t>
                          </m:r>
                        </m:sub>
                      </m:sSub>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𝑝</m:t>
                      </m:r>
                      <m:r>
                        <a:rPr lang="en-US" altLang="zh-CN" sz="2000" b="0" i="1" smtClean="0">
                          <a:solidFill>
                            <a:srgbClr val="0000FF"/>
                          </a:solidFill>
                          <a:latin typeface="Cambria Math" panose="02040503050406030204" pitchFamily="18" charset="0"/>
                        </a:rPr>
                        <m:t>(</m:t>
                      </m:r>
                      <m:r>
                        <m:rPr>
                          <m:sty m:val="p"/>
                        </m:rPr>
                        <a:rPr lang="en-US" altLang="zh-CN" sz="2000" b="0" i="0" smtClean="0">
                          <a:solidFill>
                            <a:srgbClr val="0000FF"/>
                          </a:solidFill>
                          <a:latin typeface="Cambria Math" panose="02040503050406030204" pitchFamily="18" charset="0"/>
                        </a:rPr>
                        <m:t>x</m:t>
                      </m:r>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𝜃</m:t>
                      </m:r>
                      <m:r>
                        <a:rPr lang="en-US" altLang="zh-CN" sz="2000" b="0" i="1" smtClean="0">
                          <a:solidFill>
                            <a:srgbClr val="0000FF"/>
                          </a:solidFill>
                          <a:latin typeface="Cambria Math" panose="02040503050406030204" pitchFamily="18" charset="0"/>
                        </a:rPr>
                        <m:t>)</m:t>
                      </m:r>
                    </m:oMath>
                  </m:oMathPara>
                </a14:m>
                <a:endParaRPr lang="zh-CN" altLang="en-US" sz="2000" dirty="0">
                  <a:solidFill>
                    <a:srgbClr val="0000FF"/>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4139414" y="4305664"/>
                <a:ext cx="3448159" cy="324641"/>
              </a:xfrm>
              <a:prstGeom prst="rect">
                <a:avLst/>
              </a:prstGeom>
              <a:blipFill>
                <a:blip r:embed="rId4"/>
                <a:stretch>
                  <a:fillRect l="-707" t="-27778" r="-1590" b="-25926"/>
                </a:stretch>
              </a:blipFill>
            </p:spPr>
            <p:txBody>
              <a:bodyPr/>
              <a:lstStyle/>
              <a:p>
                <a:r>
                  <a:rPr lang="zh-CN" altLang="en-US">
                    <a:noFill/>
                  </a:rPr>
                  <a:t> </a:t>
                </a:r>
              </a:p>
            </p:txBody>
          </p:sp>
        </mc:Fallback>
      </mc:AlternateContent>
      <p:pic>
        <p:nvPicPr>
          <p:cNvPr id="6" name="图片 5"/>
          <p:cNvPicPr>
            <a:picLocks noChangeAspect="1"/>
          </p:cNvPicPr>
          <p:nvPr/>
        </p:nvPicPr>
        <p:blipFill>
          <a:blip r:embed="rId5"/>
          <a:stretch>
            <a:fillRect/>
          </a:stretch>
        </p:blipFill>
        <p:spPr>
          <a:xfrm>
            <a:off x="3571274" y="4871033"/>
            <a:ext cx="3767581" cy="916752"/>
          </a:xfrm>
          <a:prstGeom prst="rect">
            <a:avLst/>
          </a:prstGeom>
        </p:spPr>
      </p:pic>
    </p:spTree>
    <p:extLst>
      <p:ext uri="{BB962C8B-B14F-4D97-AF65-F5344CB8AC3E}">
        <p14:creationId xmlns:p14="http://schemas.microsoft.com/office/powerpoint/2010/main" val="14422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Variational</a:t>
            </a:r>
            <a:r>
              <a:rPr lang="en-US" altLang="zh-CN" dirty="0" smtClean="0"/>
              <a:t> Bayes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p:txBody>
              <a:bodyPr/>
              <a:lstStyle/>
              <a:p>
                <a:r>
                  <a:rPr lang="en-US" altLang="zh-CN" dirty="0" smtClean="0"/>
                  <a:t>Consider the log-likelihood of </a:t>
                </a:r>
                <a:r>
                  <a:rPr lang="en-US" altLang="zh-CN" b="1" i="1" dirty="0" smtClean="0"/>
                  <a:t>a</a:t>
                </a:r>
                <a:r>
                  <a:rPr lang="en-US" altLang="zh-CN" dirty="0" smtClean="0"/>
                  <a:t> </a:t>
                </a:r>
                <a:r>
                  <a:rPr lang="en-US" altLang="zh-CN" b="1" i="1" dirty="0" smtClean="0"/>
                  <a:t>single example</a:t>
                </a:r>
              </a:p>
              <a:p>
                <a:pPr lvl="1"/>
                <a:endParaRPr lang="en-US" altLang="zh-CN" dirty="0"/>
              </a:p>
              <a:p>
                <a:pPr lvl="1"/>
                <a:endParaRPr lang="en-US" altLang="zh-CN" dirty="0" smtClean="0"/>
              </a:p>
              <a:p>
                <a:r>
                  <a:rPr lang="en-US" altLang="zh-CN" dirty="0" smtClean="0"/>
                  <a:t>Log-integral/sum is annoying to handle directly</a:t>
                </a:r>
              </a:p>
              <a:p>
                <a:r>
                  <a:rPr lang="en-US" altLang="zh-CN" dirty="0" smtClean="0"/>
                  <a:t>Derive a </a:t>
                </a:r>
                <a:r>
                  <a:rPr lang="en-US" altLang="zh-CN" dirty="0" err="1" smtClean="0"/>
                  <a:t>variational</a:t>
                </a:r>
                <a:r>
                  <a:rPr lang="en-US" altLang="zh-CN" dirty="0" smtClean="0"/>
                  <a:t> lower bound </a:t>
                </a:r>
                <a14:m>
                  <m:oMath xmlns:m="http://schemas.openxmlformats.org/officeDocument/2006/math">
                    <m:r>
                      <a:rPr lang="en-US" altLang="zh-CN" sz="2400" i="1">
                        <a:latin typeface="Cambria Math" panose="02040503050406030204" pitchFamily="18" charset="0"/>
                      </a:rPr>
                      <m:t>𝐿</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𝜃</m:t>
                        </m:r>
                        <m:r>
                          <a:rPr lang="en-US" altLang="zh-CN" sz="2400" i="1">
                            <a:latin typeface="Cambria Math" panose="02040503050406030204" pitchFamily="18" charset="0"/>
                          </a:rPr>
                          <m:t>, </m:t>
                        </m:r>
                        <m:r>
                          <a:rPr lang="en-US" altLang="zh-CN" sz="2400" i="1">
                            <a:latin typeface="Cambria Math" panose="02040503050406030204" pitchFamily="18" charset="0"/>
                          </a:rPr>
                          <m:t>𝜙</m:t>
                        </m:r>
                        <m:r>
                          <a:rPr lang="en-US" altLang="zh-CN" sz="2400" i="1">
                            <a:latin typeface="Cambria Math" panose="02040503050406030204" pitchFamily="18" charset="0"/>
                          </a:rPr>
                          <m:t>,</m:t>
                        </m:r>
                        <m:r>
                          <m:rPr>
                            <m:sty m:val="p"/>
                          </m:rPr>
                          <a:rPr lang="en-US" altLang="zh-CN" sz="2400">
                            <a:latin typeface="Cambria Math" panose="02040503050406030204" pitchFamily="18" charset="0"/>
                          </a:rPr>
                          <m:t>x</m:t>
                        </m:r>
                      </m:e>
                    </m:d>
                  </m:oMath>
                </a14:m>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blipFill>
                <a:blip r:embed="rId2"/>
                <a:stretch>
                  <a:fillRect t="-1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2606717" y="2114162"/>
                <a:ext cx="4159985" cy="475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altLang="zh-CN" sz="2400" b="0" i="1" smtClean="0">
                              <a:solidFill>
                                <a:srgbClr val="0000FF"/>
                              </a:solidFill>
                              <a:latin typeface="Cambria Math" panose="02040503050406030204" pitchFamily="18" charset="0"/>
                            </a:rPr>
                          </m:ctrlPr>
                        </m:funcPr>
                        <m:fName>
                          <m:r>
                            <m:rPr>
                              <m:sty m:val="p"/>
                            </m:rPr>
                            <a:rPr lang="en-US" altLang="zh-CN" sz="2400" b="0" i="0" smtClean="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𝜃</m:t>
                          </m:r>
                          <m:r>
                            <a:rPr lang="en-US" altLang="zh-CN" sz="2400" b="0" i="1" smtClean="0">
                              <a:solidFill>
                                <a:srgbClr val="0000FF"/>
                              </a:solidFill>
                              <a:latin typeface="Cambria Math" panose="02040503050406030204" pitchFamily="18" charset="0"/>
                            </a:rPr>
                            <m:t>)</m:t>
                          </m:r>
                        </m:e>
                      </m:func>
                      <m:r>
                        <a:rPr lang="en-US" altLang="zh-CN" sz="2400" b="0" i="1" smtClean="0">
                          <a:solidFill>
                            <a:srgbClr val="0000FF"/>
                          </a:solidFill>
                          <a:latin typeface="Cambria Math" panose="02040503050406030204" pitchFamily="18" charset="0"/>
                        </a:rPr>
                        <m:t>=</m:t>
                      </m:r>
                      <m:func>
                        <m:funcPr>
                          <m:ctrlPr>
                            <a:rPr lang="en-US" altLang="zh-CN" sz="2400" b="0" i="1" smtClean="0">
                              <a:solidFill>
                                <a:srgbClr val="0000FF"/>
                              </a:solidFill>
                              <a:latin typeface="Cambria Math" panose="02040503050406030204" pitchFamily="18" charset="0"/>
                            </a:rPr>
                          </m:ctrlPr>
                        </m:funcPr>
                        <m:fName>
                          <m:r>
                            <m:rPr>
                              <m:sty m:val="p"/>
                            </m:rPr>
                            <a:rPr lang="en-US" altLang="zh-CN" sz="2400" b="0" i="0" smtClean="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b="0" i="0"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𝜃</m:t>
                              </m:r>
                            </m:e>
                          </m:d>
                          <m:r>
                            <a:rPr lang="en-US" altLang="zh-CN" sz="2400" i="1">
                              <a:solidFill>
                                <a:srgbClr val="0000FF"/>
                              </a:solidFill>
                              <a:latin typeface="Cambria Math" panose="02040503050406030204" pitchFamily="18" charset="0"/>
                            </a:rPr>
                            <m:t>𝑑</m:t>
                          </m:r>
                          <m:r>
                            <m:rPr>
                              <m:sty m:val="p"/>
                            </m:rPr>
                            <a:rPr lang="en-US" altLang="zh-CN" sz="2400">
                              <a:solidFill>
                                <a:srgbClr val="0000FF"/>
                              </a:solidFill>
                              <a:latin typeface="Cambria Math" panose="02040503050406030204" pitchFamily="18" charset="0"/>
                            </a:rPr>
                            <m:t>z</m:t>
                          </m:r>
                        </m:e>
                      </m:func>
                    </m:oMath>
                  </m:oMathPara>
                </a14:m>
                <a:endParaRPr lang="zh-CN" altLang="en-US" sz="2400" dirty="0">
                  <a:solidFill>
                    <a:srgbClr val="0000FF"/>
                  </a:solidFill>
                </a:endParaRPr>
              </a:p>
            </p:txBody>
          </p:sp>
        </mc:Choice>
        <mc:Fallback xmlns="">
          <p:sp>
            <p:nvSpPr>
              <p:cNvPr id="17" name="矩形 16"/>
              <p:cNvSpPr>
                <a:spLocks noRot="1" noChangeAspect="1" noMove="1" noResize="1" noEditPoints="1" noAdjustHandles="1" noChangeArrowheads="1" noChangeShapeType="1" noTextEdit="1"/>
              </p:cNvSpPr>
              <p:nvPr/>
            </p:nvSpPr>
            <p:spPr>
              <a:xfrm>
                <a:off x="2606717" y="2114162"/>
                <a:ext cx="4159985" cy="475643"/>
              </a:xfrm>
              <a:prstGeom prst="rect">
                <a:avLst/>
              </a:prstGeom>
              <a:blipFill>
                <a:blip r:embed="rId3"/>
                <a:stretch>
                  <a:fillRect t="-5128"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1618559" y="3876073"/>
                <a:ext cx="666810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altLang="zh-CN" sz="2400" i="1" smtClean="0">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𝐿</m:t>
                          </m:r>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𝜃</m:t>
                              </m:r>
                              <m:r>
                                <a:rPr lang="en-US" altLang="zh-CN" sz="2400" b="0" i="1" smtClean="0">
                                  <a:solidFill>
                                    <a:srgbClr val="0000FF"/>
                                  </a:solidFill>
                                  <a:latin typeface="Cambria Math" panose="02040503050406030204" pitchFamily="18" charset="0"/>
                                </a:rPr>
                                <m:t>, </m:t>
                              </m:r>
                              <m:r>
                                <a:rPr lang="en-US" altLang="zh-CN" sz="2400" b="0" i="1" smtClean="0">
                                  <a:solidFill>
                                    <a:srgbClr val="0000FF"/>
                                  </a:solidFill>
                                  <a:latin typeface="Cambria Math" panose="02040503050406030204" pitchFamily="18" charset="0"/>
                                </a:rPr>
                                <m:t>𝜙</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e>
                          </m:d>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KL</m:t>
                          </m:r>
                          <m:d>
                            <m:dPr>
                              <m:endChr m:val="‖"/>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𝑞</m:t>
                              </m:r>
                              <m:d>
                                <m:dPr>
                                  <m:ctrlPr>
                                    <a:rPr lang="en-US" altLang="zh-CN" sz="2400" b="0" i="1" smtClean="0">
                                      <a:solidFill>
                                        <a:srgbClr val="0000FF"/>
                                      </a:solidFill>
                                      <a:latin typeface="Cambria Math" panose="02040503050406030204" pitchFamily="18" charset="0"/>
                                    </a:rPr>
                                  </m:ctrlPr>
                                </m:dPr>
                                <m:e>
                                  <m:r>
                                    <m:rPr>
                                      <m:sty m:val="p"/>
                                    </m:rPr>
                                    <a:rPr lang="en-US" altLang="zh-CN" sz="2400" b="0" i="0" smtClean="0">
                                      <a:solidFill>
                                        <a:srgbClr val="0000FF"/>
                                      </a:solidFill>
                                      <a:latin typeface="Cambria Math" panose="02040503050406030204" pitchFamily="18" charset="0"/>
                                    </a:rPr>
                                    <m:t>z</m:t>
                                  </m:r>
                                </m:e>
                                <m:e>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e>
                              </m:d>
                            </m:e>
                          </m:d>
                          <m:r>
                            <a:rPr lang="en-US" altLang="zh-CN" sz="2400" b="0" i="1" smtClean="0">
                              <a:solidFill>
                                <a:srgbClr val="0000FF"/>
                              </a:solidFill>
                              <a:latin typeface="Cambria Math" panose="02040503050406030204" pitchFamily="18" charset="0"/>
                            </a:rPr>
                            <m:t>𝑝</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z</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𝜃</m:t>
                          </m:r>
                          <m:r>
                            <a:rPr lang="en-US" altLang="zh-CN" sz="2400" b="0" i="1" smtClean="0">
                              <a:solidFill>
                                <a:srgbClr val="0000FF"/>
                              </a:solidFill>
                              <a:latin typeface="Cambria Math" panose="02040503050406030204" pitchFamily="18" charset="0"/>
                            </a:rPr>
                            <m:t>))</m:t>
                          </m:r>
                        </m:e>
                      </m:func>
                    </m:oMath>
                  </m:oMathPara>
                </a14:m>
                <a:endParaRPr lang="zh-CN" altLang="en-US" sz="2400" dirty="0">
                  <a:solidFill>
                    <a:srgbClr val="0000FF"/>
                  </a:solidFill>
                </a:endParaRPr>
              </a:p>
            </p:txBody>
          </p:sp>
        </mc:Choice>
        <mc:Fallback xmlns="">
          <p:sp>
            <p:nvSpPr>
              <p:cNvPr id="19" name="矩形 18"/>
              <p:cNvSpPr>
                <a:spLocks noRot="1" noChangeAspect="1" noMove="1" noResize="1" noEditPoints="1" noAdjustHandles="1" noChangeArrowheads="1" noChangeShapeType="1" noTextEdit="1"/>
              </p:cNvSpPr>
              <p:nvPr/>
            </p:nvSpPr>
            <p:spPr>
              <a:xfrm>
                <a:off x="1618559" y="3876073"/>
                <a:ext cx="6668107" cy="461665"/>
              </a:xfrm>
              <a:prstGeom prst="rect">
                <a:avLst/>
              </a:prstGeom>
              <a:blipFill>
                <a:blip r:embed="rId4"/>
                <a:stretch>
                  <a:fillRect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101412" y="4556871"/>
                <a:ext cx="8185254" cy="8665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𝐿</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𝜃</m:t>
                          </m:r>
                          <m:r>
                            <a:rPr lang="en-US" altLang="zh-CN" sz="2400" i="1">
                              <a:latin typeface="Cambria Math" panose="02040503050406030204" pitchFamily="18" charset="0"/>
                            </a:rPr>
                            <m:t>, </m:t>
                          </m:r>
                          <m:r>
                            <a:rPr lang="en-US" altLang="zh-CN" sz="2400" i="1">
                              <a:latin typeface="Cambria Math" panose="02040503050406030204" pitchFamily="18" charset="0"/>
                            </a:rPr>
                            <m:t>𝜙</m:t>
                          </m:r>
                          <m:r>
                            <a:rPr lang="en-US" altLang="zh-CN" sz="2400" i="1">
                              <a:latin typeface="Cambria Math" panose="02040503050406030204" pitchFamily="18" charset="0"/>
                            </a:rPr>
                            <m:t>,</m:t>
                          </m:r>
                          <m:r>
                            <m:rPr>
                              <m:sty m:val="p"/>
                            </m:rPr>
                            <a:rPr lang="en-US" altLang="zh-CN" sz="2400">
                              <a:latin typeface="Cambria Math" panose="02040503050406030204" pitchFamily="18" charset="0"/>
                            </a:rPr>
                            <m:t>x</m:t>
                          </m:r>
                        </m:e>
                      </m:d>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1" i="0" smtClean="0">
                              <a:latin typeface="Cambria Math" panose="02040503050406030204" pitchFamily="18" charset="0"/>
                            </a:rPr>
                            <m:t>𝐄</m:t>
                          </m:r>
                        </m:e>
                        <m:sub>
                          <m:r>
                            <a:rPr lang="en-US" altLang="zh-CN" sz="2400" b="0" i="1" smtClean="0">
                              <a:latin typeface="Cambria Math" panose="02040503050406030204" pitchFamily="18" charset="0"/>
                            </a:rPr>
                            <m:t>𝑞</m:t>
                          </m:r>
                          <m:r>
                            <a:rPr lang="en-US" altLang="zh-CN" sz="2400" b="0" i="1" smtClean="0">
                              <a:latin typeface="Cambria Math" panose="02040503050406030204" pitchFamily="18" charset="0"/>
                            </a:rPr>
                            <m:t>(</m:t>
                          </m:r>
                          <m:r>
                            <m:rPr>
                              <m:sty m:val="p"/>
                            </m:rPr>
                            <a:rPr lang="en-US" altLang="zh-CN" sz="2400" b="0" i="0" smtClean="0">
                              <a:latin typeface="Cambria Math" panose="02040503050406030204" pitchFamily="18" charset="0"/>
                            </a:rPr>
                            <m:t>z</m:t>
                          </m:r>
                          <m:r>
                            <a:rPr lang="en-US" altLang="zh-CN" sz="2400" b="0" i="1" smtClean="0">
                              <a:latin typeface="Cambria Math" panose="02040503050406030204" pitchFamily="18" charset="0"/>
                            </a:rPr>
                            <m:t>|</m:t>
                          </m:r>
                          <m:r>
                            <m:rPr>
                              <m:sty m:val="p"/>
                            </m:rPr>
                            <a:rPr lang="en-US" altLang="zh-CN" sz="2400" b="0" i="0" smtClean="0">
                              <a:latin typeface="Cambria Math" panose="02040503050406030204" pitchFamily="18" charset="0"/>
                            </a:rPr>
                            <m:t>x</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𝜙</m:t>
                          </m:r>
                          <m:r>
                            <a:rPr lang="en-US" altLang="zh-CN" sz="2400" b="0" i="1" smtClean="0">
                              <a:latin typeface="Cambria Math" panose="02040503050406030204" pitchFamily="18" charset="0"/>
                            </a:rPr>
                            <m:t>)</m:t>
                          </m:r>
                        </m:sub>
                      </m:sSub>
                      <m:d>
                        <m:dPr>
                          <m:begChr m:val="["/>
                          <m:endChr m:val="]"/>
                          <m:ctrlPr>
                            <a:rPr lang="en-US" altLang="zh-CN" sz="2400" b="0" i="1" smtClean="0">
                              <a:latin typeface="Cambria Math" panose="02040503050406030204" pitchFamily="18" charset="0"/>
                            </a:rPr>
                          </m:ctrlPr>
                        </m:dPr>
                        <m:e>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r>
                                <a:rPr lang="en-US" altLang="zh-CN" sz="2400" b="0" i="1" smtClean="0">
                                  <a:latin typeface="Cambria Math" panose="02040503050406030204" pitchFamily="18" charset="0"/>
                                </a:rPr>
                                <m:t>𝑝</m:t>
                              </m:r>
                              <m:d>
                                <m:dPr>
                                  <m:ctrlPr>
                                    <a:rPr lang="en-US" altLang="zh-CN" sz="2400" b="0" i="1" smtClean="0">
                                      <a:latin typeface="Cambria Math" panose="02040503050406030204" pitchFamily="18" charset="0"/>
                                    </a:rPr>
                                  </m:ctrlPr>
                                </m:dPr>
                                <m:e>
                                  <m:r>
                                    <m:rPr>
                                      <m:sty m:val="p"/>
                                    </m:rPr>
                                    <a:rPr lang="en-US" altLang="zh-CN" sz="2400" b="0" i="0" smtClean="0">
                                      <a:latin typeface="Cambria Math" panose="02040503050406030204" pitchFamily="18" charset="0"/>
                                    </a:rPr>
                                    <m:t>z</m:t>
                                  </m:r>
                                  <m:r>
                                    <a:rPr lang="en-US" altLang="zh-CN" sz="2400" b="0" i="1" smtClean="0">
                                      <a:latin typeface="Cambria Math" panose="02040503050406030204" pitchFamily="18" charset="0"/>
                                    </a:rPr>
                                    <m:t>,</m:t>
                                  </m:r>
                                  <m:r>
                                    <m:rPr>
                                      <m:sty m:val="p"/>
                                    </m:rPr>
                                    <a:rPr lang="en-US" altLang="zh-CN" sz="2400" b="0" i="0" smtClean="0">
                                      <a:latin typeface="Cambria Math" panose="02040503050406030204" pitchFamily="18" charset="0"/>
                                    </a:rPr>
                                    <m:t>x</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𝜃</m:t>
                                  </m:r>
                                </m:e>
                              </m:d>
                              <m:r>
                                <a:rPr lang="en-US" altLang="zh-CN" sz="2400" b="0" i="1" smtClean="0">
                                  <a:latin typeface="Cambria Math" panose="02040503050406030204" pitchFamily="18" charset="0"/>
                                </a:rPr>
                                <m:t>−</m:t>
                              </m:r>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r>
                                    <a:rPr lang="en-US" altLang="zh-CN" sz="2400" b="0" i="1" smtClean="0">
                                      <a:latin typeface="Cambria Math" panose="02040503050406030204" pitchFamily="18" charset="0"/>
                                    </a:rPr>
                                    <m:t>𝑞</m:t>
                                  </m:r>
                                  <m:d>
                                    <m:dPr>
                                      <m:ctrlPr>
                                        <a:rPr lang="en-US" altLang="zh-CN" sz="2400" b="0" i="1" smtClean="0">
                                          <a:latin typeface="Cambria Math" panose="02040503050406030204" pitchFamily="18" charset="0"/>
                                        </a:rPr>
                                      </m:ctrlPr>
                                    </m:dPr>
                                    <m:e>
                                      <m:r>
                                        <m:rPr>
                                          <m:sty m:val="p"/>
                                        </m:rPr>
                                        <a:rPr lang="en-US" altLang="zh-CN" sz="2400" b="0" i="0" smtClean="0">
                                          <a:latin typeface="Cambria Math" panose="02040503050406030204" pitchFamily="18" charset="0"/>
                                        </a:rPr>
                                        <m:t>z</m:t>
                                      </m:r>
                                    </m:e>
                                    <m:e>
                                      <m:r>
                                        <m:rPr>
                                          <m:sty m:val="p"/>
                                        </m:rPr>
                                        <a:rPr lang="en-US" altLang="zh-CN" sz="2400" b="0" i="0" smtClean="0">
                                          <a:latin typeface="Cambria Math" panose="02040503050406030204" pitchFamily="18" charset="0"/>
                                        </a:rPr>
                                        <m:t>x</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𝜙</m:t>
                                      </m:r>
                                    </m:e>
                                  </m:d>
                                </m:e>
                              </m:func>
                            </m:e>
                          </m:func>
                        </m:e>
                      </m:d>
                    </m:oMath>
                  </m:oMathPara>
                </a14:m>
                <a:endParaRPr lang="en-US" altLang="zh-CN" sz="2400" b="0" dirty="0" smtClean="0"/>
              </a:p>
              <a:p>
                <a:r>
                  <a:rPr lang="en-US" altLang="zh-CN" sz="2400" dirty="0" smtClean="0"/>
                  <a:t>                                     </a:t>
                </a:r>
                <a:endParaRPr lang="zh-CN" altLang="en-US" sz="2400" dirty="0"/>
              </a:p>
            </p:txBody>
          </p:sp>
        </mc:Choice>
        <mc:Fallback xmlns="">
          <p:sp>
            <p:nvSpPr>
              <p:cNvPr id="20" name="矩形 19"/>
              <p:cNvSpPr>
                <a:spLocks noRot="1" noChangeAspect="1" noMove="1" noResize="1" noEditPoints="1" noAdjustHandles="1" noChangeArrowheads="1" noChangeShapeType="1" noTextEdit="1"/>
              </p:cNvSpPr>
              <p:nvPr/>
            </p:nvSpPr>
            <p:spPr>
              <a:xfrm>
                <a:off x="101412" y="4556871"/>
                <a:ext cx="8185254" cy="86658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2149865" y="5140461"/>
                <a:ext cx="7326775" cy="497252"/>
              </a:xfrm>
              <a:prstGeom prst="rect">
                <a:avLst/>
              </a:prstGeom>
            </p:spPr>
            <p:txBody>
              <a:bodyPr wrap="square">
                <a:spAutoFit/>
              </a:bodyPr>
              <a:lstStyle/>
              <a:p>
                <a:r>
                  <a:rPr lang="en-US" altLang="zh-CN" sz="2400" dirty="0"/>
                  <a:t>= </a:t>
                </a:r>
                <a14:m>
                  <m:oMath xmlns:m="http://schemas.openxmlformats.org/officeDocument/2006/math">
                    <m:sSub>
                      <m:sSubPr>
                        <m:ctrlPr>
                          <a:rPr lang="en-US" altLang="zh-CN" sz="2400" i="1">
                            <a:latin typeface="Cambria Math" panose="02040503050406030204" pitchFamily="18" charset="0"/>
                          </a:rPr>
                        </m:ctrlPr>
                      </m:sSubPr>
                      <m:e>
                        <m:r>
                          <a:rPr lang="en-US" altLang="zh-CN" sz="2400" b="1">
                            <a:latin typeface="Cambria Math" panose="02040503050406030204" pitchFamily="18" charset="0"/>
                          </a:rPr>
                          <m:t>𝐄</m:t>
                        </m:r>
                      </m:e>
                      <m:sub>
                        <m:r>
                          <a:rPr lang="en-US" altLang="zh-CN" sz="2400" i="1">
                            <a:latin typeface="Cambria Math" panose="02040503050406030204" pitchFamily="18" charset="0"/>
                          </a:rPr>
                          <m:t>𝑞</m:t>
                        </m:r>
                        <m:r>
                          <a:rPr lang="en-US" altLang="zh-CN" sz="2400" i="1">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𝜙</m:t>
                        </m:r>
                        <m:r>
                          <a:rPr lang="en-US" altLang="zh-CN" sz="2400" i="1">
                            <a:latin typeface="Cambria Math" panose="02040503050406030204" pitchFamily="18" charset="0"/>
                          </a:rPr>
                          <m:t>)</m:t>
                        </m:r>
                      </m:sub>
                    </m:sSub>
                    <m:d>
                      <m:dPr>
                        <m:begChr m:val="["/>
                        <m:endChr m:val="]"/>
                        <m:ctrlPr>
                          <a:rPr lang="en-US" altLang="zh-CN" sz="2400" i="1">
                            <a:latin typeface="Cambria Math" panose="02040503050406030204" pitchFamily="18" charset="0"/>
                          </a:rPr>
                        </m:ctrlPr>
                      </m:dPr>
                      <m:e>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r>
                              <a:rPr lang="en-US" altLang="zh-CN" sz="2400" i="1">
                                <a:latin typeface="Cambria Math" panose="02040503050406030204" pitchFamily="18" charset="0"/>
                              </a:rPr>
                              <m:t>𝑝</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x</m:t>
                                </m:r>
                                <m:r>
                                  <a:rPr lang="en-US" altLang="zh-CN" sz="2400">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a:rPr lang="en-US" altLang="zh-CN" sz="2400" i="1">
                                    <a:latin typeface="Cambria Math" panose="02040503050406030204" pitchFamily="18" charset="0"/>
                                  </a:rPr>
                                  <m:t>𝜃</m:t>
                                </m:r>
                              </m:e>
                            </m:d>
                            <m:r>
                              <a:rPr lang="en-US" altLang="zh-CN" sz="2400" i="1">
                                <a:latin typeface="Cambria Math" panose="02040503050406030204" pitchFamily="18" charset="0"/>
                              </a:rPr>
                              <m:t>+</m:t>
                            </m:r>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r>
                                  <a:rPr lang="en-US" altLang="zh-CN" sz="2400" i="1">
                                    <a:latin typeface="Cambria Math" panose="02040503050406030204" pitchFamily="18" charset="0"/>
                                  </a:rPr>
                                  <m:t>𝑝</m:t>
                                </m:r>
                                <m:r>
                                  <a:rPr lang="en-US" altLang="zh-CN" sz="2400" i="1">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a:rPr lang="en-US" altLang="zh-CN" sz="2400" i="1">
                                    <a:latin typeface="Cambria Math" panose="02040503050406030204" pitchFamily="18" charset="0"/>
                                  </a:rPr>
                                  <m:t>𝜃</m:t>
                                </m:r>
                                <m:r>
                                  <a:rPr lang="en-US" altLang="zh-CN" sz="2400" i="1">
                                    <a:latin typeface="Cambria Math" panose="02040503050406030204" pitchFamily="18" charset="0"/>
                                  </a:rPr>
                                  <m:t>)</m:t>
                                </m:r>
                              </m:e>
                            </m:func>
                            <m:r>
                              <a:rPr lang="en-US" altLang="zh-CN" sz="2400" i="1">
                                <a:latin typeface="Cambria Math" panose="02040503050406030204" pitchFamily="18" charset="0"/>
                              </a:rPr>
                              <m:t>−</m:t>
                            </m:r>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r>
                                  <a:rPr lang="en-US" altLang="zh-CN" sz="2400" i="1">
                                    <a:latin typeface="Cambria Math" panose="02040503050406030204" pitchFamily="18" charset="0"/>
                                  </a:rPr>
                                  <m:t>𝑞</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z</m:t>
                                    </m:r>
                                  </m:e>
                                  <m:e>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𝜙</m:t>
                                    </m:r>
                                  </m:e>
                                </m:d>
                              </m:e>
                            </m:func>
                          </m:e>
                        </m:func>
                      </m:e>
                    </m:d>
                  </m:oMath>
                </a14:m>
                <a:endParaRPr lang="en-US" altLang="zh-CN" sz="2400" dirty="0"/>
              </a:p>
            </p:txBody>
          </p:sp>
        </mc:Choice>
        <mc:Fallback xmlns="">
          <p:sp>
            <p:nvSpPr>
              <p:cNvPr id="21" name="矩形 20"/>
              <p:cNvSpPr>
                <a:spLocks noRot="1" noChangeAspect="1" noMove="1" noResize="1" noEditPoints="1" noAdjustHandles="1" noChangeArrowheads="1" noChangeShapeType="1" noTextEdit="1"/>
              </p:cNvSpPr>
              <p:nvPr/>
            </p:nvSpPr>
            <p:spPr>
              <a:xfrm>
                <a:off x="2149865" y="5140461"/>
                <a:ext cx="7326775" cy="497252"/>
              </a:xfrm>
              <a:prstGeom prst="rect">
                <a:avLst/>
              </a:prstGeom>
              <a:blipFill>
                <a:blip r:embed="rId6"/>
                <a:stretch>
                  <a:fillRect l="-1331" t="-3659" b="-256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2151794" y="5657455"/>
                <a:ext cx="7326775" cy="497252"/>
              </a:xfrm>
              <a:prstGeom prst="rect">
                <a:avLst/>
              </a:prstGeom>
            </p:spPr>
            <p:txBody>
              <a:bodyPr wrap="square">
                <a:spAutoFit/>
              </a:bodyPr>
              <a:lstStyle/>
              <a:p>
                <a:r>
                  <a:rPr lang="en-US" altLang="zh-CN" sz="2400" dirty="0" smtClean="0"/>
                  <a:t>= </a:t>
                </a:r>
                <a14:m>
                  <m:oMath xmlns:m="http://schemas.openxmlformats.org/officeDocument/2006/math">
                    <m:sSub>
                      <m:sSubPr>
                        <m:ctrlPr>
                          <a:rPr lang="en-US" altLang="zh-CN" sz="2400" i="1">
                            <a:latin typeface="Cambria Math" panose="02040503050406030204" pitchFamily="18" charset="0"/>
                          </a:rPr>
                        </m:ctrlPr>
                      </m:sSubPr>
                      <m:e>
                        <m:r>
                          <a:rPr lang="en-US" altLang="zh-CN" sz="2400" b="1">
                            <a:latin typeface="Cambria Math" panose="02040503050406030204" pitchFamily="18" charset="0"/>
                          </a:rPr>
                          <m:t>𝐄</m:t>
                        </m:r>
                      </m:e>
                      <m:sub>
                        <m:r>
                          <a:rPr lang="en-US" altLang="zh-CN" sz="2400" i="1">
                            <a:latin typeface="Cambria Math" panose="02040503050406030204" pitchFamily="18" charset="0"/>
                          </a:rPr>
                          <m:t>𝑞</m:t>
                        </m:r>
                        <m:r>
                          <a:rPr lang="en-US" altLang="zh-CN" sz="2400" i="1">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𝜙</m:t>
                        </m:r>
                        <m:r>
                          <a:rPr lang="en-US" altLang="zh-CN" sz="2400" i="1">
                            <a:latin typeface="Cambria Math" panose="02040503050406030204" pitchFamily="18" charset="0"/>
                          </a:rPr>
                          <m:t>)</m:t>
                        </m:r>
                      </m:sub>
                    </m:sSub>
                    <m:d>
                      <m:dPr>
                        <m:begChr m:val="["/>
                        <m:endChr m:val="]"/>
                        <m:ctrlPr>
                          <a:rPr lang="en-US" altLang="zh-CN" sz="2400" i="1">
                            <a:latin typeface="Cambria Math" panose="02040503050406030204" pitchFamily="18" charset="0"/>
                          </a:rPr>
                        </m:ctrlPr>
                      </m:dPr>
                      <m:e>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r>
                              <a:rPr lang="en-US" altLang="zh-CN" sz="2400" i="1">
                                <a:latin typeface="Cambria Math" panose="02040503050406030204" pitchFamily="18" charset="0"/>
                              </a:rPr>
                              <m:t>𝑝</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x</m:t>
                                </m:r>
                                <m:r>
                                  <a:rPr lang="en-US" altLang="zh-CN" sz="2400">
                                    <a:latin typeface="Cambria Math" panose="02040503050406030204" pitchFamily="18" charset="0"/>
                                  </a:rPr>
                                  <m:t>|</m:t>
                                </m:r>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a:rPr lang="en-US" altLang="zh-CN" sz="2400" i="1">
                                    <a:latin typeface="Cambria Math" panose="02040503050406030204" pitchFamily="18" charset="0"/>
                                  </a:rPr>
                                  <m:t>𝜃</m:t>
                                </m:r>
                              </m:e>
                            </m:d>
                          </m:e>
                        </m:func>
                      </m:e>
                    </m:d>
                    <m:r>
                      <a:rPr lang="en-US" altLang="zh-CN" sz="2400" i="1">
                        <a:latin typeface="Cambria Math" panose="02040503050406030204" pitchFamily="18" charset="0"/>
                      </a:rPr>
                      <m:t>−</m:t>
                    </m:r>
                    <m:r>
                      <m:rPr>
                        <m:sty m:val="p"/>
                      </m:rPr>
                      <a:rPr lang="en-US" altLang="zh-CN" sz="2400" i="0">
                        <a:latin typeface="Cambria Math" panose="02040503050406030204" pitchFamily="18" charset="0"/>
                      </a:rPr>
                      <m:t>KL</m:t>
                    </m:r>
                    <m:r>
                      <a:rPr lang="en-US" altLang="zh-CN" sz="2400" i="1">
                        <a:latin typeface="Cambria Math" panose="02040503050406030204" pitchFamily="18" charset="0"/>
                      </a:rPr>
                      <m:t>(</m:t>
                    </m:r>
                    <m:r>
                      <a:rPr lang="en-US" altLang="zh-CN" sz="2400" i="1">
                        <a:latin typeface="Cambria Math" panose="02040503050406030204" pitchFamily="18" charset="0"/>
                      </a:rPr>
                      <m:t>𝑞</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z</m:t>
                        </m:r>
                      </m:e>
                      <m:e>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𝜙</m:t>
                        </m:r>
                      </m:e>
                    </m:d>
                    <m:r>
                      <a:rPr lang="en-US" altLang="zh-CN" sz="2400" i="1">
                        <a:latin typeface="Cambria Math" panose="02040503050406030204" pitchFamily="18" charset="0"/>
                      </a:rPr>
                      <m:t>‖</m:t>
                    </m:r>
                    <m:r>
                      <a:rPr lang="en-US" altLang="zh-CN" sz="2400" i="1">
                        <a:latin typeface="Cambria Math" panose="02040503050406030204" pitchFamily="18" charset="0"/>
                      </a:rPr>
                      <m:t>𝑝</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z</m:t>
                        </m:r>
                        <m:r>
                          <a:rPr lang="en-US" altLang="zh-CN" sz="2400" i="1">
                            <a:latin typeface="Cambria Math" panose="02040503050406030204" pitchFamily="18" charset="0"/>
                          </a:rPr>
                          <m:t>;</m:t>
                        </m:r>
                        <m:r>
                          <a:rPr lang="en-US" altLang="zh-CN" sz="2400" i="1">
                            <a:latin typeface="Cambria Math" panose="02040503050406030204" pitchFamily="18" charset="0"/>
                          </a:rPr>
                          <m:t>𝜃</m:t>
                        </m:r>
                      </m:e>
                    </m:d>
                    <m:r>
                      <a:rPr lang="en-US" altLang="zh-CN" sz="2400" i="1">
                        <a:latin typeface="Cambria Math" panose="02040503050406030204" pitchFamily="18" charset="0"/>
                      </a:rPr>
                      <m:t>)</m:t>
                    </m:r>
                  </m:oMath>
                </a14:m>
                <a:endParaRPr lang="en-US" altLang="zh-CN" sz="2400" dirty="0"/>
              </a:p>
            </p:txBody>
          </p:sp>
        </mc:Choice>
        <mc:Fallback xmlns="">
          <p:sp>
            <p:nvSpPr>
              <p:cNvPr id="22" name="矩形 21"/>
              <p:cNvSpPr>
                <a:spLocks noRot="1" noChangeAspect="1" noMove="1" noResize="1" noEditPoints="1" noAdjustHandles="1" noChangeArrowheads="1" noChangeShapeType="1" noTextEdit="1"/>
              </p:cNvSpPr>
              <p:nvPr/>
            </p:nvSpPr>
            <p:spPr>
              <a:xfrm>
                <a:off x="2151794" y="5657455"/>
                <a:ext cx="7326775" cy="497252"/>
              </a:xfrm>
              <a:prstGeom prst="rect">
                <a:avLst/>
              </a:prstGeom>
              <a:blipFill>
                <a:blip r:embed="rId7"/>
                <a:stretch>
                  <a:fillRect l="-1331" t="-3659" b="-25610"/>
                </a:stretch>
              </a:blipFill>
            </p:spPr>
            <p:txBody>
              <a:bodyPr/>
              <a:lstStyle/>
              <a:p>
                <a:r>
                  <a:rPr lang="en-US">
                    <a:noFill/>
                  </a:rPr>
                  <a:t> </a:t>
                </a:r>
              </a:p>
            </p:txBody>
          </p:sp>
        </mc:Fallback>
      </mc:AlternateContent>
      <p:sp>
        <p:nvSpPr>
          <p:cNvPr id="23" name="文本框 22"/>
          <p:cNvSpPr txBox="1"/>
          <p:nvPr/>
        </p:nvSpPr>
        <p:spPr>
          <a:xfrm>
            <a:off x="2702690" y="6168856"/>
            <a:ext cx="2180212" cy="369332"/>
          </a:xfrm>
          <a:prstGeom prst="rect">
            <a:avLst/>
          </a:prstGeom>
          <a:noFill/>
        </p:spPr>
        <p:txBody>
          <a:bodyPr wrap="none" rtlCol="0">
            <a:spAutoFit/>
          </a:bodyPr>
          <a:lstStyle/>
          <a:p>
            <a:r>
              <a:rPr lang="en-US" altLang="zh-CN" b="1" dirty="0">
                <a:solidFill>
                  <a:srgbClr val="FF0000"/>
                </a:solidFill>
              </a:rPr>
              <a:t>reconstruction term</a:t>
            </a:r>
            <a:endParaRPr lang="zh-CN" altLang="en-US" b="1" dirty="0">
              <a:solidFill>
                <a:srgbClr val="FF0000"/>
              </a:solidFill>
            </a:endParaRPr>
          </a:p>
        </p:txBody>
      </p:sp>
      <p:sp>
        <p:nvSpPr>
          <p:cNvPr id="24" name="文本框 23"/>
          <p:cNvSpPr txBox="1"/>
          <p:nvPr/>
        </p:nvSpPr>
        <p:spPr>
          <a:xfrm>
            <a:off x="6093526" y="6180794"/>
            <a:ext cx="2142510" cy="369332"/>
          </a:xfrm>
          <a:prstGeom prst="rect">
            <a:avLst/>
          </a:prstGeom>
          <a:noFill/>
        </p:spPr>
        <p:txBody>
          <a:bodyPr wrap="none" rtlCol="0">
            <a:spAutoFit/>
          </a:bodyPr>
          <a:lstStyle/>
          <a:p>
            <a:r>
              <a:rPr lang="en-US" altLang="zh-CN" b="1" dirty="0" smtClean="0">
                <a:solidFill>
                  <a:srgbClr val="00B0F0"/>
                </a:solidFill>
              </a:rPr>
              <a:t>prior regularization</a:t>
            </a:r>
            <a:endParaRPr lang="zh-CN" altLang="en-US" b="1" dirty="0">
              <a:solidFill>
                <a:srgbClr val="00B0F0"/>
              </a:solidFill>
            </a:endParaRPr>
          </a:p>
        </p:txBody>
      </p:sp>
    </p:spTree>
    <p:extLst>
      <p:ext uri="{BB962C8B-B14F-4D97-AF65-F5344CB8AC3E}">
        <p14:creationId xmlns:p14="http://schemas.microsoft.com/office/powerpoint/2010/main" val="386409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Auto-Encoder</a:t>
            </a:r>
            <a:endParaRPr lang="en-US" dirty="0"/>
          </a:p>
        </p:txBody>
      </p:sp>
      <p:sp>
        <p:nvSpPr>
          <p:cNvPr id="3" name="Content Placeholder 2"/>
          <p:cNvSpPr>
            <a:spLocks noGrp="1"/>
          </p:cNvSpPr>
          <p:nvPr>
            <p:ph sz="quarter" idx="1"/>
          </p:nvPr>
        </p:nvSpPr>
        <p:spPr>
          <a:xfrm>
            <a:off x="914400" y="1417638"/>
            <a:ext cx="7772400" cy="4919788"/>
          </a:xfrm>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Encoder: </a:t>
            </a:r>
          </a:p>
          <a:p>
            <a:r>
              <a:rPr lang="en-US" dirty="0" smtClean="0"/>
              <a:t>Decoder:</a:t>
            </a:r>
            <a:endParaRPr lang="en-US" dirty="0"/>
          </a:p>
          <a:p>
            <a:r>
              <a:rPr lang="en-US" dirty="0" smtClean="0"/>
              <a:t>Training: minimize the reconstruction error (e.g., square loss, cross-entropy loss)</a:t>
            </a:r>
          </a:p>
          <a:p>
            <a:r>
              <a:rPr lang="en-US" dirty="0" err="1" smtClean="0"/>
              <a:t>Denoising</a:t>
            </a:r>
            <a:r>
              <a:rPr lang="en-US" dirty="0" smtClean="0"/>
              <a:t> AE: randomly corrupted inputs are restored to learn more robust features</a:t>
            </a:r>
            <a:endParaRPr lang="en-US" dirty="0"/>
          </a:p>
        </p:txBody>
      </p:sp>
      <p:pic>
        <p:nvPicPr>
          <p:cNvPr id="4" name="Picture 3"/>
          <p:cNvPicPr>
            <a:picLocks noChangeAspect="1"/>
          </p:cNvPicPr>
          <p:nvPr/>
        </p:nvPicPr>
        <p:blipFill>
          <a:blip r:embed="rId2"/>
          <a:stretch>
            <a:fillRect/>
          </a:stretch>
        </p:blipFill>
        <p:spPr>
          <a:xfrm>
            <a:off x="2716039" y="1817721"/>
            <a:ext cx="3738132" cy="190891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584764" y="3946479"/>
                <a:ext cx="15452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𝑊</m:t>
                      </m:r>
                      <m:r>
                        <m:rPr>
                          <m:sty m:val="p"/>
                        </m:rPr>
                        <a:rPr lang="en-US" b="0" i="0" smtClean="0">
                          <a:latin typeface="Cambria Math" panose="02040503050406030204" pitchFamily="18" charset="0"/>
                        </a:rPr>
                        <m:t>x</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584764" y="3946479"/>
                <a:ext cx="1545231" cy="276999"/>
              </a:xfrm>
              <a:prstGeom prst="rect">
                <a:avLst/>
              </a:prstGeom>
              <a:blipFill>
                <a:blip r:embed="rId3"/>
                <a:stretch>
                  <a:fillRect l="-2767" t="-6522" r="-4348" b="-282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521388" y="4393512"/>
                <a:ext cx="17537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x</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m:t>
                          </m:r>
                        </m:sup>
                      </m:sSup>
                      <m:r>
                        <m:rPr>
                          <m:sty m:val="p"/>
                        </m:rPr>
                        <a:rPr lang="en-US" b="0" i="0" smtClean="0">
                          <a:latin typeface="Cambria Math" panose="02040503050406030204" pitchFamily="18" charset="0"/>
                        </a:rPr>
                        <m:t>h</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2521388" y="4393512"/>
                <a:ext cx="1753750" cy="276999"/>
              </a:xfrm>
              <a:prstGeom prst="rect">
                <a:avLst/>
              </a:prstGeom>
              <a:blipFill>
                <a:blip r:embed="rId4"/>
                <a:stretch>
                  <a:fillRect l="-1742" t="-8889" r="-4878" b="-31111"/>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937441" y="2231300"/>
            <a:ext cx="778597" cy="991327"/>
          </a:xfrm>
          <a:prstGeom prst="rect">
            <a:avLst/>
          </a:prstGeom>
        </p:spPr>
      </p:pic>
      <p:pic>
        <p:nvPicPr>
          <p:cNvPr id="8" name="Picture 7"/>
          <p:cNvPicPr>
            <a:picLocks noChangeAspect="1"/>
          </p:cNvPicPr>
          <p:nvPr/>
        </p:nvPicPr>
        <p:blipFill>
          <a:blip r:embed="rId6"/>
          <a:stretch>
            <a:fillRect/>
          </a:stretch>
        </p:blipFill>
        <p:spPr>
          <a:xfrm>
            <a:off x="6576652" y="2243944"/>
            <a:ext cx="834706" cy="987736"/>
          </a:xfrm>
          <a:prstGeom prst="rect">
            <a:avLst/>
          </a:prstGeom>
        </p:spPr>
      </p:pic>
    </p:spTree>
    <p:extLst>
      <p:ext uri="{BB962C8B-B14F-4D97-AF65-F5344CB8AC3E}">
        <p14:creationId xmlns:p14="http://schemas.microsoft.com/office/powerpoint/2010/main" val="581873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Why generative models?</a:t>
            </a:r>
            <a:endParaRPr lang="zh-CN" altLang="en-US" dirty="0"/>
          </a:p>
        </p:txBody>
      </p:sp>
      <p:sp>
        <p:nvSpPr>
          <p:cNvPr id="3" name="内容占位符 2"/>
          <p:cNvSpPr>
            <a:spLocks noGrp="1"/>
          </p:cNvSpPr>
          <p:nvPr>
            <p:ph sz="quarter" idx="1"/>
          </p:nvPr>
        </p:nvSpPr>
        <p:spPr/>
        <p:txBody>
          <a:bodyPr>
            <a:normAutofit fontScale="92500" lnSpcReduction="10000"/>
          </a:bodyPr>
          <a:lstStyle/>
          <a:p>
            <a:r>
              <a:rPr lang="en-US" altLang="zh-CN" dirty="0" smtClean="0"/>
              <a:t>Leverage unlabeled datasets, which are often much larger than labeled ones</a:t>
            </a:r>
          </a:p>
          <a:p>
            <a:pPr lvl="1"/>
            <a:r>
              <a:rPr lang="en-US" altLang="zh-CN" dirty="0" smtClean="0"/>
              <a:t>Unsupervised learning </a:t>
            </a:r>
          </a:p>
          <a:p>
            <a:pPr lvl="2"/>
            <a:r>
              <a:rPr lang="en-US" altLang="zh-CN" dirty="0" smtClean="0"/>
              <a:t>e.g., clustering, density estimation, feature extraction, dimension reduction, data generation</a:t>
            </a:r>
          </a:p>
          <a:p>
            <a:pPr lvl="1"/>
            <a:r>
              <a:rPr lang="en-US" altLang="zh-CN" dirty="0" smtClean="0"/>
              <a:t>Semi-supervised learning</a:t>
            </a:r>
          </a:p>
          <a:p>
            <a:pPr lvl="2"/>
            <a:r>
              <a:rPr lang="en-US" altLang="zh-CN" dirty="0" smtClean="0"/>
              <a:t>e.g., classification, information extraction, learning-to-rank, network analysis, opinion mining</a:t>
            </a:r>
          </a:p>
          <a:p>
            <a:pPr lvl="1"/>
            <a:endParaRPr lang="en-US" altLang="zh-CN" dirty="0" smtClean="0"/>
          </a:p>
          <a:p>
            <a:r>
              <a:rPr lang="en-US" altLang="zh-CN" dirty="0" smtClean="0"/>
              <a:t>Conditional generative models</a:t>
            </a:r>
          </a:p>
          <a:p>
            <a:pPr lvl="1"/>
            <a:r>
              <a:rPr lang="en-US" altLang="zh-CN" sz="2200" dirty="0"/>
              <a:t>Speech synthesis: Text ⇒ Speech</a:t>
            </a:r>
          </a:p>
          <a:p>
            <a:pPr lvl="1"/>
            <a:r>
              <a:rPr lang="en-US" altLang="zh-CN" sz="2200" dirty="0" smtClean="0"/>
              <a:t>Machine </a:t>
            </a:r>
            <a:r>
              <a:rPr lang="en-US" altLang="zh-CN" sz="2200" dirty="0"/>
              <a:t>Translation: French ⇒ </a:t>
            </a:r>
            <a:r>
              <a:rPr lang="en-US" altLang="zh-CN" sz="2200" dirty="0" smtClean="0"/>
              <a:t>English</a:t>
            </a:r>
          </a:p>
          <a:p>
            <a:pPr lvl="1"/>
            <a:r>
              <a:rPr lang="en-US" altLang="zh-CN" sz="2200" dirty="0" smtClean="0"/>
              <a:t>Image captioning: Image </a:t>
            </a:r>
            <a:r>
              <a:rPr lang="en-US" altLang="zh-CN" dirty="0" smtClean="0"/>
              <a:t>⇒ Text</a:t>
            </a:r>
          </a:p>
          <a:p>
            <a:endParaRPr lang="zh-CN" altLang="en-US" dirty="0"/>
          </a:p>
        </p:txBody>
      </p:sp>
    </p:spTree>
    <p:extLst>
      <p:ext uri="{BB962C8B-B14F-4D97-AF65-F5344CB8AC3E}">
        <p14:creationId xmlns:p14="http://schemas.microsoft.com/office/powerpoint/2010/main" val="27448298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Auto-Encoding </a:t>
            </a:r>
            <a:r>
              <a:rPr lang="en-US" altLang="zh-CN" dirty="0" err="1"/>
              <a:t>Variational</a:t>
            </a:r>
            <a:r>
              <a:rPr lang="en-US" altLang="zh-CN" dirty="0"/>
              <a:t> </a:t>
            </a:r>
            <a:r>
              <a:rPr lang="en-US" altLang="zh-CN" dirty="0" smtClean="0"/>
              <a:t>Bayes (AEVB)</a:t>
            </a:r>
            <a:endParaRPr lang="zh-CN" altLang="en-US" dirty="0"/>
          </a:p>
        </p:txBody>
      </p:sp>
      <p:sp>
        <p:nvSpPr>
          <p:cNvPr id="3" name="内容占位符 2"/>
          <p:cNvSpPr>
            <a:spLocks noGrp="1"/>
          </p:cNvSpPr>
          <p:nvPr>
            <p:ph sz="quarter" idx="1"/>
          </p:nvPr>
        </p:nvSpPr>
        <p:spPr>
          <a:xfrm>
            <a:off x="914399" y="1447799"/>
            <a:ext cx="7912729" cy="4854615"/>
          </a:xfrm>
        </p:spPr>
        <p:txBody>
          <a:bodyPr>
            <a:normAutofit fontScale="92500" lnSpcReduction="10000"/>
          </a:bodyPr>
          <a:lstStyle/>
          <a:p>
            <a:r>
              <a:rPr lang="en-US" altLang="zh-CN" dirty="0" smtClean="0"/>
              <a:t>What’s unique in AEVB is that </a:t>
            </a:r>
            <a:r>
              <a:rPr lang="en-US" altLang="zh-CN" b="1" i="1" dirty="0" smtClean="0"/>
              <a:t>the </a:t>
            </a:r>
            <a:r>
              <a:rPr lang="en-US" altLang="zh-CN" b="1" i="1" dirty="0" err="1" smtClean="0"/>
              <a:t>variational</a:t>
            </a:r>
            <a:r>
              <a:rPr lang="en-US" altLang="zh-CN" b="1" i="1" dirty="0" smtClean="0"/>
              <a:t> distribution is parameterized by a deep neural network</a:t>
            </a:r>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pPr lvl="1"/>
            <a:endParaRPr lang="en-US" altLang="zh-CN" dirty="0"/>
          </a:p>
          <a:p>
            <a:pPr lvl="1"/>
            <a:endParaRPr lang="en-US" altLang="zh-CN" dirty="0" smtClean="0"/>
          </a:p>
          <a:p>
            <a:pPr lvl="1"/>
            <a:r>
              <a:rPr lang="en-US" altLang="zh-CN" dirty="0" smtClean="0"/>
              <a:t>We call it an </a:t>
            </a:r>
            <a:r>
              <a:rPr lang="en-US" altLang="zh-CN" dirty="0" smtClean="0">
                <a:solidFill>
                  <a:srgbClr val="0000FF"/>
                </a:solidFill>
              </a:rPr>
              <a:t>inference</a:t>
            </a:r>
            <a:r>
              <a:rPr lang="en-US" altLang="zh-CN" dirty="0" smtClean="0"/>
              <a:t> (</a:t>
            </a:r>
            <a:r>
              <a:rPr lang="en-US" altLang="zh-CN" dirty="0" smtClean="0">
                <a:solidFill>
                  <a:srgbClr val="0000FF"/>
                </a:solidFill>
              </a:rPr>
              <a:t>recognition</a:t>
            </a:r>
            <a:r>
              <a:rPr lang="en-US" altLang="zh-CN" dirty="0" smtClean="0"/>
              <a:t>, </a:t>
            </a:r>
            <a:r>
              <a:rPr lang="en-US" altLang="zh-CN" dirty="0" smtClean="0">
                <a:solidFill>
                  <a:srgbClr val="0000FF"/>
                </a:solidFill>
              </a:rPr>
              <a:t>encoder</a:t>
            </a:r>
            <a:r>
              <a:rPr lang="en-US" altLang="zh-CN" dirty="0" smtClean="0"/>
              <a:t>) </a:t>
            </a:r>
            <a:r>
              <a:rPr lang="en-US" altLang="zh-CN" dirty="0" smtClean="0">
                <a:solidFill>
                  <a:srgbClr val="0000FF"/>
                </a:solidFill>
              </a:rPr>
              <a:t>network</a:t>
            </a:r>
            <a:r>
              <a:rPr lang="en-US" altLang="zh-CN" dirty="0" smtClean="0"/>
              <a:t> or a </a:t>
            </a:r>
            <a:r>
              <a:rPr lang="en-US" altLang="zh-CN" dirty="0" smtClean="0">
                <a:solidFill>
                  <a:srgbClr val="0000FF"/>
                </a:solidFill>
              </a:rPr>
              <a:t>Q-network</a:t>
            </a:r>
          </a:p>
          <a:p>
            <a:pPr lvl="1"/>
            <a:r>
              <a:rPr lang="en-US" altLang="zh-CN" dirty="0" smtClean="0"/>
              <a:t>All the parameters are learned jointly via SGD with variance reduction</a:t>
            </a:r>
            <a:endParaRPr lang="zh-CN" altLang="en-US" dirty="0"/>
          </a:p>
        </p:txBody>
      </p:sp>
      <mc:AlternateContent xmlns:mc="http://schemas.openxmlformats.org/markup-compatibility/2006" xmlns:a14="http://schemas.microsoft.com/office/drawing/2010/main">
        <mc:Choice Requires="a14">
          <p:sp>
            <p:nvSpPr>
              <p:cNvPr id="17" name="矩形 16"/>
              <p:cNvSpPr/>
              <p:nvPr/>
            </p:nvSpPr>
            <p:spPr>
              <a:xfrm>
                <a:off x="3007827" y="2411845"/>
                <a:ext cx="294792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𝑞</m:t>
                      </m:r>
                      <m:d>
                        <m:dPr>
                          <m:ctrlPr>
                            <a:rPr lang="en-US" altLang="zh-CN" sz="2400" b="0" i="1" smtClean="0">
                              <a:latin typeface="Cambria Math" panose="02040503050406030204" pitchFamily="18" charset="0"/>
                            </a:rPr>
                          </m:ctrlPr>
                        </m:dPr>
                        <m:e>
                          <m:r>
                            <m:rPr>
                              <m:sty m:val="p"/>
                            </m:rPr>
                            <a:rPr lang="en-US" altLang="zh-CN" sz="2400" b="0" i="0" smtClean="0">
                              <a:latin typeface="Cambria Math" panose="02040503050406030204" pitchFamily="18" charset="0"/>
                            </a:rPr>
                            <m:t>z</m:t>
                          </m:r>
                        </m:e>
                        <m:e>
                          <m:r>
                            <m:rPr>
                              <m:sty m:val="p"/>
                            </m:rPr>
                            <a:rPr lang="en-US" altLang="zh-CN" sz="2400" i="0">
                              <a:latin typeface="Cambria Math" panose="02040503050406030204" pitchFamily="18" charset="0"/>
                            </a:rPr>
                            <m:t>x</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𝜙</m:t>
                          </m:r>
                        </m:e>
                      </m:d>
                      <m:r>
                        <a:rPr lang="en-US" altLang="zh-CN" sz="2400" i="1">
                          <a:latin typeface="Cambria Math" panose="02040503050406030204" pitchFamily="18" charset="0"/>
                        </a:rPr>
                        <m:t>≈</m:t>
                      </m:r>
                      <m:r>
                        <a:rPr lang="en-US" altLang="zh-CN" sz="2400" i="1">
                          <a:latin typeface="Cambria Math" panose="02040503050406030204" pitchFamily="18" charset="0"/>
                        </a:rPr>
                        <m:t>𝑝</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z</m:t>
                          </m:r>
                        </m:e>
                        <m:e>
                          <m:r>
                            <m:rPr>
                              <m:sty m:val="p"/>
                            </m:rPr>
                            <a:rPr lang="en-US" altLang="zh-CN" sz="2400">
                              <a:latin typeface="Cambria Math" panose="02040503050406030204" pitchFamily="18" charset="0"/>
                            </a:rPr>
                            <m:t>x</m:t>
                          </m:r>
                          <m:r>
                            <a:rPr lang="en-US" altLang="zh-CN" sz="2400" i="1">
                              <a:latin typeface="Cambria Math" panose="02040503050406030204" pitchFamily="18" charset="0"/>
                            </a:rPr>
                            <m:t>;</m:t>
                          </m:r>
                          <m:r>
                            <a:rPr lang="en-US" altLang="zh-CN" sz="2400" i="1">
                              <a:latin typeface="Cambria Math" panose="02040503050406030204" pitchFamily="18" charset="0"/>
                            </a:rPr>
                            <m:t>𝜃</m:t>
                          </m:r>
                        </m:e>
                      </m:d>
                    </m:oMath>
                  </m:oMathPara>
                </a14:m>
                <a:endParaRPr lang="zh-CN" altLang="en-US" sz="2400" dirty="0"/>
              </a:p>
            </p:txBody>
          </p:sp>
        </mc:Choice>
        <mc:Fallback xmlns="">
          <p:sp>
            <p:nvSpPr>
              <p:cNvPr id="17" name="矩形 16"/>
              <p:cNvSpPr>
                <a:spLocks noRot="1" noChangeAspect="1" noMove="1" noResize="1" noEditPoints="1" noAdjustHandles="1" noChangeArrowheads="1" noChangeShapeType="1" noTextEdit="1"/>
              </p:cNvSpPr>
              <p:nvPr/>
            </p:nvSpPr>
            <p:spPr>
              <a:xfrm>
                <a:off x="3007827" y="2411845"/>
                <a:ext cx="2947923" cy="461665"/>
              </a:xfrm>
              <a:prstGeom prst="rect">
                <a:avLst/>
              </a:prstGeom>
              <a:blipFill>
                <a:blip r:embed="rId2"/>
                <a:stretch>
                  <a:fillRect b="-13333"/>
                </a:stretch>
              </a:blipFill>
            </p:spPr>
            <p:txBody>
              <a:bodyPr/>
              <a:lstStyle/>
              <a:p>
                <a:r>
                  <a:rPr lang="en-US">
                    <a:noFill/>
                  </a:rPr>
                  <a:t> </a:t>
                </a:r>
              </a:p>
            </p:txBody>
          </p:sp>
        </mc:Fallback>
      </mc:AlternateContent>
      <p:sp>
        <p:nvSpPr>
          <p:cNvPr id="5" name="椭圆 4"/>
          <p:cNvSpPr/>
          <p:nvPr/>
        </p:nvSpPr>
        <p:spPr>
          <a:xfrm>
            <a:off x="4174743" y="3306173"/>
            <a:ext cx="470517" cy="449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椭圆 5"/>
          <p:cNvSpPr/>
          <p:nvPr/>
        </p:nvSpPr>
        <p:spPr>
          <a:xfrm>
            <a:off x="4174281" y="4235102"/>
            <a:ext cx="470517" cy="449972"/>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直接箭头连接符 6"/>
          <p:cNvCxnSpPr>
            <a:stCxn id="5" idx="4"/>
            <a:endCxn id="6" idx="0"/>
          </p:cNvCxnSpPr>
          <p:nvPr/>
        </p:nvCxnSpPr>
        <p:spPr>
          <a:xfrm flipH="1">
            <a:off x="4409540" y="3756145"/>
            <a:ext cx="462" cy="478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5685813" y="3903344"/>
            <a:ext cx="1953708" cy="707886"/>
            <a:chOff x="6318913" y="2863131"/>
            <a:chExt cx="1953708" cy="707886"/>
          </a:xfrm>
        </p:grpSpPr>
        <p:sp>
          <p:nvSpPr>
            <p:cNvPr id="10" name="文本框 9"/>
            <p:cNvSpPr txBox="1"/>
            <p:nvPr/>
          </p:nvSpPr>
          <p:spPr>
            <a:xfrm>
              <a:off x="6655062" y="2863131"/>
              <a:ext cx="1617559" cy="707886"/>
            </a:xfrm>
            <a:prstGeom prst="rect">
              <a:avLst/>
            </a:prstGeom>
            <a:noFill/>
          </p:spPr>
          <p:txBody>
            <a:bodyPr wrap="none" rtlCol="0">
              <a:spAutoFit/>
            </a:bodyPr>
            <a:lstStyle/>
            <a:p>
              <a:r>
                <a:rPr lang="en-US" altLang="zh-CN" sz="2000" dirty="0" smtClean="0"/>
                <a:t>generation path</a:t>
              </a:r>
            </a:p>
            <a:p>
              <a:r>
                <a:rPr lang="en-US" altLang="zh-CN" sz="2000" dirty="0" smtClean="0"/>
                <a:t>inference path</a:t>
              </a:r>
              <a:endParaRPr lang="zh-CN" altLang="en-US" sz="2000" dirty="0"/>
            </a:p>
          </p:txBody>
        </p:sp>
        <p:cxnSp>
          <p:nvCxnSpPr>
            <p:cNvPr id="11" name="直接箭头连接符 10"/>
            <p:cNvCxnSpPr/>
            <p:nvPr/>
          </p:nvCxnSpPr>
          <p:spPr>
            <a:xfrm>
              <a:off x="6318913" y="3065025"/>
              <a:ext cx="3138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6321185" y="3381201"/>
              <a:ext cx="313899" cy="0"/>
            </a:xfrm>
            <a:prstGeom prst="straightConnector1">
              <a:avLst/>
            </a:prstGeom>
            <a:ln w="254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4251483" y="3226112"/>
            <a:ext cx="316112" cy="523220"/>
          </a:xfrm>
          <a:prstGeom prst="rect">
            <a:avLst/>
          </a:prstGeom>
          <a:noFill/>
        </p:spPr>
        <p:txBody>
          <a:bodyPr wrap="none" rtlCol="0">
            <a:spAutoFit/>
          </a:bodyPr>
          <a:lstStyle/>
          <a:p>
            <a:r>
              <a:rPr lang="en-US" altLang="zh-CN" sz="2800" dirty="0" smtClean="0"/>
              <a:t>z</a:t>
            </a:r>
            <a:endParaRPr lang="zh-CN" altLang="en-US" dirty="0"/>
          </a:p>
        </p:txBody>
      </p:sp>
      <p:sp>
        <p:nvSpPr>
          <p:cNvPr id="16" name="文本框 15"/>
          <p:cNvSpPr txBox="1"/>
          <p:nvPr/>
        </p:nvSpPr>
        <p:spPr>
          <a:xfrm>
            <a:off x="4238398" y="4173269"/>
            <a:ext cx="349776" cy="523220"/>
          </a:xfrm>
          <a:prstGeom prst="rect">
            <a:avLst/>
          </a:prstGeom>
          <a:noFill/>
        </p:spPr>
        <p:txBody>
          <a:bodyPr wrap="none" rtlCol="0">
            <a:spAutoFit/>
          </a:bodyPr>
          <a:lstStyle/>
          <a:p>
            <a:r>
              <a:rPr lang="en-US" altLang="zh-CN" sz="2800" dirty="0" smtClean="0"/>
              <a:t>x</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2375729" y="3626291"/>
                <a:ext cx="11104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𝑞</m:t>
                      </m:r>
                      <m:d>
                        <m:dPr>
                          <m:ctrlPr>
                            <a:rPr lang="en-US" altLang="zh-CN" i="1">
                              <a:latin typeface="Cambria Math" panose="02040503050406030204" pitchFamily="18" charset="0"/>
                            </a:rPr>
                          </m:ctrlPr>
                        </m:dPr>
                        <m:e>
                          <m:r>
                            <m:rPr>
                              <m:sty m:val="p"/>
                            </m:rPr>
                            <a:rPr lang="en-US" altLang="zh-CN">
                              <a:latin typeface="Cambria Math" panose="02040503050406030204" pitchFamily="18" charset="0"/>
                            </a:rPr>
                            <m:t>z</m:t>
                          </m:r>
                        </m:e>
                        <m:e>
                          <m:r>
                            <m:rPr>
                              <m:sty m:val="p"/>
                            </m:rPr>
                            <a:rPr lang="en-US" altLang="zh-CN">
                              <a:latin typeface="Cambria Math" panose="02040503050406030204" pitchFamily="18" charset="0"/>
                            </a:rPr>
                            <m:t>x</m:t>
                          </m:r>
                          <m:r>
                            <a:rPr lang="en-US" altLang="zh-CN" i="1">
                              <a:latin typeface="Cambria Math" panose="02040503050406030204" pitchFamily="18" charset="0"/>
                            </a:rPr>
                            <m:t>;</m:t>
                          </m:r>
                          <m:r>
                            <a:rPr lang="en-US" altLang="zh-CN" i="1">
                              <a:latin typeface="Cambria Math" panose="02040503050406030204" pitchFamily="18" charset="0"/>
                            </a:rPr>
                            <m:t>𝜙</m:t>
                          </m:r>
                        </m:e>
                      </m:d>
                    </m:oMath>
                  </m:oMathPara>
                </a14:m>
                <a:endParaRPr lang="zh-CN"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2375729" y="3626291"/>
                <a:ext cx="1110432" cy="369332"/>
              </a:xfrm>
              <a:prstGeom prst="rect">
                <a:avLst/>
              </a:prstGeom>
              <a:blipFill>
                <a:blip r:embed="rId3"/>
                <a:stretch>
                  <a:fillRect b="-10000"/>
                </a:stretch>
              </a:blipFill>
            </p:spPr>
            <p:txBody>
              <a:bodyPr/>
              <a:lstStyle/>
              <a:p>
                <a:r>
                  <a:rPr lang="en-US">
                    <a:noFill/>
                  </a:rPr>
                  <a:t> </a:t>
                </a:r>
              </a:p>
            </p:txBody>
          </p:sp>
        </mc:Fallback>
      </mc:AlternateContent>
      <p:sp>
        <p:nvSpPr>
          <p:cNvPr id="21" name="椭圆 5"/>
          <p:cNvSpPr/>
          <p:nvPr/>
        </p:nvSpPr>
        <p:spPr>
          <a:xfrm>
            <a:off x="2970731" y="4196428"/>
            <a:ext cx="470517" cy="449972"/>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直接箭头连接符 6"/>
          <p:cNvCxnSpPr>
            <a:stCxn id="21" idx="0"/>
            <a:endCxn id="5" idx="2"/>
          </p:cNvCxnSpPr>
          <p:nvPr/>
        </p:nvCxnSpPr>
        <p:spPr>
          <a:xfrm flipV="1">
            <a:off x="3205990" y="3531159"/>
            <a:ext cx="968753" cy="665269"/>
          </a:xfrm>
          <a:prstGeom prst="straightConnector1">
            <a:avLst/>
          </a:prstGeom>
          <a:ln w="190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文本框 15"/>
          <p:cNvSpPr txBox="1"/>
          <p:nvPr/>
        </p:nvSpPr>
        <p:spPr>
          <a:xfrm>
            <a:off x="3078896" y="4123180"/>
            <a:ext cx="349776" cy="523220"/>
          </a:xfrm>
          <a:prstGeom prst="rect">
            <a:avLst/>
          </a:prstGeom>
          <a:noFill/>
        </p:spPr>
        <p:txBody>
          <a:bodyPr wrap="none" rtlCol="0">
            <a:spAutoFit/>
          </a:bodyPr>
          <a:lstStyle/>
          <a:p>
            <a:r>
              <a:rPr lang="en-US" altLang="zh-CN" sz="2800" dirty="0" smtClean="0"/>
              <a:t>x</a:t>
            </a:r>
            <a:endParaRPr lang="zh-CN" altLang="en-US" dirty="0"/>
          </a:p>
        </p:txBody>
      </p:sp>
      <p:sp>
        <p:nvSpPr>
          <p:cNvPr id="19" name="文本框 6"/>
          <p:cNvSpPr txBox="1"/>
          <p:nvPr/>
        </p:nvSpPr>
        <p:spPr>
          <a:xfrm>
            <a:off x="1" y="6379779"/>
            <a:ext cx="9144000" cy="369332"/>
          </a:xfrm>
          <a:prstGeom prst="rect">
            <a:avLst/>
          </a:prstGeom>
          <a:noFill/>
        </p:spPr>
        <p:txBody>
          <a:bodyPr wrap="square" rtlCol="0">
            <a:spAutoFit/>
          </a:bodyPr>
          <a:lstStyle/>
          <a:p>
            <a:pPr algn="ctr"/>
            <a:r>
              <a:rPr lang="en-US" dirty="0" smtClean="0"/>
              <a:t>[</a:t>
            </a:r>
            <a:r>
              <a:rPr lang="en-US" altLang="zh-CN" dirty="0" err="1" smtClean="0"/>
              <a:t>Kingma</a:t>
            </a:r>
            <a:r>
              <a:rPr lang="en-US" altLang="zh-CN" dirty="0" smtClean="0"/>
              <a:t> &amp; Welling, ICLR 2013; </a:t>
            </a:r>
            <a:r>
              <a:rPr lang="en-US" altLang="zh-CN" dirty="0" err="1" smtClean="0"/>
              <a:t>Rezende</a:t>
            </a:r>
            <a:r>
              <a:rPr lang="en-US" altLang="zh-CN" dirty="0" smtClean="0"/>
              <a:t> et al., ICML 2014</a:t>
            </a:r>
            <a:r>
              <a:rPr lang="en-US" dirty="0" smtClean="0"/>
              <a:t>]</a:t>
            </a:r>
            <a:endParaRPr lang="en-US" dirty="0"/>
          </a:p>
        </p:txBody>
      </p:sp>
    </p:spTree>
    <p:extLst>
      <p:ext uri="{BB962C8B-B14F-4D97-AF65-F5344CB8AC3E}">
        <p14:creationId xmlns:p14="http://schemas.microsoft.com/office/powerpoint/2010/main" val="379941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Encoder Network</a:t>
            </a:r>
            <a:endParaRPr lang="en-US" dirty="0"/>
          </a:p>
        </p:txBody>
      </p:sp>
      <p:sp>
        <p:nvSpPr>
          <p:cNvPr id="3" name="Content Placeholder 2"/>
          <p:cNvSpPr>
            <a:spLocks noGrp="1"/>
          </p:cNvSpPr>
          <p:nvPr>
            <p:ph sz="quarter" idx="1"/>
          </p:nvPr>
        </p:nvSpPr>
        <p:spPr/>
        <p:txBody>
          <a:bodyPr/>
          <a:lstStyle/>
          <a:p>
            <a:r>
              <a:rPr lang="en-US" dirty="0" smtClean="0"/>
              <a:t>A feedforward NN + Gaussian</a:t>
            </a:r>
            <a:endParaRPr lang="en-US" dirty="0"/>
          </a:p>
        </p:txBody>
      </p:sp>
      <mc:AlternateContent xmlns:mc="http://schemas.openxmlformats.org/markup-compatibility/2006" xmlns:a14="http://schemas.microsoft.com/office/drawing/2010/main">
        <mc:Choice Requires="a14">
          <p:sp>
            <p:nvSpPr>
              <p:cNvPr id="54" name="TextBox 53"/>
              <p:cNvSpPr txBox="1"/>
              <p:nvPr/>
            </p:nvSpPr>
            <p:spPr>
              <a:xfrm>
                <a:off x="4044729" y="2245793"/>
                <a:ext cx="43941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𝑞</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𝑧</m:t>
                          </m:r>
                        </m:e>
                        <m:e>
                          <m:r>
                            <m:rPr>
                              <m:sty m:val="p"/>
                            </m:rPr>
                            <a:rPr lang="en-US" sz="2400" b="0" i="0" smtClean="0">
                              <a:latin typeface="Cambria Math" panose="02040503050406030204" pitchFamily="18" charset="0"/>
                            </a:rPr>
                            <m:t>x</m:t>
                          </m:r>
                          <m:r>
                            <a:rPr lang="en-US" sz="2400" b="0" i="0" smtClean="0">
                              <a:latin typeface="Cambria Math" panose="02040503050406030204" pitchFamily="18" charset="0"/>
                            </a:rPr>
                            <m:t>;</m:t>
                          </m:r>
                          <m:r>
                            <a:rPr lang="en-US" sz="2400" b="0" i="1" smtClean="0">
                              <a:latin typeface="Cambria Math" panose="02040503050406030204" pitchFamily="18" charset="0"/>
                            </a:rPr>
                            <m:t>𝜙</m:t>
                          </m:r>
                        </m:e>
                      </m:d>
                      <m:r>
                        <a:rPr lang="en-US" sz="2400" b="0" i="1" smtClean="0">
                          <a:latin typeface="Cambria Math" panose="02040503050406030204" pitchFamily="18" charset="0"/>
                        </a:rPr>
                        <m:t>=</m:t>
                      </m:r>
                      <m:r>
                        <a:rPr lang="en-US" sz="2400" b="0" i="1" smtClean="0">
                          <a:latin typeface="Cambria Math" panose="02040503050406030204" pitchFamily="18" charset="0"/>
                        </a:rPr>
                        <m:t>𝑁</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𝜇</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x</m:t>
                          </m:r>
                          <m:r>
                            <a:rPr lang="en-US" sz="2400" b="0" i="1" smtClean="0">
                              <a:latin typeface="Cambria Math" panose="02040503050406030204" pitchFamily="18" charset="0"/>
                            </a:rPr>
                            <m:t>;</m:t>
                          </m:r>
                          <m:r>
                            <a:rPr lang="en-US" sz="2400" b="0" i="1" smtClean="0">
                              <a:latin typeface="Cambria Math" panose="02040503050406030204" pitchFamily="18" charset="0"/>
                            </a:rPr>
                            <m:t>𝜙</m:t>
                          </m:r>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𝜎</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r>
                            <m:rPr>
                              <m:sty m:val="p"/>
                            </m:rPr>
                            <a:rPr lang="en-US" sz="2400" b="0" i="0" smtClean="0">
                              <a:latin typeface="Cambria Math" panose="02040503050406030204" pitchFamily="18" charset="0"/>
                            </a:rPr>
                            <m:t>x</m:t>
                          </m:r>
                          <m:r>
                            <a:rPr lang="en-US" sz="2400" b="0" i="1" smtClean="0">
                              <a:latin typeface="Cambria Math" panose="02040503050406030204" pitchFamily="18" charset="0"/>
                            </a:rPr>
                            <m:t>;</m:t>
                          </m:r>
                          <m:r>
                            <a:rPr lang="en-US" sz="2400" b="0" i="1" smtClean="0">
                              <a:latin typeface="Cambria Math" panose="02040503050406030204" pitchFamily="18" charset="0"/>
                            </a:rPr>
                            <m:t>𝜙</m:t>
                          </m:r>
                          <m:r>
                            <a:rPr lang="en-US" sz="2400" b="0" i="1" smtClean="0">
                              <a:latin typeface="Cambria Math" panose="02040503050406030204" pitchFamily="18" charset="0"/>
                            </a:rPr>
                            <m:t>)</m:t>
                          </m:r>
                        </m:e>
                      </m:d>
                      <m:r>
                        <a:rPr lang="en-US" sz="2400" b="0" i="1" smtClean="0">
                          <a:latin typeface="Cambria Math" panose="02040503050406030204" pitchFamily="18" charset="0"/>
                        </a:rPr>
                        <m:t> </m:t>
                      </m:r>
                    </m:oMath>
                  </m:oMathPara>
                </a14:m>
                <a:endParaRPr 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4044729" y="2245793"/>
                <a:ext cx="4394152" cy="369332"/>
              </a:xfrm>
              <a:prstGeom prst="rect">
                <a:avLst/>
              </a:prstGeom>
              <a:blipFill>
                <a:blip r:embed="rId2"/>
                <a:stretch>
                  <a:fillRect l="-694" t="-4918" b="-29508"/>
                </a:stretch>
              </a:blipFill>
            </p:spPr>
            <p:txBody>
              <a:bodyPr/>
              <a:lstStyle/>
              <a:p>
                <a:r>
                  <a:rPr lang="en-US">
                    <a:noFill/>
                  </a:rPr>
                  <a:t> </a:t>
                </a:r>
              </a:p>
            </p:txBody>
          </p:sp>
        </mc:Fallback>
      </mc:AlternateContent>
      <p:sp>
        <p:nvSpPr>
          <p:cNvPr id="56" name="Right Brace 55"/>
          <p:cNvSpPr/>
          <p:nvPr/>
        </p:nvSpPr>
        <p:spPr>
          <a:xfrm>
            <a:off x="4487577" y="3331666"/>
            <a:ext cx="351889" cy="274983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TextBox 56"/>
              <p:cNvSpPr txBox="1"/>
              <p:nvPr/>
            </p:nvSpPr>
            <p:spPr>
              <a:xfrm>
                <a:off x="5014204" y="4552695"/>
                <a:ext cx="23795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5014204" y="4552695"/>
                <a:ext cx="237950" cy="307777"/>
              </a:xfrm>
              <a:prstGeom prst="rect">
                <a:avLst/>
              </a:prstGeom>
              <a:blipFill>
                <a:blip r:embed="rId3"/>
                <a:stretch>
                  <a:fillRect l="-35897" t="-2000" r="-35897" b="-30000"/>
                </a:stretch>
              </a:blipFill>
            </p:spPr>
            <p:txBody>
              <a:bodyPr/>
              <a:lstStyle/>
              <a:p>
                <a:r>
                  <a:rPr lang="en-US">
                    <a:noFill/>
                  </a:rPr>
                  <a:t> </a:t>
                </a:r>
              </a:p>
            </p:txBody>
          </p:sp>
        </mc:Fallback>
      </mc:AlternateContent>
      <p:grpSp>
        <p:nvGrpSpPr>
          <p:cNvPr id="70" name="Group 69"/>
          <p:cNvGrpSpPr/>
          <p:nvPr/>
        </p:nvGrpSpPr>
        <p:grpSpPr>
          <a:xfrm>
            <a:off x="1999620" y="2430459"/>
            <a:ext cx="2177029" cy="4121414"/>
            <a:chOff x="1999620" y="2430459"/>
            <a:chExt cx="2177029" cy="4121414"/>
          </a:xfrm>
        </p:grpSpPr>
        <p:sp>
          <p:nvSpPr>
            <p:cNvPr id="4" name="文本框 15"/>
            <p:cNvSpPr txBox="1"/>
            <p:nvPr/>
          </p:nvSpPr>
          <p:spPr>
            <a:xfrm>
              <a:off x="2871120" y="2430459"/>
              <a:ext cx="428368" cy="461665"/>
            </a:xfrm>
            <a:prstGeom prst="rect">
              <a:avLst/>
            </a:prstGeom>
            <a:noFill/>
          </p:spPr>
          <p:txBody>
            <a:bodyPr wrap="square" rtlCol="0">
              <a:spAutoFit/>
            </a:bodyPr>
            <a:lstStyle/>
            <a:p>
              <a:r>
                <a:rPr lang="en-US" altLang="zh-CN" sz="2400" i="1" dirty="0" smtClean="0"/>
                <a:t>z</a:t>
              </a:r>
              <a:endParaRPr lang="zh-CN" altLang="en-US" i="1" dirty="0"/>
            </a:p>
          </p:txBody>
        </p:sp>
        <p:cxnSp>
          <p:nvCxnSpPr>
            <p:cNvPr id="5" name="直接箭头连接符 24"/>
            <p:cNvCxnSpPr>
              <a:stCxn id="25" idx="4"/>
              <a:endCxn id="8" idx="0"/>
            </p:cNvCxnSpPr>
            <p:nvPr/>
          </p:nvCxnSpPr>
          <p:spPr>
            <a:xfrm>
              <a:off x="2197627" y="5595268"/>
              <a:ext cx="282188"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椭圆 25"/>
            <p:cNvSpPr/>
            <p:nvPr/>
          </p:nvSpPr>
          <p:spPr>
            <a:xfrm>
              <a:off x="2508556" y="336323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27"/>
            <p:cNvSpPr/>
            <p:nvPr/>
          </p:nvSpPr>
          <p:spPr>
            <a:xfrm>
              <a:off x="3254008" y="333166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32"/>
            <p:cNvSpPr/>
            <p:nvPr/>
          </p:nvSpPr>
          <p:spPr>
            <a:xfrm>
              <a:off x="2271350"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33"/>
            <p:cNvSpPr/>
            <p:nvPr/>
          </p:nvSpPr>
          <p:spPr>
            <a:xfrm>
              <a:off x="3526502"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41"/>
            <p:cNvSpPr/>
            <p:nvPr/>
          </p:nvSpPr>
          <p:spPr>
            <a:xfrm>
              <a:off x="2833110" y="245888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44"/>
            <p:cNvCxnSpPr>
              <a:stCxn id="10" idx="4"/>
              <a:endCxn id="6" idx="0"/>
            </p:cNvCxnSpPr>
            <p:nvPr/>
          </p:nvCxnSpPr>
          <p:spPr>
            <a:xfrm flipH="1">
              <a:off x="2706563" y="2892125"/>
              <a:ext cx="324554" cy="471113"/>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直接箭头连接符 44"/>
            <p:cNvCxnSpPr>
              <a:stCxn id="10" idx="4"/>
              <a:endCxn id="7" idx="0"/>
            </p:cNvCxnSpPr>
            <p:nvPr/>
          </p:nvCxnSpPr>
          <p:spPr>
            <a:xfrm>
              <a:off x="3031117" y="2892125"/>
              <a:ext cx="420898" cy="439542"/>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椭圆 25"/>
            <p:cNvSpPr/>
            <p:nvPr/>
          </p:nvSpPr>
          <p:spPr>
            <a:xfrm>
              <a:off x="3161940" y="426263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27"/>
            <p:cNvSpPr/>
            <p:nvPr/>
          </p:nvSpPr>
          <p:spPr>
            <a:xfrm>
              <a:off x="3780635"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44"/>
            <p:cNvCxnSpPr>
              <a:stCxn id="6" idx="4"/>
              <a:endCxn id="13" idx="0"/>
            </p:cNvCxnSpPr>
            <p:nvPr/>
          </p:nvCxnSpPr>
          <p:spPr>
            <a:xfrm>
              <a:off x="2706563" y="3796475"/>
              <a:ext cx="653384"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直接箭头连接符 44"/>
            <p:cNvCxnSpPr>
              <a:stCxn id="6" idx="4"/>
              <a:endCxn id="14" idx="0"/>
            </p:cNvCxnSpPr>
            <p:nvPr/>
          </p:nvCxnSpPr>
          <p:spPr>
            <a:xfrm>
              <a:off x="2706563" y="3796475"/>
              <a:ext cx="1272079"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椭圆 25"/>
            <p:cNvSpPr/>
            <p:nvPr/>
          </p:nvSpPr>
          <p:spPr>
            <a:xfrm>
              <a:off x="1999620"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27"/>
            <p:cNvSpPr/>
            <p:nvPr/>
          </p:nvSpPr>
          <p:spPr>
            <a:xfrm>
              <a:off x="2618315" y="426263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44"/>
            <p:cNvCxnSpPr>
              <a:stCxn id="6" idx="4"/>
              <a:endCxn id="17" idx="0"/>
            </p:cNvCxnSpPr>
            <p:nvPr/>
          </p:nvCxnSpPr>
          <p:spPr>
            <a:xfrm flipH="1">
              <a:off x="2197627" y="3796475"/>
              <a:ext cx="508936"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直接箭头连接符 44"/>
            <p:cNvCxnSpPr>
              <a:stCxn id="6" idx="4"/>
              <a:endCxn id="18" idx="0"/>
            </p:cNvCxnSpPr>
            <p:nvPr/>
          </p:nvCxnSpPr>
          <p:spPr>
            <a:xfrm>
              <a:off x="2706563" y="3796475"/>
              <a:ext cx="109759" cy="466160"/>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椭圆 25"/>
            <p:cNvSpPr/>
            <p:nvPr/>
          </p:nvSpPr>
          <p:spPr>
            <a:xfrm>
              <a:off x="3152887" y="516203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22" name="椭圆 27"/>
            <p:cNvSpPr/>
            <p:nvPr/>
          </p:nvSpPr>
          <p:spPr>
            <a:xfrm>
              <a:off x="3780635"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23" name="直接箭头连接符 44"/>
            <p:cNvCxnSpPr>
              <a:stCxn id="17" idx="4"/>
              <a:endCxn id="21" idx="0"/>
            </p:cNvCxnSpPr>
            <p:nvPr/>
          </p:nvCxnSpPr>
          <p:spPr>
            <a:xfrm>
              <a:off x="2197627" y="4695873"/>
              <a:ext cx="1153267"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直接箭头连接符 44"/>
            <p:cNvCxnSpPr>
              <a:stCxn id="17" idx="4"/>
              <a:endCxn id="22" idx="0"/>
            </p:cNvCxnSpPr>
            <p:nvPr/>
          </p:nvCxnSpPr>
          <p:spPr>
            <a:xfrm>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椭圆 25"/>
            <p:cNvSpPr/>
            <p:nvPr/>
          </p:nvSpPr>
          <p:spPr>
            <a:xfrm>
              <a:off x="1999620"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26" name="椭圆 27"/>
            <p:cNvSpPr/>
            <p:nvPr/>
          </p:nvSpPr>
          <p:spPr>
            <a:xfrm>
              <a:off x="2563997" y="516203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27" name="直接箭头连接符 44"/>
            <p:cNvCxnSpPr>
              <a:stCxn id="17" idx="4"/>
              <a:endCxn id="25" idx="0"/>
            </p:cNvCxnSpPr>
            <p:nvPr/>
          </p:nvCxnSpPr>
          <p:spPr>
            <a:xfrm>
              <a:off x="2197627"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直接箭头连接符 44"/>
            <p:cNvCxnSpPr>
              <a:stCxn id="17" idx="4"/>
              <a:endCxn id="26" idx="0"/>
            </p:cNvCxnSpPr>
            <p:nvPr/>
          </p:nvCxnSpPr>
          <p:spPr>
            <a:xfrm>
              <a:off x="2197627" y="4695873"/>
              <a:ext cx="564377"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直接箭头连接符 44"/>
            <p:cNvCxnSpPr>
              <a:stCxn id="7" idx="4"/>
              <a:endCxn id="13" idx="0"/>
            </p:cNvCxnSpPr>
            <p:nvPr/>
          </p:nvCxnSpPr>
          <p:spPr>
            <a:xfrm flipH="1">
              <a:off x="3359947" y="3796474"/>
              <a:ext cx="92068" cy="466163"/>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直接箭头连接符 44"/>
            <p:cNvCxnSpPr>
              <a:stCxn id="7" idx="4"/>
              <a:endCxn id="14" idx="0"/>
            </p:cNvCxnSpPr>
            <p:nvPr/>
          </p:nvCxnSpPr>
          <p:spPr>
            <a:xfrm>
              <a:off x="3452015" y="3796474"/>
              <a:ext cx="526627"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直接箭头连接符 44"/>
            <p:cNvCxnSpPr>
              <a:stCxn id="7" idx="4"/>
              <a:endCxn id="17" idx="0"/>
            </p:cNvCxnSpPr>
            <p:nvPr/>
          </p:nvCxnSpPr>
          <p:spPr>
            <a:xfrm flipH="1">
              <a:off x="2197627" y="3796474"/>
              <a:ext cx="1254388"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直接箭头连接符 44"/>
            <p:cNvCxnSpPr>
              <a:stCxn id="7" idx="4"/>
              <a:endCxn id="18" idx="0"/>
            </p:cNvCxnSpPr>
            <p:nvPr/>
          </p:nvCxnSpPr>
          <p:spPr>
            <a:xfrm flipH="1">
              <a:off x="2816322" y="3796474"/>
              <a:ext cx="635693"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直接箭头连接符 44"/>
            <p:cNvCxnSpPr>
              <a:stCxn id="18" idx="4"/>
              <a:endCxn id="21" idx="0"/>
            </p:cNvCxnSpPr>
            <p:nvPr/>
          </p:nvCxnSpPr>
          <p:spPr>
            <a:xfrm>
              <a:off x="2816322" y="4695872"/>
              <a:ext cx="534572" cy="46616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直接箭头连接符 44"/>
            <p:cNvCxnSpPr>
              <a:stCxn id="18" idx="4"/>
              <a:endCxn id="22" idx="0"/>
            </p:cNvCxnSpPr>
            <p:nvPr/>
          </p:nvCxnSpPr>
          <p:spPr>
            <a:xfrm>
              <a:off x="2816322" y="4695872"/>
              <a:ext cx="1162320"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直接箭头连接符 44"/>
            <p:cNvCxnSpPr>
              <a:stCxn id="18" idx="4"/>
              <a:endCxn id="25" idx="0"/>
            </p:cNvCxnSpPr>
            <p:nvPr/>
          </p:nvCxnSpPr>
          <p:spPr>
            <a:xfrm flipH="1">
              <a:off x="2197627" y="4695872"/>
              <a:ext cx="618695"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直接箭头连接符 44"/>
            <p:cNvCxnSpPr>
              <a:stCxn id="18" idx="4"/>
              <a:endCxn id="26" idx="0"/>
            </p:cNvCxnSpPr>
            <p:nvPr/>
          </p:nvCxnSpPr>
          <p:spPr>
            <a:xfrm flipH="1">
              <a:off x="2762004" y="4695872"/>
              <a:ext cx="54318"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直接箭头连接符 44"/>
            <p:cNvCxnSpPr>
              <a:stCxn id="13" idx="4"/>
              <a:endCxn id="21" idx="0"/>
            </p:cNvCxnSpPr>
            <p:nvPr/>
          </p:nvCxnSpPr>
          <p:spPr>
            <a:xfrm flipH="1">
              <a:off x="3350894" y="4695874"/>
              <a:ext cx="9053"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直接箭头连接符 44"/>
            <p:cNvCxnSpPr>
              <a:stCxn id="13" idx="4"/>
              <a:endCxn id="22" idx="0"/>
            </p:cNvCxnSpPr>
            <p:nvPr/>
          </p:nvCxnSpPr>
          <p:spPr>
            <a:xfrm>
              <a:off x="3359947" y="4695874"/>
              <a:ext cx="618695"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直接箭头连接符 44"/>
            <p:cNvCxnSpPr>
              <a:stCxn id="13" idx="4"/>
              <a:endCxn id="25" idx="0"/>
            </p:cNvCxnSpPr>
            <p:nvPr/>
          </p:nvCxnSpPr>
          <p:spPr>
            <a:xfrm flipH="1">
              <a:off x="2197627" y="4695874"/>
              <a:ext cx="1162320"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直接箭头连接符 44"/>
            <p:cNvCxnSpPr>
              <a:stCxn id="13" idx="4"/>
              <a:endCxn id="26" idx="0"/>
            </p:cNvCxnSpPr>
            <p:nvPr/>
          </p:nvCxnSpPr>
          <p:spPr>
            <a:xfrm flipH="1">
              <a:off x="2762004" y="4695874"/>
              <a:ext cx="597943" cy="46615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直接箭头连接符 44"/>
            <p:cNvCxnSpPr>
              <a:stCxn id="14" idx="4"/>
              <a:endCxn id="21" idx="0"/>
            </p:cNvCxnSpPr>
            <p:nvPr/>
          </p:nvCxnSpPr>
          <p:spPr>
            <a:xfrm flipH="1">
              <a:off x="3350894" y="4695873"/>
              <a:ext cx="627748"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直接箭头连接符 44"/>
            <p:cNvCxnSpPr>
              <a:stCxn id="14" idx="4"/>
              <a:endCxn id="22" idx="0"/>
            </p:cNvCxnSpPr>
            <p:nvPr/>
          </p:nvCxnSpPr>
          <p:spPr>
            <a:xfrm>
              <a:off x="3978642"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直接箭头连接符 44"/>
            <p:cNvCxnSpPr>
              <a:stCxn id="14" idx="4"/>
              <a:endCxn id="25" idx="0"/>
            </p:cNvCxnSpPr>
            <p:nvPr/>
          </p:nvCxnSpPr>
          <p:spPr>
            <a:xfrm flipH="1">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直接箭头连接符 44"/>
            <p:cNvCxnSpPr>
              <a:stCxn id="14" idx="4"/>
              <a:endCxn id="26" idx="0"/>
            </p:cNvCxnSpPr>
            <p:nvPr/>
          </p:nvCxnSpPr>
          <p:spPr>
            <a:xfrm flipH="1">
              <a:off x="2762004" y="4695873"/>
              <a:ext cx="1216638"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flipH="1">
                  <a:off x="2369366" y="3412663"/>
                  <a:ext cx="71325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𝜇</m:t>
                        </m:r>
                      </m:oMath>
                    </m:oMathPara>
                  </a14:m>
                  <a:endParaRPr lang="en-US" dirty="0">
                    <a:solidFill>
                      <a:srgbClr val="0000FF"/>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flipH="1">
                  <a:off x="2369366" y="3412663"/>
                  <a:ext cx="713258" cy="276999"/>
                </a:xfrm>
                <a:prstGeom prst="rect">
                  <a:avLst/>
                </a:prstGeom>
                <a:blipFill>
                  <a:blip r:embed="rId4"/>
                  <a:stretch>
                    <a:fillRect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flipH="1">
                  <a:off x="3001269" y="3438623"/>
                  <a:ext cx="949089" cy="2802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𝜎</m:t>
                            </m:r>
                          </m:e>
                          <m:sup>
                            <m:r>
                              <a:rPr lang="en-US" b="0" i="1" smtClean="0">
                                <a:solidFill>
                                  <a:srgbClr val="0000FF"/>
                                </a:solidFill>
                                <a:latin typeface="Cambria Math" panose="02040503050406030204" pitchFamily="18" charset="0"/>
                              </a:rPr>
                              <m:t>2</m:t>
                            </m:r>
                          </m:sup>
                        </m:sSup>
                      </m:oMath>
                    </m:oMathPara>
                  </a14:m>
                  <a:endParaRPr lang="en-US" dirty="0">
                    <a:solidFill>
                      <a:srgbClr val="0000FF"/>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flipH="1">
                  <a:off x="3001269" y="3438623"/>
                  <a:ext cx="949089" cy="280205"/>
                </a:xfrm>
                <a:prstGeom prst="rect">
                  <a:avLst/>
                </a:prstGeom>
                <a:blipFill>
                  <a:blip r:embed="rId5"/>
                  <a:stretch>
                    <a:fillRect t="-8696"/>
                  </a:stretch>
                </a:blipFill>
              </p:spPr>
              <p:txBody>
                <a:bodyPr/>
                <a:lstStyle/>
                <a:p>
                  <a:r>
                    <a:rPr lang="en-US">
                      <a:noFill/>
                    </a:rPr>
                    <a:t> </a:t>
                  </a:r>
                </a:p>
              </p:txBody>
            </p:sp>
          </mc:Fallback>
        </mc:AlternateContent>
        <p:cxnSp>
          <p:nvCxnSpPr>
            <p:cNvPr id="49" name="直接箭头连接符 24"/>
            <p:cNvCxnSpPr>
              <a:stCxn id="26" idx="4"/>
              <a:endCxn id="8" idx="0"/>
            </p:cNvCxnSpPr>
            <p:nvPr/>
          </p:nvCxnSpPr>
          <p:spPr>
            <a:xfrm flipH="1">
              <a:off x="2479815" y="5595267"/>
              <a:ext cx="282189"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接箭头连接符 24"/>
            <p:cNvCxnSpPr>
              <a:stCxn id="21" idx="4"/>
              <a:endCxn id="9" idx="0"/>
            </p:cNvCxnSpPr>
            <p:nvPr/>
          </p:nvCxnSpPr>
          <p:spPr>
            <a:xfrm>
              <a:off x="3350894" y="5595269"/>
              <a:ext cx="384073"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直接箭头连接符 24"/>
            <p:cNvCxnSpPr>
              <a:stCxn id="22" idx="4"/>
              <a:endCxn id="9" idx="0"/>
            </p:cNvCxnSpPr>
            <p:nvPr/>
          </p:nvCxnSpPr>
          <p:spPr>
            <a:xfrm flipH="1">
              <a:off x="3734967" y="5595268"/>
              <a:ext cx="243675"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2369366" y="6162499"/>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2369366" y="6162499"/>
                  <a:ext cx="274498" cy="276999"/>
                </a:xfrm>
                <a:prstGeom prst="rect">
                  <a:avLst/>
                </a:prstGeom>
                <a:blipFill>
                  <a:blip r:embed="rId6"/>
                  <a:stretch>
                    <a:fillRect l="-13333" r="-666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643386" y="6162498"/>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3643386" y="6162498"/>
                  <a:ext cx="279820" cy="276999"/>
                </a:xfrm>
                <a:prstGeom prst="rect">
                  <a:avLst/>
                </a:prstGeom>
                <a:blipFill>
                  <a:blip r:embed="rId7"/>
                  <a:stretch>
                    <a:fillRect l="-13043" r="-6522" b="-11111"/>
                  </a:stretch>
                </a:blipFill>
              </p:spPr>
              <p:txBody>
                <a:bodyPr/>
                <a:lstStyle/>
                <a:p>
                  <a:r>
                    <a:rPr lang="en-US">
                      <a:noFill/>
                    </a:rPr>
                    <a:t> </a:t>
                  </a:r>
                </a:p>
              </p:txBody>
            </p:sp>
          </mc:Fallback>
        </mc:AlternateContent>
        <p:cxnSp>
          <p:nvCxnSpPr>
            <p:cNvPr id="58" name="直接箭头连接符 24"/>
            <p:cNvCxnSpPr>
              <a:stCxn id="21" idx="4"/>
              <a:endCxn id="8" idx="0"/>
            </p:cNvCxnSpPr>
            <p:nvPr/>
          </p:nvCxnSpPr>
          <p:spPr>
            <a:xfrm flipH="1">
              <a:off x="2479815" y="5595269"/>
              <a:ext cx="871079"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直接箭头连接符 24"/>
            <p:cNvCxnSpPr>
              <a:stCxn id="22" idx="4"/>
              <a:endCxn id="8" idx="0"/>
            </p:cNvCxnSpPr>
            <p:nvPr/>
          </p:nvCxnSpPr>
          <p:spPr>
            <a:xfrm flipH="1">
              <a:off x="2479815" y="5595268"/>
              <a:ext cx="1498827"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接箭头连接符 24"/>
            <p:cNvCxnSpPr>
              <a:stCxn id="25" idx="4"/>
              <a:endCxn id="9" idx="0"/>
            </p:cNvCxnSpPr>
            <p:nvPr/>
          </p:nvCxnSpPr>
          <p:spPr>
            <a:xfrm>
              <a:off x="2197627" y="5595268"/>
              <a:ext cx="1537340"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直接箭头连接符 24"/>
            <p:cNvCxnSpPr>
              <a:stCxn id="26" idx="4"/>
              <a:endCxn id="9" idx="0"/>
            </p:cNvCxnSpPr>
            <p:nvPr/>
          </p:nvCxnSpPr>
          <p:spPr>
            <a:xfrm>
              <a:off x="2762004" y="5595267"/>
              <a:ext cx="972963"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6353477" y="4943637"/>
            <a:ext cx="2480671" cy="652903"/>
            <a:chOff x="6394507" y="4737469"/>
            <a:chExt cx="2480671" cy="652903"/>
          </a:xfrm>
        </p:grpSpPr>
        <p:cxnSp>
          <p:nvCxnSpPr>
            <p:cNvPr id="62" name="直接箭头连接符 44"/>
            <p:cNvCxnSpPr/>
            <p:nvPr/>
          </p:nvCxnSpPr>
          <p:spPr>
            <a:xfrm flipV="1">
              <a:off x="6394507" y="4928951"/>
              <a:ext cx="346262" cy="1654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44"/>
            <p:cNvCxnSpPr/>
            <p:nvPr/>
          </p:nvCxnSpPr>
          <p:spPr>
            <a:xfrm flipV="1">
              <a:off x="6394507" y="5223723"/>
              <a:ext cx="346262" cy="1654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6740769" y="5021040"/>
              <a:ext cx="1735155" cy="369332"/>
            </a:xfrm>
            <a:prstGeom prst="rect">
              <a:avLst/>
            </a:prstGeom>
            <a:noFill/>
          </p:spPr>
          <p:txBody>
            <a:bodyPr wrap="none" rtlCol="0">
              <a:spAutoFit/>
            </a:bodyPr>
            <a:lstStyle/>
            <a:p>
              <a:r>
                <a:rPr lang="en-US" altLang="zh-CN" dirty="0" smtClean="0"/>
                <a:t>: random sampling</a:t>
              </a:r>
              <a:endParaRPr lang="zh-CN" altLang="en-US" dirty="0"/>
            </a:p>
          </p:txBody>
        </p:sp>
        <p:sp>
          <p:nvSpPr>
            <p:cNvPr id="66" name="文本框 65"/>
            <p:cNvSpPr txBox="1"/>
            <p:nvPr/>
          </p:nvSpPr>
          <p:spPr>
            <a:xfrm>
              <a:off x="6734014" y="4737469"/>
              <a:ext cx="2141164" cy="369332"/>
            </a:xfrm>
            <a:prstGeom prst="rect">
              <a:avLst/>
            </a:prstGeom>
            <a:noFill/>
          </p:spPr>
          <p:txBody>
            <a:bodyPr wrap="none" rtlCol="0">
              <a:spAutoFit/>
            </a:bodyPr>
            <a:lstStyle/>
            <a:p>
              <a:r>
                <a:rPr lang="en-US" altLang="zh-CN" dirty="0" smtClean="0"/>
                <a:t>: deterministic function</a:t>
              </a:r>
              <a:endParaRPr lang="zh-CN" altLang="en-US" dirty="0"/>
            </a:p>
          </p:txBody>
        </p:sp>
      </p:grpSp>
    </p:spTree>
    <p:extLst>
      <p:ext uri="{BB962C8B-B14F-4D97-AF65-F5344CB8AC3E}">
        <p14:creationId xmlns:p14="http://schemas.microsoft.com/office/powerpoint/2010/main" val="13819327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Complete Auto-encoder</a:t>
            </a:r>
            <a:endParaRPr lang="en-US" dirty="0"/>
          </a:p>
        </p:txBody>
      </p:sp>
      <p:sp>
        <p:nvSpPr>
          <p:cNvPr id="3" name="Content Placeholder 2"/>
          <p:cNvSpPr>
            <a:spLocks noGrp="1"/>
          </p:cNvSpPr>
          <p:nvPr>
            <p:ph sz="quarter" idx="1"/>
          </p:nvPr>
        </p:nvSpPr>
        <p:spPr/>
        <p:txBody>
          <a:bodyPr/>
          <a:lstStyle/>
          <a:p>
            <a:r>
              <a:rPr lang="en-US" dirty="0" smtClean="0"/>
              <a:t>The Q-P network architecture:</a:t>
            </a:r>
            <a:endParaRPr lang="en-US" dirty="0"/>
          </a:p>
        </p:txBody>
      </p:sp>
      <p:grpSp>
        <p:nvGrpSpPr>
          <p:cNvPr id="114" name="Group 113"/>
          <p:cNvGrpSpPr/>
          <p:nvPr/>
        </p:nvGrpSpPr>
        <p:grpSpPr>
          <a:xfrm>
            <a:off x="700488" y="2242092"/>
            <a:ext cx="7745717" cy="2983415"/>
            <a:chOff x="284029" y="3479057"/>
            <a:chExt cx="7745717" cy="2983415"/>
          </a:xfrm>
        </p:grpSpPr>
        <p:grpSp>
          <p:nvGrpSpPr>
            <p:cNvPr id="109" name="Group 108"/>
            <p:cNvGrpSpPr/>
            <p:nvPr/>
          </p:nvGrpSpPr>
          <p:grpSpPr>
            <a:xfrm rot="16200000">
              <a:off x="4491543" y="2924269"/>
              <a:ext cx="2983415" cy="4092991"/>
              <a:chOff x="4307626" y="2518012"/>
              <a:chExt cx="2983415" cy="4092991"/>
            </a:xfrm>
          </p:grpSpPr>
          <p:sp>
            <p:nvSpPr>
              <p:cNvPr id="57" name="文本框 15"/>
              <p:cNvSpPr txBox="1"/>
              <p:nvPr/>
            </p:nvSpPr>
            <p:spPr>
              <a:xfrm rot="5400000">
                <a:off x="5931193" y="2580122"/>
                <a:ext cx="428368" cy="461665"/>
              </a:xfrm>
              <a:prstGeom prst="rect">
                <a:avLst/>
              </a:prstGeom>
              <a:noFill/>
            </p:spPr>
            <p:txBody>
              <a:bodyPr wrap="square" rtlCol="0">
                <a:spAutoFit/>
              </a:bodyPr>
              <a:lstStyle/>
              <a:p>
                <a:r>
                  <a:rPr lang="en-US" altLang="zh-CN" sz="2400" i="1" dirty="0" smtClean="0"/>
                  <a:t>z</a:t>
                </a:r>
                <a:endParaRPr lang="zh-CN" altLang="en-US" i="1" dirty="0"/>
              </a:p>
            </p:txBody>
          </p:sp>
          <p:cxnSp>
            <p:nvCxnSpPr>
              <p:cNvPr id="58" name="直接箭头连接符 24"/>
              <p:cNvCxnSpPr>
                <a:stCxn id="78" idx="4"/>
                <a:endCxn id="61" idx="0"/>
              </p:cNvCxnSpPr>
              <p:nvPr/>
            </p:nvCxnSpPr>
            <p:spPr>
              <a:xfrm>
                <a:off x="5312019" y="5654398"/>
                <a:ext cx="282188" cy="48623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9" name="椭圆 25"/>
              <p:cNvSpPr/>
              <p:nvPr/>
            </p:nvSpPr>
            <p:spPr>
              <a:xfrm>
                <a:off x="5622948" y="342236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27"/>
              <p:cNvSpPr/>
              <p:nvPr/>
            </p:nvSpPr>
            <p:spPr>
              <a:xfrm>
                <a:off x="6368400" y="339079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32"/>
              <p:cNvSpPr/>
              <p:nvPr/>
            </p:nvSpPr>
            <p:spPr>
              <a:xfrm>
                <a:off x="5385742" y="614063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33"/>
              <p:cNvSpPr/>
              <p:nvPr/>
            </p:nvSpPr>
            <p:spPr>
              <a:xfrm>
                <a:off x="6640894" y="614063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41"/>
              <p:cNvSpPr/>
              <p:nvPr/>
            </p:nvSpPr>
            <p:spPr>
              <a:xfrm>
                <a:off x="5947502" y="251801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4" name="直接箭头连接符 44"/>
              <p:cNvCxnSpPr>
                <a:stCxn id="63" idx="4"/>
                <a:endCxn id="59" idx="0"/>
              </p:cNvCxnSpPr>
              <p:nvPr/>
            </p:nvCxnSpPr>
            <p:spPr>
              <a:xfrm flipH="1">
                <a:off x="5820955" y="2951255"/>
                <a:ext cx="324554" cy="47111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44"/>
              <p:cNvCxnSpPr>
                <a:stCxn id="63" idx="4"/>
                <a:endCxn id="60" idx="0"/>
              </p:cNvCxnSpPr>
              <p:nvPr/>
            </p:nvCxnSpPr>
            <p:spPr>
              <a:xfrm>
                <a:off x="6145509" y="2951255"/>
                <a:ext cx="420898" cy="43954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椭圆 25"/>
              <p:cNvSpPr/>
              <p:nvPr/>
            </p:nvSpPr>
            <p:spPr>
              <a:xfrm>
                <a:off x="6276332" y="432176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27"/>
              <p:cNvSpPr/>
              <p:nvPr/>
            </p:nvSpPr>
            <p:spPr>
              <a:xfrm>
                <a:off x="6895027" y="432176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44"/>
              <p:cNvCxnSpPr>
                <a:stCxn id="59" idx="4"/>
                <a:endCxn id="66" idx="0"/>
              </p:cNvCxnSpPr>
              <p:nvPr/>
            </p:nvCxnSpPr>
            <p:spPr>
              <a:xfrm>
                <a:off x="5820955" y="3855605"/>
                <a:ext cx="653384" cy="4661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44"/>
              <p:cNvCxnSpPr>
                <a:stCxn id="59" idx="4"/>
                <a:endCxn id="67" idx="0"/>
              </p:cNvCxnSpPr>
              <p:nvPr/>
            </p:nvCxnSpPr>
            <p:spPr>
              <a:xfrm>
                <a:off x="5820955" y="3855605"/>
                <a:ext cx="1272079" cy="46616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椭圆 25"/>
              <p:cNvSpPr/>
              <p:nvPr/>
            </p:nvSpPr>
            <p:spPr>
              <a:xfrm>
                <a:off x="5114012" y="432176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27"/>
              <p:cNvSpPr/>
              <p:nvPr/>
            </p:nvSpPr>
            <p:spPr>
              <a:xfrm>
                <a:off x="5732707" y="432176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箭头连接符 44"/>
              <p:cNvCxnSpPr>
                <a:stCxn id="59" idx="4"/>
                <a:endCxn id="70" idx="0"/>
              </p:cNvCxnSpPr>
              <p:nvPr/>
            </p:nvCxnSpPr>
            <p:spPr>
              <a:xfrm flipH="1">
                <a:off x="5312019" y="3855605"/>
                <a:ext cx="508936" cy="46616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44"/>
              <p:cNvCxnSpPr>
                <a:stCxn id="59" idx="4"/>
                <a:endCxn id="71" idx="0"/>
              </p:cNvCxnSpPr>
              <p:nvPr/>
            </p:nvCxnSpPr>
            <p:spPr>
              <a:xfrm>
                <a:off x="5820955" y="3855605"/>
                <a:ext cx="109759" cy="46616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椭圆 25"/>
              <p:cNvSpPr/>
              <p:nvPr/>
            </p:nvSpPr>
            <p:spPr>
              <a:xfrm>
                <a:off x="6267279" y="522116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75" name="椭圆 27"/>
              <p:cNvSpPr/>
              <p:nvPr/>
            </p:nvSpPr>
            <p:spPr>
              <a:xfrm>
                <a:off x="6895027" y="522116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76" name="直接箭头连接符 44"/>
              <p:cNvCxnSpPr>
                <a:stCxn id="70" idx="4"/>
                <a:endCxn id="74" idx="0"/>
              </p:cNvCxnSpPr>
              <p:nvPr/>
            </p:nvCxnSpPr>
            <p:spPr>
              <a:xfrm>
                <a:off x="5312019" y="4755003"/>
                <a:ext cx="1153267"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44"/>
              <p:cNvCxnSpPr>
                <a:stCxn id="70" idx="4"/>
                <a:endCxn id="75" idx="0"/>
              </p:cNvCxnSpPr>
              <p:nvPr/>
            </p:nvCxnSpPr>
            <p:spPr>
              <a:xfrm>
                <a:off x="5312019" y="4755003"/>
                <a:ext cx="1781015"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椭圆 25"/>
              <p:cNvSpPr/>
              <p:nvPr/>
            </p:nvSpPr>
            <p:spPr>
              <a:xfrm>
                <a:off x="5114012" y="522116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79" name="椭圆 27"/>
              <p:cNvSpPr/>
              <p:nvPr/>
            </p:nvSpPr>
            <p:spPr>
              <a:xfrm>
                <a:off x="5678389" y="522116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80" name="直接箭头连接符 44"/>
              <p:cNvCxnSpPr>
                <a:stCxn id="70" idx="4"/>
                <a:endCxn id="78" idx="0"/>
              </p:cNvCxnSpPr>
              <p:nvPr/>
            </p:nvCxnSpPr>
            <p:spPr>
              <a:xfrm>
                <a:off x="5312019" y="4755003"/>
                <a:ext cx="0"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44"/>
              <p:cNvCxnSpPr>
                <a:stCxn id="70" idx="4"/>
                <a:endCxn id="79" idx="0"/>
              </p:cNvCxnSpPr>
              <p:nvPr/>
            </p:nvCxnSpPr>
            <p:spPr>
              <a:xfrm>
                <a:off x="5312019" y="4755003"/>
                <a:ext cx="564377"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44"/>
              <p:cNvCxnSpPr>
                <a:stCxn id="60" idx="4"/>
                <a:endCxn id="66" idx="0"/>
              </p:cNvCxnSpPr>
              <p:nvPr/>
            </p:nvCxnSpPr>
            <p:spPr>
              <a:xfrm flipH="1">
                <a:off x="6474339" y="3855604"/>
                <a:ext cx="92068" cy="46616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44"/>
              <p:cNvCxnSpPr>
                <a:stCxn id="60" idx="4"/>
                <a:endCxn id="67" idx="0"/>
              </p:cNvCxnSpPr>
              <p:nvPr/>
            </p:nvCxnSpPr>
            <p:spPr>
              <a:xfrm>
                <a:off x="6566407" y="3855604"/>
                <a:ext cx="526627" cy="4661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44"/>
              <p:cNvCxnSpPr>
                <a:stCxn id="60" idx="4"/>
                <a:endCxn id="70" idx="0"/>
              </p:cNvCxnSpPr>
              <p:nvPr/>
            </p:nvCxnSpPr>
            <p:spPr>
              <a:xfrm flipH="1">
                <a:off x="5312019" y="3855604"/>
                <a:ext cx="1254388" cy="46616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44"/>
              <p:cNvCxnSpPr>
                <a:stCxn id="60" idx="4"/>
                <a:endCxn id="71" idx="0"/>
              </p:cNvCxnSpPr>
              <p:nvPr/>
            </p:nvCxnSpPr>
            <p:spPr>
              <a:xfrm flipH="1">
                <a:off x="5930714" y="3855604"/>
                <a:ext cx="635693" cy="46616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44"/>
              <p:cNvCxnSpPr>
                <a:stCxn id="71" idx="4"/>
                <a:endCxn id="74" idx="0"/>
              </p:cNvCxnSpPr>
              <p:nvPr/>
            </p:nvCxnSpPr>
            <p:spPr>
              <a:xfrm>
                <a:off x="5930714" y="4755002"/>
                <a:ext cx="534572" cy="4661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44"/>
              <p:cNvCxnSpPr>
                <a:stCxn id="71" idx="4"/>
                <a:endCxn id="75" idx="0"/>
              </p:cNvCxnSpPr>
              <p:nvPr/>
            </p:nvCxnSpPr>
            <p:spPr>
              <a:xfrm>
                <a:off x="5930714" y="4755002"/>
                <a:ext cx="1162320"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44"/>
              <p:cNvCxnSpPr>
                <a:stCxn id="71" idx="4"/>
                <a:endCxn id="78" idx="0"/>
              </p:cNvCxnSpPr>
              <p:nvPr/>
            </p:nvCxnSpPr>
            <p:spPr>
              <a:xfrm flipH="1">
                <a:off x="5312019" y="4755002"/>
                <a:ext cx="618695"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44"/>
              <p:cNvCxnSpPr>
                <a:stCxn id="71" idx="4"/>
                <a:endCxn id="79" idx="0"/>
              </p:cNvCxnSpPr>
              <p:nvPr/>
            </p:nvCxnSpPr>
            <p:spPr>
              <a:xfrm flipH="1">
                <a:off x="5876396" y="4755002"/>
                <a:ext cx="54318"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44"/>
              <p:cNvCxnSpPr>
                <a:stCxn id="66" idx="4"/>
                <a:endCxn id="74" idx="0"/>
              </p:cNvCxnSpPr>
              <p:nvPr/>
            </p:nvCxnSpPr>
            <p:spPr>
              <a:xfrm flipH="1">
                <a:off x="6465286" y="4755004"/>
                <a:ext cx="9053"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接箭头连接符 44"/>
              <p:cNvCxnSpPr>
                <a:stCxn id="66" idx="4"/>
                <a:endCxn id="75" idx="0"/>
              </p:cNvCxnSpPr>
              <p:nvPr/>
            </p:nvCxnSpPr>
            <p:spPr>
              <a:xfrm>
                <a:off x="6474339" y="4755004"/>
                <a:ext cx="618695"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44"/>
              <p:cNvCxnSpPr>
                <a:stCxn id="66" idx="4"/>
                <a:endCxn id="78" idx="0"/>
              </p:cNvCxnSpPr>
              <p:nvPr/>
            </p:nvCxnSpPr>
            <p:spPr>
              <a:xfrm flipH="1">
                <a:off x="5312019" y="4755004"/>
                <a:ext cx="1162320"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接箭头连接符 44"/>
              <p:cNvCxnSpPr>
                <a:stCxn id="66" idx="4"/>
                <a:endCxn id="79" idx="0"/>
              </p:cNvCxnSpPr>
              <p:nvPr/>
            </p:nvCxnSpPr>
            <p:spPr>
              <a:xfrm flipH="1">
                <a:off x="5876396" y="4755004"/>
                <a:ext cx="597943" cy="4661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44"/>
              <p:cNvCxnSpPr>
                <a:stCxn id="67" idx="4"/>
                <a:endCxn id="74" idx="0"/>
              </p:cNvCxnSpPr>
              <p:nvPr/>
            </p:nvCxnSpPr>
            <p:spPr>
              <a:xfrm flipH="1">
                <a:off x="6465286" y="4755003"/>
                <a:ext cx="627748" cy="46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44"/>
              <p:cNvCxnSpPr>
                <a:stCxn id="67" idx="4"/>
                <a:endCxn id="75" idx="0"/>
              </p:cNvCxnSpPr>
              <p:nvPr/>
            </p:nvCxnSpPr>
            <p:spPr>
              <a:xfrm>
                <a:off x="7093034" y="4755003"/>
                <a:ext cx="0"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44"/>
              <p:cNvCxnSpPr>
                <a:stCxn id="67" idx="4"/>
                <a:endCxn id="78" idx="0"/>
              </p:cNvCxnSpPr>
              <p:nvPr/>
            </p:nvCxnSpPr>
            <p:spPr>
              <a:xfrm flipH="1">
                <a:off x="5312019" y="4755003"/>
                <a:ext cx="1781015" cy="4661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44"/>
              <p:cNvCxnSpPr>
                <a:stCxn id="67" idx="4"/>
                <a:endCxn id="79" idx="0"/>
              </p:cNvCxnSpPr>
              <p:nvPr/>
            </p:nvCxnSpPr>
            <p:spPr>
              <a:xfrm flipH="1">
                <a:off x="5876396" y="4755003"/>
                <a:ext cx="1216638" cy="46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p:cNvSpPr txBox="1"/>
                  <p:nvPr/>
                </p:nvSpPr>
                <p:spPr>
                  <a:xfrm rot="5400000">
                    <a:off x="5167598" y="5300070"/>
                    <a:ext cx="279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𝜇</m:t>
                              </m:r>
                            </m:e>
                            <m:sub>
                              <m:r>
                                <a:rPr lang="en-US" b="0" i="1" smtClean="0">
                                  <a:solidFill>
                                    <a:srgbClr val="0000FF"/>
                                  </a:solidFill>
                                  <a:latin typeface="Cambria Math" panose="02040503050406030204" pitchFamily="18" charset="0"/>
                                </a:rPr>
                                <m:t>1</m:t>
                              </m:r>
                            </m:sub>
                          </m:sSub>
                        </m:oMath>
                      </m:oMathPara>
                    </a14:m>
                    <a:endParaRPr lang="en-US" dirty="0">
                      <a:solidFill>
                        <a:srgbClr val="0000FF"/>
                      </a:solidFill>
                    </a:endParaRPr>
                  </a:p>
                </p:txBody>
              </p:sp>
            </mc:Choice>
            <mc:Fallback xmlns="">
              <p:sp>
                <p:nvSpPr>
                  <p:cNvPr id="98" name="TextBox 97"/>
                  <p:cNvSpPr txBox="1">
                    <a:spLocks noRot="1" noChangeAspect="1" noMove="1" noResize="1" noEditPoints="1" noAdjustHandles="1" noChangeArrowheads="1" noChangeShapeType="1" noTextEdit="1"/>
                  </p:cNvSpPr>
                  <p:nvPr/>
                </p:nvSpPr>
                <p:spPr>
                  <a:xfrm rot="5400000">
                    <a:off x="5167598" y="5300070"/>
                    <a:ext cx="279948" cy="276999"/>
                  </a:xfrm>
                  <a:prstGeom prst="rect">
                    <a:avLst/>
                  </a:prstGeom>
                  <a:blipFill>
                    <a:blip r:embed="rId2"/>
                    <a:stretch>
                      <a:fillRect l="-19565" r="-869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5400000">
                    <a:off x="6307206" y="5300068"/>
                    <a:ext cx="2852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𝜇</m:t>
                              </m:r>
                            </m:e>
                            <m:sub>
                              <m:r>
                                <a:rPr lang="en-US" b="0" i="1" smtClean="0">
                                  <a:solidFill>
                                    <a:srgbClr val="0000FF"/>
                                  </a:solidFill>
                                  <a:latin typeface="Cambria Math" panose="02040503050406030204" pitchFamily="18" charset="0"/>
                                </a:rPr>
                                <m:t>2</m:t>
                              </m:r>
                            </m:sub>
                          </m:sSub>
                        </m:oMath>
                      </m:oMathPara>
                    </a14:m>
                    <a:endParaRPr lang="en-US" dirty="0">
                      <a:solidFill>
                        <a:srgbClr val="0000FF"/>
                      </a:solidFill>
                    </a:endParaRPr>
                  </a:p>
                </p:txBody>
              </p:sp>
            </mc:Choice>
            <mc:Fallback xmlns="">
              <p:sp>
                <p:nvSpPr>
                  <p:cNvPr id="99" name="TextBox 98"/>
                  <p:cNvSpPr txBox="1">
                    <a:spLocks noRot="1" noChangeAspect="1" noMove="1" noResize="1" noEditPoints="1" noAdjustHandles="1" noChangeArrowheads="1" noChangeShapeType="1" noTextEdit="1"/>
                  </p:cNvSpPr>
                  <p:nvPr/>
                </p:nvSpPr>
                <p:spPr>
                  <a:xfrm rot="5400000">
                    <a:off x="6307206" y="5300068"/>
                    <a:ext cx="285270" cy="276999"/>
                  </a:xfrm>
                  <a:prstGeom prst="rect">
                    <a:avLst/>
                  </a:prstGeom>
                  <a:blipFill>
                    <a:blip r:embed="rId3"/>
                    <a:stretch>
                      <a:fillRect l="-21277" r="-6383"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rot="5400000">
                    <a:off x="5709263" y="5291907"/>
                    <a:ext cx="3068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00FF"/>
                                  </a:solidFill>
                                  <a:latin typeface="Cambria Math" panose="02040503050406030204" pitchFamily="18" charset="0"/>
                                </a:rPr>
                              </m:ctrlPr>
                            </m:sSubSupPr>
                            <m:e>
                              <m:r>
                                <a:rPr lang="en-US" i="1">
                                  <a:solidFill>
                                    <a:srgbClr val="0000FF"/>
                                  </a:solidFill>
                                  <a:latin typeface="Cambria Math" panose="02040503050406030204" pitchFamily="18" charset="0"/>
                                </a:rPr>
                                <m:t>𝜎</m:t>
                              </m:r>
                            </m:e>
                            <m:sub>
                              <m:r>
                                <a:rPr lang="en-US" i="1">
                                  <a:solidFill>
                                    <a:srgbClr val="0000FF"/>
                                  </a:solidFill>
                                  <a:latin typeface="Cambria Math" panose="02040503050406030204" pitchFamily="18" charset="0"/>
                                </a:rPr>
                                <m:t>1</m:t>
                              </m:r>
                            </m:sub>
                            <m:sup>
                              <m:r>
                                <a:rPr lang="en-US" i="1">
                                  <a:solidFill>
                                    <a:srgbClr val="0000FF"/>
                                  </a:solidFill>
                                  <a:latin typeface="Cambria Math" panose="02040503050406030204" pitchFamily="18" charset="0"/>
                                </a:rPr>
                                <m:t>2</m:t>
                              </m:r>
                            </m:sup>
                          </m:sSubSup>
                        </m:oMath>
                      </m:oMathPara>
                    </a14:m>
                    <a:endParaRPr lang="en-US" dirty="0">
                      <a:solidFill>
                        <a:srgbClr val="0000FF"/>
                      </a:solidFill>
                    </a:endParaRPr>
                  </a:p>
                </p:txBody>
              </p:sp>
            </mc:Choice>
            <mc:Fallback xmlns="">
              <p:sp>
                <p:nvSpPr>
                  <p:cNvPr id="100" name="TextBox 99"/>
                  <p:cNvSpPr txBox="1">
                    <a:spLocks noRot="1" noChangeAspect="1" noMove="1" noResize="1" noEditPoints="1" noAdjustHandles="1" noChangeArrowheads="1" noChangeShapeType="1" noTextEdit="1"/>
                  </p:cNvSpPr>
                  <p:nvPr/>
                </p:nvSpPr>
                <p:spPr>
                  <a:xfrm rot="5400000">
                    <a:off x="5709263" y="5291907"/>
                    <a:ext cx="306815" cy="280205"/>
                  </a:xfrm>
                  <a:prstGeom prst="rect">
                    <a:avLst/>
                  </a:prstGeom>
                  <a:blipFill>
                    <a:blip r:embed="rId4"/>
                    <a:stretch>
                      <a:fillRect l="-12000" t="-6522" r="-600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rot="5400000">
                    <a:off x="6939626" y="5300962"/>
                    <a:ext cx="3068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00FF"/>
                                  </a:solidFill>
                                  <a:latin typeface="Cambria Math" panose="02040503050406030204" pitchFamily="18" charset="0"/>
                                </a:rPr>
                              </m:ctrlPr>
                            </m:sSubSupPr>
                            <m:e>
                              <m:r>
                                <a:rPr lang="en-US" i="1">
                                  <a:solidFill>
                                    <a:srgbClr val="0000FF"/>
                                  </a:solidFill>
                                  <a:latin typeface="Cambria Math" panose="02040503050406030204" pitchFamily="18" charset="0"/>
                                </a:rPr>
                                <m:t>𝜎</m:t>
                              </m:r>
                            </m:e>
                            <m:sub>
                              <m:r>
                                <a:rPr lang="en-US" b="0" i="1" smtClean="0">
                                  <a:solidFill>
                                    <a:srgbClr val="0000FF"/>
                                  </a:solidFill>
                                  <a:latin typeface="Cambria Math" panose="02040503050406030204" pitchFamily="18" charset="0"/>
                                </a:rPr>
                                <m:t>2</m:t>
                              </m:r>
                            </m:sub>
                            <m:sup>
                              <m:r>
                                <a:rPr lang="en-US" i="1">
                                  <a:solidFill>
                                    <a:srgbClr val="0000FF"/>
                                  </a:solidFill>
                                  <a:latin typeface="Cambria Math" panose="02040503050406030204" pitchFamily="18" charset="0"/>
                                </a:rPr>
                                <m:t>2</m:t>
                              </m:r>
                            </m:sup>
                          </m:sSubSup>
                        </m:oMath>
                      </m:oMathPara>
                    </a14:m>
                    <a:endParaRPr lang="en-US" dirty="0">
                      <a:solidFill>
                        <a:srgbClr val="0000FF"/>
                      </a:solidFill>
                    </a:endParaRPr>
                  </a:p>
                </p:txBody>
              </p:sp>
            </mc:Choice>
            <mc:Fallback xmlns="">
              <p:sp>
                <p:nvSpPr>
                  <p:cNvPr id="101" name="TextBox 100"/>
                  <p:cNvSpPr txBox="1">
                    <a:spLocks noRot="1" noChangeAspect="1" noMove="1" noResize="1" noEditPoints="1" noAdjustHandles="1" noChangeArrowheads="1" noChangeShapeType="1" noTextEdit="1"/>
                  </p:cNvSpPr>
                  <p:nvPr/>
                </p:nvSpPr>
                <p:spPr>
                  <a:xfrm rot="5400000">
                    <a:off x="6939626" y="5300962"/>
                    <a:ext cx="306815" cy="280718"/>
                  </a:xfrm>
                  <a:prstGeom prst="rect">
                    <a:avLst/>
                  </a:prstGeom>
                  <a:blipFill>
                    <a:blip r:embed="rId5"/>
                    <a:stretch>
                      <a:fillRect l="-11765" t="-6522" r="-5882" b="-15217"/>
                    </a:stretch>
                  </a:blipFill>
                </p:spPr>
                <p:txBody>
                  <a:bodyPr/>
                  <a:lstStyle/>
                  <a:p>
                    <a:r>
                      <a:rPr lang="en-US">
                        <a:noFill/>
                      </a:rPr>
                      <a:t> </a:t>
                    </a:r>
                  </a:p>
                </p:txBody>
              </p:sp>
            </mc:Fallback>
          </mc:AlternateContent>
          <p:cxnSp>
            <p:nvCxnSpPr>
              <p:cNvPr id="102" name="直接箭头连接符 24"/>
              <p:cNvCxnSpPr>
                <a:stCxn id="79" idx="4"/>
                <a:endCxn id="61" idx="0"/>
              </p:cNvCxnSpPr>
              <p:nvPr/>
            </p:nvCxnSpPr>
            <p:spPr>
              <a:xfrm flipH="1">
                <a:off x="5594207" y="5654397"/>
                <a:ext cx="282189" cy="48623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24"/>
              <p:cNvCxnSpPr>
                <a:stCxn id="74" idx="4"/>
                <a:endCxn id="62" idx="0"/>
              </p:cNvCxnSpPr>
              <p:nvPr/>
            </p:nvCxnSpPr>
            <p:spPr>
              <a:xfrm>
                <a:off x="6465286" y="5654399"/>
                <a:ext cx="384073" cy="48623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24"/>
              <p:cNvCxnSpPr>
                <a:stCxn id="75" idx="4"/>
                <a:endCxn id="62" idx="0"/>
              </p:cNvCxnSpPr>
              <p:nvPr/>
            </p:nvCxnSpPr>
            <p:spPr>
              <a:xfrm flipH="1">
                <a:off x="6849359" y="5654398"/>
                <a:ext cx="243675" cy="48623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p:cNvSpPr txBox="1"/>
                  <p:nvPr/>
                </p:nvSpPr>
                <p:spPr>
                  <a:xfrm rot="5400000">
                    <a:off x="5447546" y="6239742"/>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rot="5400000">
                    <a:off x="5447546" y="6239742"/>
                    <a:ext cx="274498" cy="276999"/>
                  </a:xfrm>
                  <a:prstGeom prst="rect">
                    <a:avLst/>
                  </a:prstGeom>
                  <a:blipFill>
                    <a:blip r:embed="rId6"/>
                    <a:stretch>
                      <a:fillRect l="-13333" r="-666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rot="5400000">
                    <a:off x="6703460" y="6239743"/>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106" name="TextBox 105"/>
                  <p:cNvSpPr txBox="1">
                    <a:spLocks noRot="1" noChangeAspect="1" noMove="1" noResize="1" noEditPoints="1" noAdjustHandles="1" noChangeArrowheads="1" noChangeShapeType="1" noTextEdit="1"/>
                  </p:cNvSpPr>
                  <p:nvPr/>
                </p:nvSpPr>
                <p:spPr>
                  <a:xfrm rot="5400000">
                    <a:off x="6703460" y="6239743"/>
                    <a:ext cx="279820" cy="276999"/>
                  </a:xfrm>
                  <a:prstGeom prst="rect">
                    <a:avLst/>
                  </a:prstGeom>
                  <a:blipFill>
                    <a:blip r:embed="rId7"/>
                    <a:stretch>
                      <a:fillRect l="-13043" r="-8696" b="-11111"/>
                    </a:stretch>
                  </a:blipFill>
                </p:spPr>
                <p:txBody>
                  <a:bodyPr/>
                  <a:lstStyle/>
                  <a:p>
                    <a:r>
                      <a:rPr lang="en-US">
                        <a:noFill/>
                      </a:rPr>
                      <a:t> </a:t>
                    </a:r>
                  </a:p>
                </p:txBody>
              </p:sp>
            </mc:Fallback>
          </mc:AlternateContent>
          <p:sp>
            <p:nvSpPr>
              <p:cNvPr id="107" name="Right Brace 106"/>
              <p:cNvSpPr/>
              <p:nvPr/>
            </p:nvSpPr>
            <p:spPr>
              <a:xfrm rot="10800000">
                <a:off x="4632426" y="2990507"/>
                <a:ext cx="351888" cy="2239723"/>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8" name="TextBox 107"/>
                  <p:cNvSpPr txBox="1"/>
                  <p:nvPr/>
                </p:nvSpPr>
                <p:spPr>
                  <a:xfrm rot="5400000">
                    <a:off x="4265557" y="3958042"/>
                    <a:ext cx="39191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𝜃</m:t>
                          </m:r>
                        </m:oMath>
                      </m:oMathPara>
                    </a14:m>
                    <a:endParaRPr lang="en-US" sz="2000" dirty="0"/>
                  </a:p>
                </p:txBody>
              </p:sp>
            </mc:Choice>
            <mc:Fallback xmlns="">
              <p:sp>
                <p:nvSpPr>
                  <p:cNvPr id="108" name="TextBox 107"/>
                  <p:cNvSpPr txBox="1">
                    <a:spLocks noRot="1" noChangeAspect="1" noMove="1" noResize="1" noEditPoints="1" noAdjustHandles="1" noChangeArrowheads="1" noChangeShapeType="1" noTextEdit="1"/>
                  </p:cNvSpPr>
                  <p:nvPr/>
                </p:nvSpPr>
                <p:spPr>
                  <a:xfrm rot="5400000">
                    <a:off x="4265557" y="3958042"/>
                    <a:ext cx="391916" cy="307777"/>
                  </a:xfrm>
                  <a:prstGeom prst="rect">
                    <a:avLst/>
                  </a:prstGeom>
                  <a:blipFill>
                    <a:blip r:embed="rId8"/>
                    <a:stretch>
                      <a:fillRect b="-4000"/>
                    </a:stretch>
                  </a:blipFill>
                </p:spPr>
                <p:txBody>
                  <a:bodyPr/>
                  <a:lstStyle/>
                  <a:p>
                    <a:r>
                      <a:rPr lang="en-US">
                        <a:noFill/>
                      </a:rPr>
                      <a:t> </a:t>
                    </a:r>
                  </a:p>
                </p:txBody>
              </p:sp>
            </mc:Fallback>
          </mc:AlternateContent>
        </p:grpSp>
        <p:grpSp>
          <p:nvGrpSpPr>
            <p:cNvPr id="113" name="Group 112"/>
            <p:cNvGrpSpPr/>
            <p:nvPr/>
          </p:nvGrpSpPr>
          <p:grpSpPr>
            <a:xfrm rot="5400000">
              <a:off x="902428" y="2975395"/>
              <a:ext cx="2856193" cy="4092991"/>
              <a:chOff x="1565052" y="2341186"/>
              <a:chExt cx="2856193" cy="4092991"/>
            </a:xfrm>
          </p:grpSpPr>
          <p:grpSp>
            <p:nvGrpSpPr>
              <p:cNvPr id="4" name="Group 3"/>
              <p:cNvGrpSpPr/>
              <p:nvPr/>
            </p:nvGrpSpPr>
            <p:grpSpPr>
              <a:xfrm>
                <a:off x="1565052" y="2341186"/>
                <a:ext cx="2177029" cy="4092991"/>
                <a:chOff x="1999620" y="2458882"/>
                <a:chExt cx="2177029" cy="4092991"/>
              </a:xfrm>
            </p:grpSpPr>
            <p:cxnSp>
              <p:nvCxnSpPr>
                <p:cNvPr id="6" name="直接箭头连接符 24"/>
                <p:cNvCxnSpPr>
                  <a:stCxn id="26" idx="4"/>
                  <a:endCxn id="9" idx="0"/>
                </p:cNvCxnSpPr>
                <p:nvPr/>
              </p:nvCxnSpPr>
              <p:spPr>
                <a:xfrm>
                  <a:off x="2197627" y="5595268"/>
                  <a:ext cx="282188"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椭圆 25"/>
                <p:cNvSpPr/>
                <p:nvPr/>
              </p:nvSpPr>
              <p:spPr>
                <a:xfrm>
                  <a:off x="2508556" y="336323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7"/>
                <p:cNvSpPr/>
                <p:nvPr/>
              </p:nvSpPr>
              <p:spPr>
                <a:xfrm>
                  <a:off x="3254008" y="333166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32"/>
                <p:cNvSpPr/>
                <p:nvPr/>
              </p:nvSpPr>
              <p:spPr>
                <a:xfrm>
                  <a:off x="2271350"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33"/>
                <p:cNvSpPr/>
                <p:nvPr/>
              </p:nvSpPr>
              <p:spPr>
                <a:xfrm>
                  <a:off x="3526502"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41"/>
                <p:cNvSpPr/>
                <p:nvPr/>
              </p:nvSpPr>
              <p:spPr>
                <a:xfrm>
                  <a:off x="2833110" y="245888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44"/>
                <p:cNvCxnSpPr>
                  <a:stCxn id="11" idx="4"/>
                  <a:endCxn id="7" idx="0"/>
                </p:cNvCxnSpPr>
                <p:nvPr/>
              </p:nvCxnSpPr>
              <p:spPr>
                <a:xfrm flipH="1">
                  <a:off x="2706563" y="2892125"/>
                  <a:ext cx="324554" cy="471113"/>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直接箭头连接符 44"/>
                <p:cNvCxnSpPr>
                  <a:stCxn id="11" idx="4"/>
                  <a:endCxn id="8" idx="0"/>
                </p:cNvCxnSpPr>
                <p:nvPr/>
              </p:nvCxnSpPr>
              <p:spPr>
                <a:xfrm>
                  <a:off x="3031117" y="2892125"/>
                  <a:ext cx="420898" cy="439542"/>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椭圆 25"/>
                <p:cNvSpPr/>
                <p:nvPr/>
              </p:nvSpPr>
              <p:spPr>
                <a:xfrm>
                  <a:off x="3161940" y="426263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27"/>
                <p:cNvSpPr/>
                <p:nvPr/>
              </p:nvSpPr>
              <p:spPr>
                <a:xfrm>
                  <a:off x="3780635"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44"/>
                <p:cNvCxnSpPr>
                  <a:stCxn id="7" idx="4"/>
                  <a:endCxn id="14" idx="0"/>
                </p:cNvCxnSpPr>
                <p:nvPr/>
              </p:nvCxnSpPr>
              <p:spPr>
                <a:xfrm>
                  <a:off x="2706563" y="3796475"/>
                  <a:ext cx="653384"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直接箭头连接符 44"/>
                <p:cNvCxnSpPr>
                  <a:stCxn id="7" idx="4"/>
                  <a:endCxn id="15" idx="0"/>
                </p:cNvCxnSpPr>
                <p:nvPr/>
              </p:nvCxnSpPr>
              <p:spPr>
                <a:xfrm>
                  <a:off x="2706563" y="3796475"/>
                  <a:ext cx="1272079"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椭圆 25"/>
                <p:cNvSpPr/>
                <p:nvPr/>
              </p:nvSpPr>
              <p:spPr>
                <a:xfrm>
                  <a:off x="1999620"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27"/>
                <p:cNvSpPr/>
                <p:nvPr/>
              </p:nvSpPr>
              <p:spPr>
                <a:xfrm>
                  <a:off x="2618315" y="426263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44"/>
                <p:cNvCxnSpPr>
                  <a:stCxn id="7" idx="4"/>
                  <a:endCxn id="18" idx="0"/>
                </p:cNvCxnSpPr>
                <p:nvPr/>
              </p:nvCxnSpPr>
              <p:spPr>
                <a:xfrm flipH="1">
                  <a:off x="2197627" y="3796475"/>
                  <a:ext cx="508936"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直接箭头连接符 44"/>
                <p:cNvCxnSpPr>
                  <a:stCxn id="7" idx="4"/>
                  <a:endCxn id="19" idx="0"/>
                </p:cNvCxnSpPr>
                <p:nvPr/>
              </p:nvCxnSpPr>
              <p:spPr>
                <a:xfrm>
                  <a:off x="2706563" y="3796475"/>
                  <a:ext cx="109759" cy="466160"/>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 name="椭圆 25"/>
                <p:cNvSpPr/>
                <p:nvPr/>
              </p:nvSpPr>
              <p:spPr>
                <a:xfrm>
                  <a:off x="3152887" y="516203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23" name="椭圆 27"/>
                <p:cNvSpPr/>
                <p:nvPr/>
              </p:nvSpPr>
              <p:spPr>
                <a:xfrm>
                  <a:off x="3780635"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24" name="直接箭头连接符 44"/>
                <p:cNvCxnSpPr>
                  <a:stCxn id="18" idx="4"/>
                  <a:endCxn id="22" idx="0"/>
                </p:cNvCxnSpPr>
                <p:nvPr/>
              </p:nvCxnSpPr>
              <p:spPr>
                <a:xfrm>
                  <a:off x="2197627" y="4695873"/>
                  <a:ext cx="1153267"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直接箭头连接符 44"/>
                <p:cNvCxnSpPr>
                  <a:stCxn id="18" idx="4"/>
                  <a:endCxn id="23" idx="0"/>
                </p:cNvCxnSpPr>
                <p:nvPr/>
              </p:nvCxnSpPr>
              <p:spPr>
                <a:xfrm>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999620"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27" name="椭圆 27"/>
                <p:cNvSpPr/>
                <p:nvPr/>
              </p:nvSpPr>
              <p:spPr>
                <a:xfrm>
                  <a:off x="2563997" y="516203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28" name="直接箭头连接符 44"/>
                <p:cNvCxnSpPr>
                  <a:stCxn id="18" idx="4"/>
                  <a:endCxn id="26" idx="0"/>
                </p:cNvCxnSpPr>
                <p:nvPr/>
              </p:nvCxnSpPr>
              <p:spPr>
                <a:xfrm>
                  <a:off x="2197627"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直接箭头连接符 44"/>
                <p:cNvCxnSpPr>
                  <a:stCxn id="18" idx="4"/>
                  <a:endCxn id="27" idx="0"/>
                </p:cNvCxnSpPr>
                <p:nvPr/>
              </p:nvCxnSpPr>
              <p:spPr>
                <a:xfrm>
                  <a:off x="2197627" y="4695873"/>
                  <a:ext cx="564377"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直接箭头连接符 44"/>
                <p:cNvCxnSpPr>
                  <a:stCxn id="8" idx="4"/>
                  <a:endCxn id="14" idx="0"/>
                </p:cNvCxnSpPr>
                <p:nvPr/>
              </p:nvCxnSpPr>
              <p:spPr>
                <a:xfrm flipH="1">
                  <a:off x="3359947" y="3796474"/>
                  <a:ext cx="92068" cy="466163"/>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直接箭头连接符 44"/>
                <p:cNvCxnSpPr>
                  <a:stCxn id="8" idx="4"/>
                  <a:endCxn id="15" idx="0"/>
                </p:cNvCxnSpPr>
                <p:nvPr/>
              </p:nvCxnSpPr>
              <p:spPr>
                <a:xfrm>
                  <a:off x="3452015" y="3796474"/>
                  <a:ext cx="526627"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直接箭头连接符 44"/>
                <p:cNvCxnSpPr>
                  <a:stCxn id="8" idx="4"/>
                  <a:endCxn id="18" idx="0"/>
                </p:cNvCxnSpPr>
                <p:nvPr/>
              </p:nvCxnSpPr>
              <p:spPr>
                <a:xfrm flipH="1">
                  <a:off x="2197627" y="3796474"/>
                  <a:ext cx="1254388"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直接箭头连接符 44"/>
                <p:cNvCxnSpPr>
                  <a:stCxn id="8" idx="4"/>
                  <a:endCxn id="19" idx="0"/>
                </p:cNvCxnSpPr>
                <p:nvPr/>
              </p:nvCxnSpPr>
              <p:spPr>
                <a:xfrm flipH="1">
                  <a:off x="2816322" y="3796474"/>
                  <a:ext cx="635693"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直接箭头连接符 44"/>
                <p:cNvCxnSpPr>
                  <a:stCxn id="19" idx="4"/>
                  <a:endCxn id="22" idx="0"/>
                </p:cNvCxnSpPr>
                <p:nvPr/>
              </p:nvCxnSpPr>
              <p:spPr>
                <a:xfrm>
                  <a:off x="2816322" y="4695872"/>
                  <a:ext cx="534572" cy="46616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直接箭头连接符 44"/>
                <p:cNvCxnSpPr>
                  <a:stCxn id="19" idx="4"/>
                  <a:endCxn id="23" idx="0"/>
                </p:cNvCxnSpPr>
                <p:nvPr/>
              </p:nvCxnSpPr>
              <p:spPr>
                <a:xfrm>
                  <a:off x="2816322" y="4695872"/>
                  <a:ext cx="1162320"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直接箭头连接符 44"/>
                <p:cNvCxnSpPr>
                  <a:stCxn id="19" idx="4"/>
                  <a:endCxn id="26" idx="0"/>
                </p:cNvCxnSpPr>
                <p:nvPr/>
              </p:nvCxnSpPr>
              <p:spPr>
                <a:xfrm flipH="1">
                  <a:off x="2197627" y="4695872"/>
                  <a:ext cx="618695"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直接箭头连接符 44"/>
                <p:cNvCxnSpPr>
                  <a:stCxn id="19" idx="4"/>
                  <a:endCxn id="27" idx="0"/>
                </p:cNvCxnSpPr>
                <p:nvPr/>
              </p:nvCxnSpPr>
              <p:spPr>
                <a:xfrm flipH="1">
                  <a:off x="2762004" y="4695872"/>
                  <a:ext cx="54318"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直接箭头连接符 44"/>
                <p:cNvCxnSpPr>
                  <a:stCxn id="14" idx="4"/>
                  <a:endCxn id="22" idx="0"/>
                </p:cNvCxnSpPr>
                <p:nvPr/>
              </p:nvCxnSpPr>
              <p:spPr>
                <a:xfrm flipH="1">
                  <a:off x="3350894" y="4695874"/>
                  <a:ext cx="9053"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直接箭头连接符 44"/>
                <p:cNvCxnSpPr>
                  <a:stCxn id="14" idx="4"/>
                  <a:endCxn id="23" idx="0"/>
                </p:cNvCxnSpPr>
                <p:nvPr/>
              </p:nvCxnSpPr>
              <p:spPr>
                <a:xfrm>
                  <a:off x="3359947" y="4695874"/>
                  <a:ext cx="618695"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直接箭头连接符 44"/>
                <p:cNvCxnSpPr>
                  <a:stCxn id="14" idx="4"/>
                  <a:endCxn id="26" idx="0"/>
                </p:cNvCxnSpPr>
                <p:nvPr/>
              </p:nvCxnSpPr>
              <p:spPr>
                <a:xfrm flipH="1">
                  <a:off x="2197627" y="4695874"/>
                  <a:ext cx="1162320"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直接箭头连接符 44"/>
                <p:cNvCxnSpPr>
                  <a:stCxn id="14" idx="4"/>
                  <a:endCxn id="27" idx="0"/>
                </p:cNvCxnSpPr>
                <p:nvPr/>
              </p:nvCxnSpPr>
              <p:spPr>
                <a:xfrm flipH="1">
                  <a:off x="2762004" y="4695874"/>
                  <a:ext cx="597943" cy="46615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直接箭头连接符 44"/>
                <p:cNvCxnSpPr>
                  <a:stCxn id="15" idx="4"/>
                  <a:endCxn id="22" idx="0"/>
                </p:cNvCxnSpPr>
                <p:nvPr/>
              </p:nvCxnSpPr>
              <p:spPr>
                <a:xfrm flipH="1">
                  <a:off x="3350894" y="4695873"/>
                  <a:ext cx="627748"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直接箭头连接符 44"/>
                <p:cNvCxnSpPr>
                  <a:stCxn id="15" idx="4"/>
                  <a:endCxn id="23" idx="0"/>
                </p:cNvCxnSpPr>
                <p:nvPr/>
              </p:nvCxnSpPr>
              <p:spPr>
                <a:xfrm>
                  <a:off x="3978642"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直接箭头连接符 44"/>
                <p:cNvCxnSpPr>
                  <a:stCxn id="15" idx="4"/>
                  <a:endCxn id="26" idx="0"/>
                </p:cNvCxnSpPr>
                <p:nvPr/>
              </p:nvCxnSpPr>
              <p:spPr>
                <a:xfrm flipH="1">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15" idx="4"/>
                  <a:endCxn id="27" idx="0"/>
                </p:cNvCxnSpPr>
                <p:nvPr/>
              </p:nvCxnSpPr>
              <p:spPr>
                <a:xfrm flipH="1">
                  <a:off x="2762004" y="4695873"/>
                  <a:ext cx="1216638"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p:cNvSpPr txBox="1"/>
                    <p:nvPr/>
                  </p:nvSpPr>
                  <p:spPr>
                    <a:xfrm rot="16200000" flipH="1">
                      <a:off x="2369368" y="3412663"/>
                      <a:ext cx="71325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𝜇</m:t>
                            </m:r>
                          </m:oMath>
                        </m:oMathPara>
                      </a14:m>
                      <a:endParaRPr lang="en-US" dirty="0">
                        <a:solidFill>
                          <a:srgbClr val="0000FF"/>
                        </a:solidFill>
                      </a:endParaRPr>
                    </a:p>
                  </p:txBody>
                </p:sp>
              </mc:Choice>
              <mc:Fallback xmlns="">
                <p:sp>
                  <p:nvSpPr>
                    <p:cNvPr id="46" name="TextBox 45"/>
                    <p:cNvSpPr txBox="1">
                      <a:spLocks noRot="1" noChangeAspect="1" noMove="1" noResize="1" noEditPoints="1" noAdjustHandles="1" noChangeArrowheads="1" noChangeShapeType="1" noTextEdit="1"/>
                    </p:cNvSpPr>
                    <p:nvPr/>
                  </p:nvSpPr>
                  <p:spPr>
                    <a:xfrm rot="16200000" flipH="1">
                      <a:off x="2369368" y="3412663"/>
                      <a:ext cx="713258" cy="276999"/>
                    </a:xfrm>
                    <a:prstGeom prst="rect">
                      <a:avLst/>
                    </a:prstGeom>
                    <a:blipFill>
                      <a:blip r:embed="rId9"/>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rot="16200000" flipH="1">
                      <a:off x="3001269" y="3411464"/>
                      <a:ext cx="949089" cy="2802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𝜎</m:t>
                                </m:r>
                              </m:e>
                              <m:sup>
                                <m:r>
                                  <a:rPr lang="en-US" b="0" i="1" smtClean="0">
                                    <a:solidFill>
                                      <a:srgbClr val="0000FF"/>
                                    </a:solidFill>
                                    <a:latin typeface="Cambria Math" panose="02040503050406030204" pitchFamily="18" charset="0"/>
                                  </a:rPr>
                                  <m:t>2</m:t>
                                </m:r>
                              </m:sup>
                            </m:sSup>
                          </m:oMath>
                        </m:oMathPara>
                      </a14:m>
                      <a:endParaRPr lang="en-US" dirty="0">
                        <a:solidFill>
                          <a:srgbClr val="0000FF"/>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rot="16200000" flipH="1">
                      <a:off x="3001269" y="3411464"/>
                      <a:ext cx="949089" cy="280205"/>
                    </a:xfrm>
                    <a:prstGeom prst="rect">
                      <a:avLst/>
                    </a:prstGeom>
                    <a:blipFill>
                      <a:blip r:embed="rId10"/>
                      <a:stretch>
                        <a:fillRect t="-8696"/>
                      </a:stretch>
                    </a:blipFill>
                  </p:spPr>
                  <p:txBody>
                    <a:bodyPr/>
                    <a:lstStyle/>
                    <a:p>
                      <a:r>
                        <a:rPr lang="en-US">
                          <a:noFill/>
                        </a:rPr>
                        <a:t> </a:t>
                      </a:r>
                    </a:p>
                  </p:txBody>
                </p:sp>
              </mc:Fallback>
            </mc:AlternateContent>
            <p:cxnSp>
              <p:nvCxnSpPr>
                <p:cNvPr id="48" name="直接箭头连接符 24"/>
                <p:cNvCxnSpPr>
                  <a:stCxn id="27" idx="4"/>
                  <a:endCxn id="9" idx="0"/>
                </p:cNvCxnSpPr>
                <p:nvPr/>
              </p:nvCxnSpPr>
              <p:spPr>
                <a:xfrm flipH="1">
                  <a:off x="2479815" y="5595267"/>
                  <a:ext cx="282189"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直接箭头连接符 24"/>
                <p:cNvCxnSpPr>
                  <a:stCxn id="22" idx="4"/>
                  <a:endCxn id="10" idx="0"/>
                </p:cNvCxnSpPr>
                <p:nvPr/>
              </p:nvCxnSpPr>
              <p:spPr>
                <a:xfrm>
                  <a:off x="3350894" y="5595269"/>
                  <a:ext cx="384073"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接箭头连接符 24"/>
                <p:cNvCxnSpPr>
                  <a:stCxn id="23" idx="4"/>
                  <a:endCxn id="10" idx="0"/>
                </p:cNvCxnSpPr>
                <p:nvPr/>
              </p:nvCxnSpPr>
              <p:spPr>
                <a:xfrm flipH="1">
                  <a:off x="3734967" y="5595268"/>
                  <a:ext cx="243675"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p:cNvSpPr txBox="1"/>
                    <p:nvPr/>
                  </p:nvSpPr>
                  <p:spPr>
                    <a:xfrm rot="16200000">
                      <a:off x="2351263" y="6162499"/>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51" name="TextBox 50"/>
                    <p:cNvSpPr txBox="1">
                      <a:spLocks noRot="1" noChangeAspect="1" noMove="1" noResize="1" noEditPoints="1" noAdjustHandles="1" noChangeArrowheads="1" noChangeShapeType="1" noTextEdit="1"/>
                    </p:cNvSpPr>
                    <p:nvPr/>
                  </p:nvSpPr>
                  <p:spPr>
                    <a:xfrm rot="16200000">
                      <a:off x="2351263" y="6162499"/>
                      <a:ext cx="274498" cy="276999"/>
                    </a:xfrm>
                    <a:prstGeom prst="rect">
                      <a:avLst/>
                    </a:prstGeom>
                    <a:blipFill>
                      <a:blip r:embed="rId11"/>
                      <a:stretch>
                        <a:fillRect l="-13333" r="-6667"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rot="16200000">
                      <a:off x="3607181" y="6180604"/>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rot="16200000">
                      <a:off x="3607181" y="6180604"/>
                      <a:ext cx="279820" cy="276999"/>
                    </a:xfrm>
                    <a:prstGeom prst="rect">
                      <a:avLst/>
                    </a:prstGeom>
                    <a:blipFill>
                      <a:blip r:embed="rId12"/>
                      <a:stretch>
                        <a:fillRect l="-13043" r="-8696" b="-11111"/>
                      </a:stretch>
                    </a:blipFill>
                  </p:spPr>
                  <p:txBody>
                    <a:bodyPr/>
                    <a:lstStyle/>
                    <a:p>
                      <a:r>
                        <a:rPr lang="en-US">
                          <a:noFill/>
                        </a:rPr>
                        <a:t> </a:t>
                      </a:r>
                    </a:p>
                  </p:txBody>
                </p:sp>
              </mc:Fallback>
            </mc:AlternateContent>
            <p:cxnSp>
              <p:nvCxnSpPr>
                <p:cNvPr id="53" name="直接箭头连接符 24"/>
                <p:cNvCxnSpPr>
                  <a:stCxn id="22" idx="4"/>
                  <a:endCxn id="9" idx="0"/>
                </p:cNvCxnSpPr>
                <p:nvPr/>
              </p:nvCxnSpPr>
              <p:spPr>
                <a:xfrm flipH="1">
                  <a:off x="2479815" y="5595269"/>
                  <a:ext cx="871079"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直接箭头连接符 24"/>
                <p:cNvCxnSpPr>
                  <a:stCxn id="23" idx="4"/>
                  <a:endCxn id="9" idx="0"/>
                </p:cNvCxnSpPr>
                <p:nvPr/>
              </p:nvCxnSpPr>
              <p:spPr>
                <a:xfrm flipH="1">
                  <a:off x="2479815" y="5595268"/>
                  <a:ext cx="1498827"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直接箭头连接符 24"/>
                <p:cNvCxnSpPr>
                  <a:stCxn id="26" idx="4"/>
                  <a:endCxn id="10" idx="0"/>
                </p:cNvCxnSpPr>
                <p:nvPr/>
              </p:nvCxnSpPr>
              <p:spPr>
                <a:xfrm>
                  <a:off x="2197627" y="5595268"/>
                  <a:ext cx="1537340"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直接箭头连接符 24"/>
                <p:cNvCxnSpPr>
                  <a:stCxn id="27" idx="4"/>
                  <a:endCxn id="10" idx="0"/>
                </p:cNvCxnSpPr>
                <p:nvPr/>
              </p:nvCxnSpPr>
              <p:spPr>
                <a:xfrm>
                  <a:off x="2762004" y="5595267"/>
                  <a:ext cx="972963"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10" name="Right Brace 109"/>
              <p:cNvSpPr/>
              <p:nvPr/>
            </p:nvSpPr>
            <p:spPr>
              <a:xfrm>
                <a:off x="3745111" y="3203260"/>
                <a:ext cx="351889" cy="274983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1" name="TextBox 110"/>
                  <p:cNvSpPr txBox="1"/>
                  <p:nvPr/>
                </p:nvSpPr>
                <p:spPr>
                  <a:xfrm rot="16405362">
                    <a:off x="4107091" y="4442769"/>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111" name="TextBox 110"/>
                  <p:cNvSpPr txBox="1">
                    <a:spLocks noRot="1" noChangeAspect="1" noMove="1" noResize="1" noEditPoints="1" noAdjustHandles="1" noChangeArrowheads="1" noChangeShapeType="1" noTextEdit="1"/>
                  </p:cNvSpPr>
                  <p:nvPr/>
                </p:nvSpPr>
                <p:spPr>
                  <a:xfrm rot="16405362">
                    <a:off x="4107091" y="4442769"/>
                    <a:ext cx="320532" cy="307777"/>
                  </a:xfrm>
                  <a:prstGeom prst="rect">
                    <a:avLst/>
                  </a:prstGeom>
                  <a:blipFill>
                    <a:blip r:embed="rId13"/>
                    <a:stretch>
                      <a:fillRect l="-12281" t="-1852" r="-12281" b="-27778"/>
                    </a:stretch>
                  </a:blipFill>
                </p:spPr>
                <p:txBody>
                  <a:bodyPr/>
                  <a:lstStyle/>
                  <a:p>
                    <a:r>
                      <a:rPr lang="en-US">
                        <a:noFill/>
                      </a:rPr>
                      <a:t> </a:t>
                    </a:r>
                  </a:p>
                </p:txBody>
              </p:sp>
            </mc:Fallback>
          </mc:AlternateContent>
        </p:grpSp>
      </p:grpSp>
      <p:grpSp>
        <p:nvGrpSpPr>
          <p:cNvPr id="115" name="组合 114"/>
          <p:cNvGrpSpPr/>
          <p:nvPr/>
        </p:nvGrpSpPr>
        <p:grpSpPr>
          <a:xfrm>
            <a:off x="3405821" y="5819193"/>
            <a:ext cx="2480671" cy="652903"/>
            <a:chOff x="6394507" y="4737469"/>
            <a:chExt cx="2480671" cy="652903"/>
          </a:xfrm>
        </p:grpSpPr>
        <p:cxnSp>
          <p:nvCxnSpPr>
            <p:cNvPr id="116" name="直接箭头连接符 44"/>
            <p:cNvCxnSpPr/>
            <p:nvPr/>
          </p:nvCxnSpPr>
          <p:spPr>
            <a:xfrm flipV="1">
              <a:off x="6394507" y="4928951"/>
              <a:ext cx="346262" cy="1654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接箭头连接符 44"/>
            <p:cNvCxnSpPr/>
            <p:nvPr/>
          </p:nvCxnSpPr>
          <p:spPr>
            <a:xfrm flipV="1">
              <a:off x="6394507" y="5223723"/>
              <a:ext cx="346262" cy="1654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8" name="文本框 117"/>
            <p:cNvSpPr txBox="1"/>
            <p:nvPr/>
          </p:nvSpPr>
          <p:spPr>
            <a:xfrm>
              <a:off x="6740769" y="5021040"/>
              <a:ext cx="1735155" cy="369332"/>
            </a:xfrm>
            <a:prstGeom prst="rect">
              <a:avLst/>
            </a:prstGeom>
            <a:noFill/>
          </p:spPr>
          <p:txBody>
            <a:bodyPr wrap="none" rtlCol="0">
              <a:spAutoFit/>
            </a:bodyPr>
            <a:lstStyle/>
            <a:p>
              <a:r>
                <a:rPr lang="en-US" altLang="zh-CN" dirty="0" smtClean="0"/>
                <a:t>: random sampling</a:t>
              </a:r>
              <a:endParaRPr lang="zh-CN" altLang="en-US" dirty="0"/>
            </a:p>
          </p:txBody>
        </p:sp>
        <p:sp>
          <p:nvSpPr>
            <p:cNvPr id="119" name="文本框 118"/>
            <p:cNvSpPr txBox="1"/>
            <p:nvPr/>
          </p:nvSpPr>
          <p:spPr>
            <a:xfrm>
              <a:off x="6734014" y="4737469"/>
              <a:ext cx="2141164" cy="369332"/>
            </a:xfrm>
            <a:prstGeom prst="rect">
              <a:avLst/>
            </a:prstGeom>
            <a:noFill/>
          </p:spPr>
          <p:txBody>
            <a:bodyPr wrap="none" rtlCol="0">
              <a:spAutoFit/>
            </a:bodyPr>
            <a:lstStyle/>
            <a:p>
              <a:r>
                <a:rPr lang="en-US" altLang="zh-CN" dirty="0" smtClean="0"/>
                <a:t>: deterministic function</a:t>
              </a:r>
              <a:endParaRPr lang="zh-CN" altLang="en-US" dirty="0"/>
            </a:p>
          </p:txBody>
        </p:sp>
      </p:grpSp>
    </p:spTree>
    <p:extLst>
      <p:ext uri="{BB962C8B-B14F-4D97-AF65-F5344CB8AC3E}">
        <p14:creationId xmlns:p14="http://schemas.microsoft.com/office/powerpoint/2010/main" val="5661949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a:t>
            </a:r>
            <a:r>
              <a:rPr lang="en-US" dirty="0" err="1" smtClean="0"/>
              <a:t>Variational</a:t>
            </a:r>
            <a:r>
              <a:rPr lang="en-US" dirty="0" smtClean="0"/>
              <a:t> Inference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914400" y="1447800"/>
                <a:ext cx="7772400" cy="5105400"/>
              </a:xfrm>
            </p:spPr>
            <p:txBody>
              <a:bodyPr>
                <a:normAutofit lnSpcReduction="10000"/>
              </a:bodyPr>
              <a:lstStyle/>
              <a:p>
                <a:r>
                  <a:rPr lang="en-US" dirty="0" err="1" smtClean="0"/>
                  <a:t>Variational</a:t>
                </a:r>
                <a:r>
                  <a:rPr lang="en-US" dirty="0" smtClean="0"/>
                  <a:t> lower-bound for </a:t>
                </a:r>
                <a:r>
                  <a:rPr lang="en-US" b="1" i="1" dirty="0" smtClean="0"/>
                  <a:t>a single example</a:t>
                </a:r>
              </a:p>
              <a:p>
                <a:endParaRPr lang="en-US" dirty="0"/>
              </a:p>
              <a:p>
                <a:endParaRPr lang="en-US" dirty="0" smtClean="0"/>
              </a:p>
              <a:p>
                <a:r>
                  <a:rPr lang="en-US" dirty="0" err="1" smtClean="0"/>
                  <a:t>Variational</a:t>
                </a:r>
                <a:r>
                  <a:rPr lang="en-US" dirty="0" smtClean="0"/>
                  <a:t> lower-bound for </a:t>
                </a:r>
                <a:r>
                  <a:rPr lang="en-US" b="1" i="1" dirty="0" smtClean="0"/>
                  <a:t>a set of examples</a:t>
                </a:r>
              </a:p>
              <a:p>
                <a:pPr lvl="2"/>
                <a:endParaRPr lang="en-US" dirty="0" smtClean="0"/>
              </a:p>
              <a:p>
                <a:pPr lvl="2"/>
                <a:endParaRPr lang="en-US" dirty="0" smtClean="0"/>
              </a:p>
              <a:p>
                <a:pPr lvl="1"/>
                <a:endParaRPr lang="en-US" dirty="0" smtClean="0"/>
              </a:p>
              <a:p>
                <a:pPr lvl="1"/>
                <a:r>
                  <a:rPr lang="en-US" dirty="0" smtClean="0"/>
                  <a:t>Use stochastic gradient methods to handle large datasets</a:t>
                </a:r>
                <a:endParaRPr lang="en-US" dirty="0"/>
              </a:p>
              <a:p>
                <a:pPr lvl="1"/>
                <a:r>
                  <a:rPr lang="en-US" dirty="0" smtClean="0"/>
                  <a:t>Random mini-batch</a:t>
                </a:r>
              </a:p>
              <a:p>
                <a:pPr lvl="2"/>
                <a:r>
                  <a:rPr lang="en-US" dirty="0" smtClean="0"/>
                  <a:t>for each </a:t>
                </a:r>
                <a:r>
                  <a:rPr lang="en-US" i="1" dirty="0" err="1" smtClean="0"/>
                  <a:t>i</a:t>
                </a:r>
                <a:r>
                  <a:rPr lang="en-US" dirty="0" smtClean="0"/>
                  <a:t>, infer the posterior                    ; As we parameterize as a neural network, this in fact optimizes </a:t>
                </a:r>
                <a14:m>
                  <m:oMath xmlns:m="http://schemas.openxmlformats.org/officeDocument/2006/math">
                    <m:r>
                      <a:rPr lang="en-US" altLang="zh-CN" i="1">
                        <a:latin typeface="Cambria Math" panose="02040503050406030204" pitchFamily="18" charset="0"/>
                      </a:rPr>
                      <m:t>𝜙</m:t>
                    </m:r>
                  </m:oMath>
                </a14:m>
                <a:endParaRPr lang="en-US" dirty="0" smtClean="0"/>
              </a:p>
              <a:p>
                <a:r>
                  <a:rPr lang="en-US" i="1" dirty="0" smtClean="0">
                    <a:solidFill>
                      <a:srgbClr val="FF0000"/>
                    </a:solidFill>
                  </a:rPr>
                  <a:t>However, calculating the expectation and its gradients is non-trivial, often intractable</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914400" y="1447800"/>
                <a:ext cx="7772400" cy="5105400"/>
              </a:xfrm>
              <a:blipFill rotWithShape="0">
                <a:blip r:embed="rId2"/>
                <a:stretch>
                  <a:fillRect t="-1673" r="-109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21"/>
              <p:cNvSpPr/>
              <p:nvPr/>
            </p:nvSpPr>
            <p:spPr>
              <a:xfrm>
                <a:off x="1004935" y="2027012"/>
                <a:ext cx="8473634" cy="497252"/>
              </a:xfrm>
              <a:prstGeom prst="rect">
                <a:avLst/>
              </a:prstGeom>
            </p:spPr>
            <p:txBody>
              <a:bodyPr wrap="square">
                <a:spAutoFit/>
              </a:bodyPr>
              <a:lstStyle/>
              <a:p>
                <a14:m>
                  <m:oMath xmlns:m="http://schemas.openxmlformats.org/officeDocument/2006/math">
                    <m:r>
                      <a:rPr lang="en-US" altLang="zh-CN" sz="2400" i="1" smtClean="0">
                        <a:solidFill>
                          <a:srgbClr val="0000FF"/>
                        </a:solidFill>
                        <a:latin typeface="Cambria Math" panose="02040503050406030204" pitchFamily="18" charset="0"/>
                      </a:rPr>
                      <m:t>𝐿</m:t>
                    </m:r>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𝜃</m:t>
                        </m:r>
                        <m:r>
                          <a:rPr lang="en-US" altLang="zh-CN" sz="2400" i="1">
                            <a:solidFill>
                              <a:srgbClr val="0000FF"/>
                            </a:solidFill>
                            <a:latin typeface="Cambria Math" panose="02040503050406030204" pitchFamily="18" charset="0"/>
                          </a:rPr>
                          <m:t>, </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e>
                    </m:d>
                  </m:oMath>
                </a14:m>
                <a:r>
                  <a:rPr lang="en-US" altLang="zh-CN" sz="2400" dirty="0" smtClean="0">
                    <a:solidFill>
                      <a:srgbClr val="0000FF"/>
                    </a:solidFill>
                  </a:rPr>
                  <a:t> = </a:t>
                </a:r>
                <a14:m>
                  <m:oMath xmlns:m="http://schemas.openxmlformats.org/officeDocument/2006/math">
                    <m:sSub>
                      <m:sSubPr>
                        <m:ctrlPr>
                          <a:rPr lang="en-US" altLang="zh-CN" sz="2400" i="1">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𝑞</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x</m:t>
                                </m:r>
                                <m:r>
                                  <a:rPr lang="en-US" altLang="zh-CN" sz="2400">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e>
                        </m:func>
                      </m:e>
                    </m:d>
                    <m:r>
                      <a:rPr lang="en-US" altLang="zh-CN" sz="2400" i="1">
                        <a:solidFill>
                          <a:srgbClr val="0000FF"/>
                        </a:solidFill>
                        <a:latin typeface="Cambria Math" panose="02040503050406030204" pitchFamily="18" charset="0"/>
                      </a:rPr>
                      <m:t>−</m:t>
                    </m:r>
                    <m:r>
                      <m:rPr>
                        <m:sty m:val="p"/>
                      </m:rPr>
                      <a:rPr lang="en-US" altLang="zh-CN" sz="2400" i="0">
                        <a:solidFill>
                          <a:srgbClr val="0000FF"/>
                        </a:solidFill>
                        <a:latin typeface="Cambria Math" panose="02040503050406030204" pitchFamily="18" charset="0"/>
                      </a:rPr>
                      <m:t>KL</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𝑞</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z</m:t>
                        </m:r>
                      </m:e>
                      <m:e>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e>
                    </m:d>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r>
                      <a:rPr lang="en-US" altLang="zh-CN" sz="2400" i="1">
                        <a:solidFill>
                          <a:srgbClr val="0000FF"/>
                        </a:solidFill>
                        <a:latin typeface="Cambria Math" panose="02040503050406030204" pitchFamily="18" charset="0"/>
                      </a:rPr>
                      <m:t>)</m:t>
                    </m:r>
                  </m:oMath>
                </a14:m>
                <a:endParaRPr lang="en-US" altLang="zh-CN" sz="2400" dirty="0">
                  <a:solidFill>
                    <a:srgbClr val="0000FF"/>
                  </a:solidFill>
                </a:endParaRPr>
              </a:p>
            </p:txBody>
          </p:sp>
        </mc:Choice>
        <mc:Fallback xmlns="">
          <p:sp>
            <p:nvSpPr>
              <p:cNvPr id="5" name="矩形 21"/>
              <p:cNvSpPr>
                <a:spLocks noRot="1" noChangeAspect="1" noMove="1" noResize="1" noEditPoints="1" noAdjustHandles="1" noChangeArrowheads="1" noChangeShapeType="1" noTextEdit="1"/>
              </p:cNvSpPr>
              <p:nvPr/>
            </p:nvSpPr>
            <p:spPr>
              <a:xfrm>
                <a:off x="1004935" y="2027012"/>
                <a:ext cx="8473634" cy="497252"/>
              </a:xfrm>
              <a:prstGeom prst="rect">
                <a:avLst/>
              </a:prstGeom>
              <a:blipFill rotWithShape="0">
                <a:blip r:embed="rId3"/>
                <a:stretch>
                  <a:fillRect l="-216" t="-3704" b="-271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21"/>
              <p:cNvSpPr/>
              <p:nvPr/>
            </p:nvSpPr>
            <p:spPr>
              <a:xfrm>
                <a:off x="121534" y="3129537"/>
                <a:ext cx="9022466" cy="988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smtClean="0">
                          <a:solidFill>
                            <a:srgbClr val="0000FF"/>
                          </a:solidFill>
                          <a:latin typeface="Cambria Math" panose="02040503050406030204" pitchFamily="18" charset="0"/>
                        </a:rPr>
                        <m:t>𝐿</m:t>
                      </m:r>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𝜃</m:t>
                          </m:r>
                          <m:r>
                            <a:rPr lang="en-US" altLang="zh-CN" sz="2400" i="1">
                              <a:solidFill>
                                <a:srgbClr val="0000FF"/>
                              </a:solidFill>
                              <a:latin typeface="Cambria Math" panose="02040503050406030204" pitchFamily="18" charset="0"/>
                            </a:rPr>
                            <m:t>, </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𝐷</m:t>
                          </m:r>
                        </m:e>
                      </m:d>
                      <m:r>
                        <a:rPr lang="en-US" altLang="zh-CN" sz="2400" b="0" i="1" smtClean="0">
                          <a:solidFill>
                            <a:srgbClr val="0000FF"/>
                          </a:solidFill>
                          <a:latin typeface="Cambria Math" panose="02040503050406030204" pitchFamily="18" charset="0"/>
                        </a:rPr>
                        <m:t>=</m:t>
                      </m:r>
                      <m:nary>
                        <m:naryPr>
                          <m:chr m:val="∑"/>
                          <m:supHide m:val="on"/>
                          <m:ctrlPr>
                            <a:rPr lang="en-US" altLang="zh-CN" sz="2400" b="0" i="1" smtClean="0">
                              <a:solidFill>
                                <a:srgbClr val="0000FF"/>
                              </a:solidFill>
                              <a:latin typeface="Cambria Math" panose="02040503050406030204" pitchFamily="18" charset="0"/>
                            </a:rPr>
                          </m:ctrlPr>
                        </m:naryPr>
                        <m:sub>
                          <m:r>
                            <a:rPr lang="en-US" altLang="zh-CN" sz="2400" b="0" i="1" smtClean="0">
                              <a:solidFill>
                                <a:srgbClr val="0000FF"/>
                              </a:solidFill>
                              <a:latin typeface="Cambria Math" panose="02040503050406030204" pitchFamily="18" charset="0"/>
                            </a:rPr>
                            <m:t>𝑖</m:t>
                          </m:r>
                        </m:sub>
                        <m:sup/>
                        <m:e>
                          <m:sSub>
                            <m:sSubPr>
                              <m:ctrlPr>
                                <a:rPr lang="en-US" altLang="zh-CN" sz="2400" i="1">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𝑞</m:t>
                              </m:r>
                              <m:r>
                                <a:rPr lang="en-US" altLang="zh-CN" sz="2400" i="1">
                                  <a:solidFill>
                                    <a:srgbClr val="0000FF"/>
                                  </a:solidFill>
                                  <a:latin typeface="Cambria Math" panose="02040503050406030204" pitchFamily="18" charset="0"/>
                                </a:rPr>
                                <m:t>(</m:t>
                              </m:r>
                              <m:sSub>
                                <m:sSubPr>
                                  <m:ctrlPr>
                                    <a:rPr lang="en-US" altLang="zh-CN" sz="2400" b="0" i="1" smtClean="0">
                                      <a:solidFill>
                                        <a:srgbClr val="0000FF"/>
                                      </a:solidFill>
                                      <a:latin typeface="Cambria Math" panose="02040503050406030204" pitchFamily="18" charset="0"/>
                                    </a:rPr>
                                  </m:ctrlPr>
                                </m:sSubPr>
                                <m:e>
                                  <m:r>
                                    <m:rPr>
                                      <m:sty m:val="p"/>
                                    </m:rPr>
                                    <a:rPr lang="en-US" altLang="zh-CN" sz="2400">
                                      <a:solidFill>
                                        <a:srgbClr val="0000FF"/>
                                      </a:solidFill>
                                      <a:latin typeface="Cambria Math" panose="02040503050406030204" pitchFamily="18" charset="0"/>
                                    </a:rPr>
                                    <m:t>z</m:t>
                                  </m:r>
                                </m:e>
                                <m:sub>
                                  <m:r>
                                    <a:rPr lang="en-US" altLang="zh-CN" sz="2400" b="0" i="1" smtClean="0">
                                      <a:solidFill>
                                        <a:srgbClr val="0000FF"/>
                                      </a:solidFill>
                                      <a:latin typeface="Cambria Math" panose="02040503050406030204" pitchFamily="18" charset="0"/>
                                    </a:rPr>
                                    <m:t>𝑖</m:t>
                                  </m:r>
                                </m:sub>
                              </m:sSub>
                              <m:r>
                                <a:rPr lang="en-US" altLang="zh-CN" sz="2400" i="1">
                                  <a:solidFill>
                                    <a:srgbClr val="0000FF"/>
                                  </a:solidFill>
                                  <a:latin typeface="Cambria Math" panose="02040503050406030204" pitchFamily="18" charset="0"/>
                                </a:rPr>
                                <m:t>|</m:t>
                              </m:r>
                              <m:sSub>
                                <m:sSubPr>
                                  <m:ctrlPr>
                                    <a:rPr lang="en-US" altLang="zh-CN" sz="2400" b="0" i="1" smtClean="0">
                                      <a:solidFill>
                                        <a:srgbClr val="0000FF"/>
                                      </a:solidFill>
                                      <a:latin typeface="Cambria Math" panose="02040503050406030204" pitchFamily="18" charset="0"/>
                                    </a:rPr>
                                  </m:ctrlPr>
                                </m:sSubPr>
                                <m:e>
                                  <m:r>
                                    <m:rPr>
                                      <m:sty m:val="p"/>
                                    </m:rPr>
                                    <a:rPr lang="en-US" altLang="zh-CN" sz="2400">
                                      <a:solidFill>
                                        <a:srgbClr val="0000FF"/>
                                      </a:solidFill>
                                      <a:latin typeface="Cambria Math" panose="02040503050406030204" pitchFamily="18" charset="0"/>
                                    </a:rPr>
                                    <m:t>x</m:t>
                                  </m:r>
                                </m:e>
                                <m:sub>
                                  <m:r>
                                    <a:rPr lang="en-US" altLang="zh-CN" sz="2400" b="0" i="1" smtClean="0">
                                      <a:solidFill>
                                        <a:srgbClr val="0000FF"/>
                                      </a:solidFill>
                                      <a:latin typeface="Cambria Math" panose="02040503050406030204" pitchFamily="18" charset="0"/>
                                    </a:rPr>
                                    <m:t>𝑖</m:t>
                                  </m:r>
                                </m:sub>
                              </m:sSub>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sSub>
                                        <m:sSubPr>
                                          <m:ctrlPr>
                                            <a:rPr lang="en-US" altLang="zh-CN" sz="2400" b="0" i="1" smtClean="0">
                                              <a:solidFill>
                                                <a:srgbClr val="0000FF"/>
                                              </a:solidFill>
                                              <a:latin typeface="Cambria Math" panose="02040503050406030204" pitchFamily="18" charset="0"/>
                                            </a:rPr>
                                          </m:ctrlPr>
                                        </m:sSubPr>
                                        <m:e>
                                          <m:r>
                                            <m:rPr>
                                              <m:sty m:val="p"/>
                                            </m:rPr>
                                            <a:rPr lang="en-US" altLang="zh-CN" sz="2400">
                                              <a:solidFill>
                                                <a:srgbClr val="0000FF"/>
                                              </a:solidFill>
                                              <a:latin typeface="Cambria Math" panose="02040503050406030204" pitchFamily="18" charset="0"/>
                                            </a:rPr>
                                            <m:t>x</m:t>
                                          </m:r>
                                        </m:e>
                                        <m:sub>
                                          <m:r>
                                            <a:rPr lang="en-US" altLang="zh-CN" sz="2400" b="0" i="1" smtClean="0">
                                              <a:solidFill>
                                                <a:srgbClr val="0000FF"/>
                                              </a:solidFill>
                                              <a:latin typeface="Cambria Math" panose="02040503050406030204" pitchFamily="18" charset="0"/>
                                            </a:rPr>
                                            <m:t>𝑖</m:t>
                                          </m:r>
                                        </m:sub>
                                      </m:sSub>
                                      <m:r>
                                        <a:rPr lang="en-US" altLang="zh-CN" sz="2400">
                                          <a:solidFill>
                                            <a:srgbClr val="0000FF"/>
                                          </a:solidFill>
                                          <a:latin typeface="Cambria Math" panose="02040503050406030204" pitchFamily="18" charset="0"/>
                                        </a:rPr>
                                        <m:t>|</m:t>
                                      </m:r>
                                      <m:sSub>
                                        <m:sSubPr>
                                          <m:ctrlPr>
                                            <a:rPr lang="en-US" altLang="zh-CN" sz="2400" b="0" i="1" smtClean="0">
                                              <a:solidFill>
                                                <a:srgbClr val="0000FF"/>
                                              </a:solidFill>
                                              <a:latin typeface="Cambria Math" panose="02040503050406030204" pitchFamily="18" charset="0"/>
                                            </a:rPr>
                                          </m:ctrlPr>
                                        </m:sSubPr>
                                        <m:e>
                                          <m:r>
                                            <m:rPr>
                                              <m:sty m:val="p"/>
                                            </m:rPr>
                                            <a:rPr lang="en-US" altLang="zh-CN" sz="2400">
                                              <a:solidFill>
                                                <a:srgbClr val="0000FF"/>
                                              </a:solidFill>
                                              <a:latin typeface="Cambria Math" panose="02040503050406030204" pitchFamily="18" charset="0"/>
                                            </a:rPr>
                                            <m:t>z</m:t>
                                          </m:r>
                                        </m:e>
                                        <m:sub>
                                          <m:r>
                                            <a:rPr lang="en-US" altLang="zh-CN" sz="2400" b="0" i="1" smtClean="0">
                                              <a:solidFill>
                                                <a:srgbClr val="0000FF"/>
                                              </a:solidFill>
                                              <a:latin typeface="Cambria Math" panose="02040503050406030204" pitchFamily="18" charset="0"/>
                                            </a:rPr>
                                            <m:t>𝑖</m:t>
                                          </m:r>
                                        </m:sub>
                                      </m:sSub>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e>
                              </m:func>
                            </m:e>
                          </m:d>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KL</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𝑞</m:t>
                          </m:r>
                          <m:d>
                            <m:dPr>
                              <m:ctrlPr>
                                <a:rPr lang="en-US" altLang="zh-CN" sz="2400" i="1">
                                  <a:solidFill>
                                    <a:srgbClr val="0000FF"/>
                                  </a:solidFill>
                                  <a:latin typeface="Cambria Math" panose="02040503050406030204" pitchFamily="18" charset="0"/>
                                </a:rPr>
                              </m:ctrlPr>
                            </m:dPr>
                            <m:e>
                              <m:sSub>
                                <m:sSubPr>
                                  <m:ctrlPr>
                                    <a:rPr lang="en-US" altLang="zh-CN" sz="2400" b="0" i="1" smtClean="0">
                                      <a:solidFill>
                                        <a:srgbClr val="0000FF"/>
                                      </a:solidFill>
                                      <a:latin typeface="Cambria Math" panose="02040503050406030204" pitchFamily="18" charset="0"/>
                                    </a:rPr>
                                  </m:ctrlPr>
                                </m:sSubPr>
                                <m:e>
                                  <m:r>
                                    <m:rPr>
                                      <m:sty m:val="p"/>
                                    </m:rPr>
                                    <a:rPr lang="en-US" altLang="zh-CN" sz="2400">
                                      <a:solidFill>
                                        <a:srgbClr val="0000FF"/>
                                      </a:solidFill>
                                      <a:latin typeface="Cambria Math" panose="02040503050406030204" pitchFamily="18" charset="0"/>
                                    </a:rPr>
                                    <m:t>z</m:t>
                                  </m:r>
                                </m:e>
                                <m:sub>
                                  <m:r>
                                    <a:rPr lang="en-US" altLang="zh-CN" sz="2400" b="0" i="1" smtClean="0">
                                      <a:solidFill>
                                        <a:srgbClr val="0000FF"/>
                                      </a:solidFill>
                                      <a:latin typeface="Cambria Math" panose="02040503050406030204" pitchFamily="18" charset="0"/>
                                    </a:rPr>
                                    <m:t>𝑖</m:t>
                                  </m:r>
                                </m:sub>
                              </m:sSub>
                            </m:e>
                            <m:e>
                              <m:sSub>
                                <m:sSubPr>
                                  <m:ctrlPr>
                                    <a:rPr lang="en-US" altLang="zh-CN" sz="2400" b="0" i="1" smtClean="0">
                                      <a:solidFill>
                                        <a:srgbClr val="0000FF"/>
                                      </a:solidFill>
                                      <a:latin typeface="Cambria Math" panose="02040503050406030204" pitchFamily="18" charset="0"/>
                                    </a:rPr>
                                  </m:ctrlPr>
                                </m:sSubPr>
                                <m:e>
                                  <m:r>
                                    <m:rPr>
                                      <m:sty m:val="p"/>
                                    </m:rPr>
                                    <a:rPr lang="en-US" altLang="zh-CN" sz="2400">
                                      <a:solidFill>
                                        <a:srgbClr val="0000FF"/>
                                      </a:solidFill>
                                      <a:latin typeface="Cambria Math" panose="02040503050406030204" pitchFamily="18" charset="0"/>
                                    </a:rPr>
                                    <m:t>x</m:t>
                                  </m:r>
                                </m:e>
                                <m:sub>
                                  <m:r>
                                    <a:rPr lang="en-US" altLang="zh-CN" sz="2400" b="0" i="1" smtClean="0">
                                      <a:solidFill>
                                        <a:srgbClr val="0000FF"/>
                                      </a:solidFill>
                                      <a:latin typeface="Cambria Math" panose="02040503050406030204" pitchFamily="18" charset="0"/>
                                    </a:rPr>
                                    <m:t>𝑖</m:t>
                                  </m:r>
                                </m:sub>
                              </m:sSub>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e>
                          </m:d>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sSub>
                                <m:sSubPr>
                                  <m:ctrlPr>
                                    <a:rPr lang="en-US" altLang="zh-CN" sz="2400" b="0" i="1" smtClean="0">
                                      <a:solidFill>
                                        <a:srgbClr val="0000FF"/>
                                      </a:solidFill>
                                      <a:latin typeface="Cambria Math" panose="02040503050406030204" pitchFamily="18" charset="0"/>
                                    </a:rPr>
                                  </m:ctrlPr>
                                </m:sSubPr>
                                <m:e>
                                  <m:r>
                                    <m:rPr>
                                      <m:sty m:val="p"/>
                                    </m:rPr>
                                    <a:rPr lang="en-US" altLang="zh-CN" sz="2400">
                                      <a:solidFill>
                                        <a:srgbClr val="0000FF"/>
                                      </a:solidFill>
                                      <a:latin typeface="Cambria Math" panose="02040503050406030204" pitchFamily="18" charset="0"/>
                                    </a:rPr>
                                    <m:t>z</m:t>
                                  </m:r>
                                </m:e>
                                <m:sub>
                                  <m:r>
                                    <a:rPr lang="en-US" altLang="zh-CN" sz="2400" b="0" i="1" smtClean="0">
                                      <a:solidFill>
                                        <a:srgbClr val="0000FF"/>
                                      </a:solidFill>
                                      <a:latin typeface="Cambria Math" panose="02040503050406030204" pitchFamily="18" charset="0"/>
                                    </a:rPr>
                                    <m:t>𝑖</m:t>
                                  </m:r>
                                </m:sub>
                              </m:sSub>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r>
                            <a:rPr lang="en-US" altLang="zh-CN" sz="2400" i="1">
                              <a:solidFill>
                                <a:srgbClr val="0000FF"/>
                              </a:solidFill>
                              <a:latin typeface="Cambria Math" panose="02040503050406030204" pitchFamily="18" charset="0"/>
                            </a:rPr>
                            <m:t>)</m:t>
                          </m:r>
                        </m:e>
                      </m:nary>
                    </m:oMath>
                  </m:oMathPara>
                </a14:m>
                <a:endParaRPr lang="en-US" altLang="zh-CN" sz="2400" dirty="0">
                  <a:solidFill>
                    <a:srgbClr val="0000FF"/>
                  </a:solidFill>
                </a:endParaRPr>
              </a:p>
            </p:txBody>
          </p:sp>
        </mc:Choice>
        <mc:Fallback xmlns="">
          <p:sp>
            <p:nvSpPr>
              <p:cNvPr id="8" name="矩形 21"/>
              <p:cNvSpPr>
                <a:spLocks noRot="1" noChangeAspect="1" noMove="1" noResize="1" noEditPoints="1" noAdjustHandles="1" noChangeArrowheads="1" noChangeShapeType="1" noTextEdit="1"/>
              </p:cNvSpPr>
              <p:nvPr/>
            </p:nvSpPr>
            <p:spPr>
              <a:xfrm>
                <a:off x="121534" y="3129537"/>
                <a:ext cx="9022466" cy="988540"/>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446431" y="4927605"/>
                <a:ext cx="12656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𝑞</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z</m:t>
                          </m:r>
                        </m:e>
                        <m:sub>
                          <m:r>
                            <a:rPr lang="en-US" altLang="zh-CN" i="1">
                              <a:latin typeface="Cambria Math" panose="02040503050406030204" pitchFamily="18" charset="0"/>
                            </a:rPr>
                            <m:t>𝑖</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x</m:t>
                          </m:r>
                        </m:e>
                        <m:sub>
                          <m:r>
                            <a:rPr lang="en-US" altLang="zh-CN" i="1">
                              <a:latin typeface="Cambria Math" panose="02040503050406030204" pitchFamily="18" charset="0"/>
                            </a:rPr>
                            <m:t>𝑖</m:t>
                          </m:r>
                        </m:sub>
                      </m:sSub>
                      <m:r>
                        <a:rPr lang="en-US" altLang="zh-CN" i="1">
                          <a:latin typeface="Cambria Math" panose="02040503050406030204" pitchFamily="18" charset="0"/>
                        </a:rPr>
                        <m:t>;</m:t>
                      </m:r>
                      <m:r>
                        <a:rPr lang="en-US" altLang="zh-CN" i="1">
                          <a:latin typeface="Cambria Math" panose="02040503050406030204" pitchFamily="18" charset="0"/>
                        </a:rPr>
                        <m:t>𝜙</m:t>
                      </m:r>
                      <m:r>
                        <a:rPr lang="en-US" altLang="zh-CN" i="1">
                          <a:latin typeface="Cambria Math" panose="02040503050406030204" pitchFamily="18" charset="0"/>
                        </a:rPr>
                        <m:t>)</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4446431" y="4927605"/>
                <a:ext cx="1265667" cy="369332"/>
              </a:xfrm>
              <a:prstGeom prst="rect">
                <a:avLst/>
              </a:prstGeom>
              <a:blipFill rotWithShape="0">
                <a:blip r:embed="rId5"/>
                <a:stretch>
                  <a:fillRect b="-98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807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Example with G</a:t>
            </a:r>
            <a:r>
              <a:rPr lang="en-US" dirty="0" smtClean="0"/>
              <a:t>aussian Distributions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a:xfrm>
                <a:off x="914400" y="1447800"/>
                <a:ext cx="7988156" cy="4572000"/>
              </a:xfrm>
            </p:spPr>
            <p:txBody>
              <a:bodyPr/>
              <a:lstStyle/>
              <a:p>
                <a:r>
                  <a:rPr lang="en-US" dirty="0" smtClean="0"/>
                  <a:t>Use </a:t>
                </a:r>
                <a:r>
                  <a:rPr lang="en-US" i="1" dirty="0" smtClean="0"/>
                  <a:t>N</a:t>
                </a:r>
                <a:r>
                  <a:rPr lang="en-US" dirty="0" smtClean="0"/>
                  <a:t>(0,</a:t>
                </a:r>
                <a:r>
                  <a:rPr lang="en-US" dirty="0"/>
                  <a:t>1</a:t>
                </a:r>
                <a:r>
                  <a:rPr lang="en-US" dirty="0" smtClean="0"/>
                  <a:t>) as prior for z; </a:t>
                </a:r>
                <a14:m>
                  <m:oMath xmlns:m="http://schemas.openxmlformats.org/officeDocument/2006/math">
                    <m:r>
                      <a:rPr lang="en-US" altLang="zh-CN" sz="2000" i="1">
                        <a:latin typeface="Cambria Math" panose="02040503050406030204" pitchFamily="18" charset="0"/>
                      </a:rPr>
                      <m:t>𝑞</m:t>
                    </m:r>
                    <m:r>
                      <a:rPr lang="en-US" altLang="zh-CN" sz="2000" i="1">
                        <a:latin typeface="Cambria Math" panose="02040503050406030204" pitchFamily="18" charset="0"/>
                      </a:rPr>
                      <m:t>(</m:t>
                    </m:r>
                    <m:r>
                      <m:rPr>
                        <m:sty m:val="p"/>
                      </m:rPr>
                      <a:rPr lang="en-US" altLang="zh-CN" sz="2000">
                        <a:latin typeface="Cambria Math" panose="02040503050406030204" pitchFamily="18" charset="0"/>
                      </a:rPr>
                      <m:t>z</m:t>
                    </m:r>
                    <m:r>
                      <a:rPr lang="en-US" altLang="zh-CN" sz="2000" i="1">
                        <a:latin typeface="Cambria Math" panose="02040503050406030204" pitchFamily="18" charset="0"/>
                      </a:rPr>
                      <m:t>|</m:t>
                    </m:r>
                    <m:r>
                      <m:rPr>
                        <m:sty m:val="p"/>
                      </m:rPr>
                      <a:rPr lang="en-US" altLang="zh-CN" sz="2000">
                        <a:latin typeface="Cambria Math" panose="02040503050406030204" pitchFamily="18" charset="0"/>
                      </a:rPr>
                      <m:t>x</m:t>
                    </m:r>
                    <m:r>
                      <a:rPr lang="en-US" altLang="zh-CN" sz="2000" i="1">
                        <a:latin typeface="Cambria Math" panose="02040503050406030204" pitchFamily="18" charset="0"/>
                      </a:rPr>
                      <m:t>;</m:t>
                    </m:r>
                    <m:r>
                      <a:rPr lang="en-US" altLang="zh-CN" sz="2000" i="1">
                        <a:latin typeface="Cambria Math" panose="02040503050406030204" pitchFamily="18" charset="0"/>
                      </a:rPr>
                      <m:t>𝜙</m:t>
                    </m:r>
                    <m:r>
                      <a:rPr lang="en-US" altLang="zh-CN" sz="2000" i="1">
                        <a:latin typeface="Cambria Math" panose="02040503050406030204" pitchFamily="18" charset="0"/>
                      </a:rPr>
                      <m:t>)</m:t>
                    </m:r>
                  </m:oMath>
                </a14:m>
                <a:r>
                  <a:rPr lang="en-US" dirty="0" smtClean="0"/>
                  <a:t> is Gaussian with parameters </a:t>
                </a:r>
                <a14:m>
                  <m:oMath xmlns:m="http://schemas.openxmlformats.org/officeDocument/2006/math">
                    <m:d>
                      <m:dPr>
                        <m:ctrlPr>
                          <a:rPr lang="en-US" sz="2000" i="1">
                            <a:latin typeface="Cambria Math" panose="02040503050406030204" pitchFamily="18" charset="0"/>
                          </a:rPr>
                        </m:ctrlPr>
                      </m:dPr>
                      <m:e>
                        <m:r>
                          <a:rPr lang="en-US" sz="2000" b="0" i="1" smtClean="0">
                            <a:latin typeface="Cambria Math" panose="02040503050406030204" pitchFamily="18" charset="0"/>
                          </a:rPr>
                          <m:t>𝜇</m:t>
                        </m:r>
                        <m:r>
                          <a:rPr lang="en-US" sz="2000" i="1">
                            <a:latin typeface="Cambria Math" panose="02040503050406030204" pitchFamily="18" charset="0"/>
                          </a:rPr>
                          <m:t>(</m:t>
                        </m:r>
                        <m:r>
                          <m:rPr>
                            <m:sty m:val="p"/>
                          </m:rPr>
                          <a:rPr lang="en-US" sz="2000">
                            <a:latin typeface="Cambria Math" panose="02040503050406030204" pitchFamily="18" charset="0"/>
                          </a:rPr>
                          <m:t>x</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𝜎</m:t>
                            </m:r>
                          </m:e>
                          <m:sup>
                            <m:r>
                              <a:rPr lang="en-US" sz="2000" b="0" i="1" smtClean="0">
                                <a:latin typeface="Cambria Math" panose="02040503050406030204" pitchFamily="18" charset="0"/>
                              </a:rPr>
                              <m:t>2</m:t>
                            </m:r>
                          </m:sup>
                        </m:sSup>
                        <m:r>
                          <a:rPr lang="en-US" sz="2000" i="1">
                            <a:latin typeface="Cambria Math" panose="02040503050406030204" pitchFamily="18" charset="0"/>
                          </a:rPr>
                          <m:t>(</m:t>
                        </m:r>
                        <m:r>
                          <m:rPr>
                            <m:sty m:val="p"/>
                          </m:rPr>
                          <a:rPr lang="en-US" sz="2000">
                            <a:latin typeface="Cambria Math" panose="02040503050406030204" pitchFamily="18" charset="0"/>
                          </a:rPr>
                          <m:t>x</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m:t>
                        </m:r>
                      </m:e>
                    </m:d>
                    <m:r>
                      <a:rPr lang="en-US" sz="2000" i="1">
                        <a:latin typeface="Cambria Math" panose="02040503050406030204" pitchFamily="18" charset="0"/>
                      </a:rPr>
                      <m:t> </m:t>
                    </m:r>
                  </m:oMath>
                </a14:m>
                <a:r>
                  <a:rPr lang="en-US" dirty="0" smtClean="0"/>
                  <a:t>determined by NN</a:t>
                </a:r>
              </a:p>
              <a:p>
                <a:pPr lvl="1"/>
                <a:r>
                  <a:rPr lang="en-US" dirty="0" smtClean="0"/>
                  <a:t>The KL-divergence</a:t>
                </a:r>
              </a:p>
              <a:p>
                <a:pPr lvl="1"/>
                <a:endParaRPr lang="en-US" dirty="0"/>
              </a:p>
              <a:p>
                <a:pPr lvl="1"/>
                <a:endParaRPr lang="en-US" dirty="0" smtClean="0"/>
              </a:p>
              <a:p>
                <a:pPr lvl="1"/>
                <a:endParaRPr lang="en-US" dirty="0"/>
              </a:p>
              <a:p>
                <a:pPr lvl="1"/>
                <a:endParaRPr lang="en-US" dirty="0" smtClean="0"/>
              </a:p>
              <a:p>
                <a:pPr lvl="1"/>
                <a:endParaRPr lang="en-US" dirty="0" smtClean="0"/>
              </a:p>
              <a:p>
                <a:pPr lvl="1"/>
                <a:endParaRPr lang="en-US" dirty="0"/>
              </a:p>
              <a:p>
                <a:pPr lvl="1"/>
                <a:r>
                  <a:rPr lang="en-US" b="1" dirty="0" smtClean="0"/>
                  <a:t>Exercise</a:t>
                </a:r>
                <a:r>
                  <a:rPr lang="en-US" dirty="0" smtClean="0"/>
                  <a:t>: </a:t>
                </a:r>
                <a:r>
                  <a:rPr lang="en-US" dirty="0" smtClean="0"/>
                  <a:t>finish the derivation</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914400" y="1447800"/>
                <a:ext cx="7988156" cy="4572000"/>
              </a:xfrm>
              <a:blipFill>
                <a:blip r:embed="rId2"/>
                <a:stretch>
                  <a:fillRect t="-1200" r="-1374"/>
                </a:stretch>
              </a:blipFill>
            </p:spPr>
            <p:txBody>
              <a:bodyPr/>
              <a:lstStyle/>
              <a:p>
                <a:r>
                  <a:rPr lang="zh-CN" altLang="en-US">
                    <a:noFill/>
                  </a:rPr>
                  <a:t> </a:t>
                </a:r>
              </a:p>
            </p:txBody>
          </p:sp>
        </mc:Fallback>
      </mc:AlternateContent>
      <p:grpSp>
        <p:nvGrpSpPr>
          <p:cNvPr id="8" name="Group 7"/>
          <p:cNvGrpSpPr/>
          <p:nvPr/>
        </p:nvGrpSpPr>
        <p:grpSpPr>
          <a:xfrm>
            <a:off x="6107858" y="1956971"/>
            <a:ext cx="2794698" cy="4092991"/>
            <a:chOff x="6107858" y="1956971"/>
            <a:chExt cx="2794698" cy="4092991"/>
          </a:xfrm>
        </p:grpSpPr>
        <p:grpSp>
          <p:nvGrpSpPr>
            <p:cNvPr id="4" name="Group 3"/>
            <p:cNvGrpSpPr/>
            <p:nvPr/>
          </p:nvGrpSpPr>
          <p:grpSpPr>
            <a:xfrm>
              <a:off x="6107858" y="1956971"/>
              <a:ext cx="2794698" cy="4092991"/>
              <a:chOff x="947383" y="2341186"/>
              <a:chExt cx="2794698" cy="4092991"/>
            </a:xfrm>
          </p:grpSpPr>
          <p:grpSp>
            <p:nvGrpSpPr>
              <p:cNvPr id="5" name="Group 4"/>
              <p:cNvGrpSpPr/>
              <p:nvPr/>
            </p:nvGrpSpPr>
            <p:grpSpPr>
              <a:xfrm>
                <a:off x="1565052" y="2341186"/>
                <a:ext cx="2177029" cy="4092991"/>
                <a:chOff x="1999620" y="2458882"/>
                <a:chExt cx="2177029" cy="4092991"/>
              </a:xfrm>
            </p:grpSpPr>
            <p:cxnSp>
              <p:nvCxnSpPr>
                <p:cNvPr id="9" name="直接箭头连接符 24"/>
                <p:cNvCxnSpPr>
                  <a:stCxn id="29" idx="4"/>
                  <a:endCxn id="12" idx="0"/>
                </p:cNvCxnSpPr>
                <p:nvPr/>
              </p:nvCxnSpPr>
              <p:spPr>
                <a:xfrm>
                  <a:off x="2197627" y="5595268"/>
                  <a:ext cx="282188"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椭圆 25"/>
                <p:cNvSpPr/>
                <p:nvPr/>
              </p:nvSpPr>
              <p:spPr>
                <a:xfrm>
                  <a:off x="2508556" y="336323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27"/>
                <p:cNvSpPr/>
                <p:nvPr/>
              </p:nvSpPr>
              <p:spPr>
                <a:xfrm>
                  <a:off x="3254008" y="333166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32"/>
                <p:cNvSpPr/>
                <p:nvPr/>
              </p:nvSpPr>
              <p:spPr>
                <a:xfrm>
                  <a:off x="2271350"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33"/>
                <p:cNvSpPr/>
                <p:nvPr/>
              </p:nvSpPr>
              <p:spPr>
                <a:xfrm>
                  <a:off x="3526502"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41"/>
                <p:cNvSpPr/>
                <p:nvPr/>
              </p:nvSpPr>
              <p:spPr>
                <a:xfrm>
                  <a:off x="2833110" y="245888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44"/>
                <p:cNvCxnSpPr>
                  <a:stCxn id="14" idx="4"/>
                  <a:endCxn id="10" idx="0"/>
                </p:cNvCxnSpPr>
                <p:nvPr/>
              </p:nvCxnSpPr>
              <p:spPr>
                <a:xfrm flipH="1">
                  <a:off x="2706563" y="2892125"/>
                  <a:ext cx="324554" cy="471113"/>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直接箭头连接符 44"/>
                <p:cNvCxnSpPr>
                  <a:stCxn id="14" idx="4"/>
                  <a:endCxn id="11" idx="0"/>
                </p:cNvCxnSpPr>
                <p:nvPr/>
              </p:nvCxnSpPr>
              <p:spPr>
                <a:xfrm>
                  <a:off x="3031117" y="2892125"/>
                  <a:ext cx="420898" cy="439542"/>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椭圆 25"/>
                <p:cNvSpPr/>
                <p:nvPr/>
              </p:nvSpPr>
              <p:spPr>
                <a:xfrm>
                  <a:off x="3161940" y="426263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27"/>
                <p:cNvSpPr/>
                <p:nvPr/>
              </p:nvSpPr>
              <p:spPr>
                <a:xfrm>
                  <a:off x="3780635"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44"/>
                <p:cNvCxnSpPr>
                  <a:stCxn id="10" idx="4"/>
                  <a:endCxn id="17" idx="0"/>
                </p:cNvCxnSpPr>
                <p:nvPr/>
              </p:nvCxnSpPr>
              <p:spPr>
                <a:xfrm>
                  <a:off x="2706563" y="3796475"/>
                  <a:ext cx="653384"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直接箭头连接符 44"/>
                <p:cNvCxnSpPr>
                  <a:stCxn id="10" idx="4"/>
                  <a:endCxn id="18" idx="0"/>
                </p:cNvCxnSpPr>
                <p:nvPr/>
              </p:nvCxnSpPr>
              <p:spPr>
                <a:xfrm>
                  <a:off x="2706563" y="3796475"/>
                  <a:ext cx="1272079"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椭圆 25"/>
                <p:cNvSpPr/>
                <p:nvPr/>
              </p:nvSpPr>
              <p:spPr>
                <a:xfrm>
                  <a:off x="1999620"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7"/>
                <p:cNvSpPr/>
                <p:nvPr/>
              </p:nvSpPr>
              <p:spPr>
                <a:xfrm>
                  <a:off x="2618315" y="426263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44"/>
                <p:cNvCxnSpPr>
                  <a:stCxn id="10" idx="4"/>
                  <a:endCxn id="21" idx="0"/>
                </p:cNvCxnSpPr>
                <p:nvPr/>
              </p:nvCxnSpPr>
              <p:spPr>
                <a:xfrm flipH="1">
                  <a:off x="2197627" y="3796475"/>
                  <a:ext cx="508936"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直接箭头连接符 44"/>
                <p:cNvCxnSpPr>
                  <a:stCxn id="10" idx="4"/>
                  <a:endCxn id="22" idx="0"/>
                </p:cNvCxnSpPr>
                <p:nvPr/>
              </p:nvCxnSpPr>
              <p:spPr>
                <a:xfrm>
                  <a:off x="2706563" y="3796475"/>
                  <a:ext cx="109759" cy="466160"/>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椭圆 25"/>
                <p:cNvSpPr/>
                <p:nvPr/>
              </p:nvSpPr>
              <p:spPr>
                <a:xfrm>
                  <a:off x="3152887" y="516203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26" name="椭圆 27"/>
                <p:cNvSpPr/>
                <p:nvPr/>
              </p:nvSpPr>
              <p:spPr>
                <a:xfrm>
                  <a:off x="3780635"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27" name="直接箭头连接符 44"/>
                <p:cNvCxnSpPr>
                  <a:stCxn id="21" idx="4"/>
                  <a:endCxn id="25" idx="0"/>
                </p:cNvCxnSpPr>
                <p:nvPr/>
              </p:nvCxnSpPr>
              <p:spPr>
                <a:xfrm>
                  <a:off x="2197627" y="4695873"/>
                  <a:ext cx="1153267"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直接箭头连接符 44"/>
                <p:cNvCxnSpPr>
                  <a:stCxn id="21" idx="4"/>
                  <a:endCxn id="26" idx="0"/>
                </p:cNvCxnSpPr>
                <p:nvPr/>
              </p:nvCxnSpPr>
              <p:spPr>
                <a:xfrm>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椭圆 25"/>
                <p:cNvSpPr/>
                <p:nvPr/>
              </p:nvSpPr>
              <p:spPr>
                <a:xfrm>
                  <a:off x="1999620"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30" name="椭圆 27"/>
                <p:cNvSpPr/>
                <p:nvPr/>
              </p:nvSpPr>
              <p:spPr>
                <a:xfrm>
                  <a:off x="2563997" y="516203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31" name="直接箭头连接符 44"/>
                <p:cNvCxnSpPr>
                  <a:stCxn id="21" idx="4"/>
                  <a:endCxn id="29" idx="0"/>
                </p:cNvCxnSpPr>
                <p:nvPr/>
              </p:nvCxnSpPr>
              <p:spPr>
                <a:xfrm>
                  <a:off x="2197627"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直接箭头连接符 44"/>
                <p:cNvCxnSpPr>
                  <a:stCxn id="21" idx="4"/>
                  <a:endCxn id="30" idx="0"/>
                </p:cNvCxnSpPr>
                <p:nvPr/>
              </p:nvCxnSpPr>
              <p:spPr>
                <a:xfrm>
                  <a:off x="2197627" y="4695873"/>
                  <a:ext cx="564377"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直接箭头连接符 44"/>
                <p:cNvCxnSpPr>
                  <a:stCxn id="11" idx="4"/>
                  <a:endCxn id="17" idx="0"/>
                </p:cNvCxnSpPr>
                <p:nvPr/>
              </p:nvCxnSpPr>
              <p:spPr>
                <a:xfrm flipH="1">
                  <a:off x="3359947" y="3796474"/>
                  <a:ext cx="92068" cy="466163"/>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直接箭头连接符 44"/>
                <p:cNvCxnSpPr>
                  <a:stCxn id="11" idx="4"/>
                  <a:endCxn id="18" idx="0"/>
                </p:cNvCxnSpPr>
                <p:nvPr/>
              </p:nvCxnSpPr>
              <p:spPr>
                <a:xfrm>
                  <a:off x="3452015" y="3796474"/>
                  <a:ext cx="526627"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直接箭头连接符 44"/>
                <p:cNvCxnSpPr>
                  <a:stCxn id="11" idx="4"/>
                  <a:endCxn id="21" idx="0"/>
                </p:cNvCxnSpPr>
                <p:nvPr/>
              </p:nvCxnSpPr>
              <p:spPr>
                <a:xfrm flipH="1">
                  <a:off x="2197627" y="3796474"/>
                  <a:ext cx="1254388"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直接箭头连接符 44"/>
                <p:cNvCxnSpPr>
                  <a:stCxn id="11" idx="4"/>
                  <a:endCxn id="22" idx="0"/>
                </p:cNvCxnSpPr>
                <p:nvPr/>
              </p:nvCxnSpPr>
              <p:spPr>
                <a:xfrm flipH="1">
                  <a:off x="2816322" y="3796474"/>
                  <a:ext cx="635693"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直接箭头连接符 44"/>
                <p:cNvCxnSpPr>
                  <a:stCxn id="22" idx="4"/>
                  <a:endCxn id="25" idx="0"/>
                </p:cNvCxnSpPr>
                <p:nvPr/>
              </p:nvCxnSpPr>
              <p:spPr>
                <a:xfrm>
                  <a:off x="2816322" y="4695872"/>
                  <a:ext cx="534572" cy="46616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直接箭头连接符 44"/>
                <p:cNvCxnSpPr>
                  <a:stCxn id="22" idx="4"/>
                  <a:endCxn id="26" idx="0"/>
                </p:cNvCxnSpPr>
                <p:nvPr/>
              </p:nvCxnSpPr>
              <p:spPr>
                <a:xfrm>
                  <a:off x="2816322" y="4695872"/>
                  <a:ext cx="1162320"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直接箭头连接符 44"/>
                <p:cNvCxnSpPr>
                  <a:stCxn id="22" idx="4"/>
                  <a:endCxn id="29" idx="0"/>
                </p:cNvCxnSpPr>
                <p:nvPr/>
              </p:nvCxnSpPr>
              <p:spPr>
                <a:xfrm flipH="1">
                  <a:off x="2197627" y="4695872"/>
                  <a:ext cx="618695"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直接箭头连接符 44"/>
                <p:cNvCxnSpPr>
                  <a:stCxn id="22" idx="4"/>
                  <a:endCxn id="30" idx="0"/>
                </p:cNvCxnSpPr>
                <p:nvPr/>
              </p:nvCxnSpPr>
              <p:spPr>
                <a:xfrm flipH="1">
                  <a:off x="2762004" y="4695872"/>
                  <a:ext cx="54318"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直接箭头连接符 44"/>
                <p:cNvCxnSpPr>
                  <a:stCxn id="17" idx="4"/>
                  <a:endCxn id="25" idx="0"/>
                </p:cNvCxnSpPr>
                <p:nvPr/>
              </p:nvCxnSpPr>
              <p:spPr>
                <a:xfrm flipH="1">
                  <a:off x="3350894" y="4695874"/>
                  <a:ext cx="9053"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直接箭头连接符 44"/>
                <p:cNvCxnSpPr>
                  <a:stCxn id="17" idx="4"/>
                  <a:endCxn id="26" idx="0"/>
                </p:cNvCxnSpPr>
                <p:nvPr/>
              </p:nvCxnSpPr>
              <p:spPr>
                <a:xfrm>
                  <a:off x="3359947" y="4695874"/>
                  <a:ext cx="618695"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直接箭头连接符 44"/>
                <p:cNvCxnSpPr>
                  <a:stCxn id="17" idx="4"/>
                  <a:endCxn id="29" idx="0"/>
                </p:cNvCxnSpPr>
                <p:nvPr/>
              </p:nvCxnSpPr>
              <p:spPr>
                <a:xfrm flipH="1">
                  <a:off x="2197627" y="4695874"/>
                  <a:ext cx="1162320"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直接箭头连接符 44"/>
                <p:cNvCxnSpPr>
                  <a:stCxn id="17" idx="4"/>
                  <a:endCxn id="30" idx="0"/>
                </p:cNvCxnSpPr>
                <p:nvPr/>
              </p:nvCxnSpPr>
              <p:spPr>
                <a:xfrm flipH="1">
                  <a:off x="2762004" y="4695874"/>
                  <a:ext cx="597943" cy="46615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18" idx="4"/>
                  <a:endCxn id="25" idx="0"/>
                </p:cNvCxnSpPr>
                <p:nvPr/>
              </p:nvCxnSpPr>
              <p:spPr>
                <a:xfrm flipH="1">
                  <a:off x="3350894" y="4695873"/>
                  <a:ext cx="627748"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直接箭头连接符 44"/>
                <p:cNvCxnSpPr>
                  <a:stCxn id="18" idx="4"/>
                  <a:endCxn id="26" idx="0"/>
                </p:cNvCxnSpPr>
                <p:nvPr/>
              </p:nvCxnSpPr>
              <p:spPr>
                <a:xfrm>
                  <a:off x="3978642"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直接箭头连接符 44"/>
                <p:cNvCxnSpPr>
                  <a:stCxn id="18" idx="4"/>
                  <a:endCxn id="29" idx="0"/>
                </p:cNvCxnSpPr>
                <p:nvPr/>
              </p:nvCxnSpPr>
              <p:spPr>
                <a:xfrm flipH="1">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直接箭头连接符 44"/>
                <p:cNvCxnSpPr>
                  <a:stCxn id="18" idx="4"/>
                  <a:endCxn id="30" idx="0"/>
                </p:cNvCxnSpPr>
                <p:nvPr/>
              </p:nvCxnSpPr>
              <p:spPr>
                <a:xfrm flipH="1">
                  <a:off x="2762004" y="4695873"/>
                  <a:ext cx="1216638"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p:cNvSpPr txBox="1"/>
                    <p:nvPr/>
                  </p:nvSpPr>
                  <p:spPr>
                    <a:xfrm flipH="1">
                      <a:off x="2369366" y="3412663"/>
                      <a:ext cx="71325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𝜇</m:t>
                            </m:r>
                          </m:oMath>
                        </m:oMathPara>
                      </a14:m>
                      <a:endParaRPr lang="en-US" dirty="0">
                        <a:solidFill>
                          <a:srgbClr val="0000FF"/>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flipH="1">
                      <a:off x="2369366" y="3412663"/>
                      <a:ext cx="713258" cy="276999"/>
                    </a:xfrm>
                    <a:prstGeom prst="rect">
                      <a:avLst/>
                    </a:prstGeom>
                    <a:blipFill>
                      <a:blip r:embed="rId3"/>
                      <a:stretch>
                        <a:fillRect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flipH="1">
                      <a:off x="3001269" y="3438623"/>
                      <a:ext cx="94908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𝜎</m:t>
                                </m:r>
                              </m:e>
                              <m:sup>
                                <m:r>
                                  <a:rPr lang="en-US" b="0" i="1" smtClean="0">
                                    <a:solidFill>
                                      <a:srgbClr val="0000FF"/>
                                    </a:solidFill>
                                    <a:latin typeface="Cambria Math" panose="02040503050406030204" pitchFamily="18" charset="0"/>
                                  </a:rPr>
                                  <m:t>2</m:t>
                                </m:r>
                              </m:sup>
                            </m:sSup>
                          </m:oMath>
                        </m:oMathPara>
                      </a14:m>
                      <a:endParaRPr lang="en-US" dirty="0">
                        <a:solidFill>
                          <a:srgbClr val="0000FF"/>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flipH="1">
                      <a:off x="3001269" y="3438623"/>
                      <a:ext cx="949089" cy="276999"/>
                    </a:xfrm>
                    <a:prstGeom prst="rect">
                      <a:avLst/>
                    </a:prstGeom>
                    <a:blipFill>
                      <a:blip r:embed="rId4"/>
                      <a:stretch>
                        <a:fillRect t="-8889"/>
                      </a:stretch>
                    </a:blipFill>
                  </p:spPr>
                  <p:txBody>
                    <a:bodyPr/>
                    <a:lstStyle/>
                    <a:p>
                      <a:r>
                        <a:rPr lang="en-US">
                          <a:noFill/>
                        </a:rPr>
                        <a:t> </a:t>
                      </a:r>
                    </a:p>
                  </p:txBody>
                </p:sp>
              </mc:Fallback>
            </mc:AlternateContent>
            <p:cxnSp>
              <p:nvCxnSpPr>
                <p:cNvPr id="51" name="直接箭头连接符 24"/>
                <p:cNvCxnSpPr>
                  <a:stCxn id="30" idx="4"/>
                  <a:endCxn id="12" idx="0"/>
                </p:cNvCxnSpPr>
                <p:nvPr/>
              </p:nvCxnSpPr>
              <p:spPr>
                <a:xfrm flipH="1">
                  <a:off x="2479815" y="5595267"/>
                  <a:ext cx="282189"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2" name="直接箭头连接符 24"/>
                <p:cNvCxnSpPr>
                  <a:stCxn id="25" idx="4"/>
                  <a:endCxn id="13" idx="0"/>
                </p:cNvCxnSpPr>
                <p:nvPr/>
              </p:nvCxnSpPr>
              <p:spPr>
                <a:xfrm>
                  <a:off x="3350894" y="5595269"/>
                  <a:ext cx="384073"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直接箭头连接符 24"/>
                <p:cNvCxnSpPr>
                  <a:stCxn id="26" idx="4"/>
                  <a:endCxn id="13" idx="0"/>
                </p:cNvCxnSpPr>
                <p:nvPr/>
              </p:nvCxnSpPr>
              <p:spPr>
                <a:xfrm flipH="1">
                  <a:off x="3734967" y="5595268"/>
                  <a:ext cx="243675"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p:cNvSpPr txBox="1"/>
                    <p:nvPr/>
                  </p:nvSpPr>
                  <p:spPr>
                    <a:xfrm>
                      <a:off x="2369366" y="6162499"/>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2369366" y="6162499"/>
                      <a:ext cx="274498" cy="276999"/>
                    </a:xfrm>
                    <a:prstGeom prst="rect">
                      <a:avLst/>
                    </a:prstGeom>
                    <a:blipFill>
                      <a:blip r:embed="rId5"/>
                      <a:stretch>
                        <a:fillRect l="-13333" r="-666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3643386" y="6162498"/>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3643386" y="6162498"/>
                      <a:ext cx="279820" cy="276999"/>
                    </a:xfrm>
                    <a:prstGeom prst="rect">
                      <a:avLst/>
                    </a:prstGeom>
                    <a:blipFill>
                      <a:blip r:embed="rId6"/>
                      <a:stretch>
                        <a:fillRect l="-13043" r="-6522" b="-11111"/>
                      </a:stretch>
                    </a:blipFill>
                  </p:spPr>
                  <p:txBody>
                    <a:bodyPr/>
                    <a:lstStyle/>
                    <a:p>
                      <a:r>
                        <a:rPr lang="en-US">
                          <a:noFill/>
                        </a:rPr>
                        <a:t> </a:t>
                      </a:r>
                    </a:p>
                  </p:txBody>
                </p:sp>
              </mc:Fallback>
            </mc:AlternateContent>
            <p:cxnSp>
              <p:nvCxnSpPr>
                <p:cNvPr id="56" name="直接箭头连接符 24"/>
                <p:cNvCxnSpPr>
                  <a:stCxn id="25" idx="4"/>
                  <a:endCxn id="12" idx="0"/>
                </p:cNvCxnSpPr>
                <p:nvPr/>
              </p:nvCxnSpPr>
              <p:spPr>
                <a:xfrm flipH="1">
                  <a:off x="2479815" y="5595269"/>
                  <a:ext cx="871079"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7" name="直接箭头连接符 24"/>
                <p:cNvCxnSpPr>
                  <a:stCxn id="26" idx="4"/>
                  <a:endCxn id="12" idx="0"/>
                </p:cNvCxnSpPr>
                <p:nvPr/>
              </p:nvCxnSpPr>
              <p:spPr>
                <a:xfrm flipH="1">
                  <a:off x="2479815" y="5595268"/>
                  <a:ext cx="1498827"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直接箭头连接符 24"/>
                <p:cNvCxnSpPr>
                  <a:stCxn id="29" idx="4"/>
                  <a:endCxn id="13" idx="0"/>
                </p:cNvCxnSpPr>
                <p:nvPr/>
              </p:nvCxnSpPr>
              <p:spPr>
                <a:xfrm>
                  <a:off x="2197627" y="5595268"/>
                  <a:ext cx="1537340"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直接箭头连接符 24"/>
                <p:cNvCxnSpPr>
                  <a:stCxn id="30" idx="4"/>
                  <a:endCxn id="13" idx="0"/>
                </p:cNvCxnSpPr>
                <p:nvPr/>
              </p:nvCxnSpPr>
              <p:spPr>
                <a:xfrm>
                  <a:off x="2762004" y="5595267"/>
                  <a:ext cx="972963"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6" name="Right Brace 5"/>
              <p:cNvSpPr/>
              <p:nvPr/>
            </p:nvSpPr>
            <p:spPr>
              <a:xfrm rot="10800000">
                <a:off x="1264696" y="3312273"/>
                <a:ext cx="351889" cy="274983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947383" y="4533302"/>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947383" y="4533302"/>
                    <a:ext cx="320532" cy="307777"/>
                  </a:xfrm>
                  <a:prstGeom prst="rect">
                    <a:avLst/>
                  </a:prstGeom>
                  <a:blipFill>
                    <a:blip r:embed="rId7"/>
                    <a:stretch>
                      <a:fillRect l="-13208" t="-2000" r="-13208" b="-3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0" name="TextBox 59"/>
                <p:cNvSpPr txBox="1"/>
                <p:nvPr/>
              </p:nvSpPr>
              <p:spPr>
                <a:xfrm flipH="1">
                  <a:off x="7632068" y="2018930"/>
                  <a:ext cx="2625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60" name="TextBox 59"/>
                <p:cNvSpPr txBox="1">
                  <a:spLocks noRot="1" noChangeAspect="1" noMove="1" noResize="1" noEditPoints="1" noAdjustHandles="1" noChangeArrowheads="1" noChangeShapeType="1" noTextEdit="1"/>
                </p:cNvSpPr>
                <p:nvPr/>
              </p:nvSpPr>
              <p:spPr>
                <a:xfrm flipH="1">
                  <a:off x="7632068" y="2018930"/>
                  <a:ext cx="262552" cy="276999"/>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1" name="Rectangle 60"/>
              <p:cNvSpPr/>
              <p:nvPr/>
            </p:nvSpPr>
            <p:spPr>
              <a:xfrm>
                <a:off x="263433" y="3362794"/>
                <a:ext cx="5769721" cy="526939"/>
              </a:xfrm>
              <a:prstGeom prst="rect">
                <a:avLst/>
              </a:prstGeom>
            </p:spPr>
            <p:txBody>
              <a:bodyPr wrap="none">
                <a:spAutoFit/>
              </a:bodyPr>
              <a:lstStyle/>
              <a:p>
                <a14:m>
                  <m:oMath xmlns:m="http://schemas.openxmlformats.org/officeDocument/2006/math">
                    <m:r>
                      <a:rPr lang="en-US" altLang="zh-CN" sz="2000" i="1" smtClean="0">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KL</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𝑧</m:t>
                        </m:r>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
                      <m:dPr>
                        <m:begChr m:val="‖"/>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𝑧</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e>
                    </m:d>
                    <m:r>
                      <a:rPr lang="en-US" altLang="zh-CN" sz="2000" b="0" i="1" smtClean="0">
                        <a:solidFill>
                          <a:srgbClr val="0000FF"/>
                        </a:solidFill>
                        <a:latin typeface="Cambria Math" panose="02040503050406030204" pitchFamily="18" charset="0"/>
                      </a:rPr>
                      <m:t>=</m:t>
                    </m:r>
                    <m:f>
                      <m:fPr>
                        <m:ctrlPr>
                          <a:rPr lang="en-US" altLang="zh-CN" sz="2000" b="0" i="1" smtClean="0">
                            <a:solidFill>
                              <a:srgbClr val="0000FF"/>
                            </a:solidFill>
                            <a:latin typeface="Cambria Math" panose="02040503050406030204" pitchFamily="18" charset="0"/>
                          </a:rPr>
                        </m:ctrlPr>
                      </m:fPr>
                      <m:num>
                        <m:r>
                          <a:rPr lang="en-US" altLang="zh-CN" sz="2000" b="0" i="1" smtClean="0">
                            <a:solidFill>
                              <a:srgbClr val="0000FF"/>
                            </a:solidFill>
                            <a:latin typeface="Cambria Math" panose="02040503050406030204" pitchFamily="18" charset="0"/>
                          </a:rPr>
                          <m:t>1</m:t>
                        </m:r>
                      </m:num>
                      <m:den>
                        <m:r>
                          <a:rPr lang="en-US" altLang="zh-CN" sz="2000" b="0" i="1" smtClean="0">
                            <a:solidFill>
                              <a:srgbClr val="0000FF"/>
                            </a:solidFill>
                            <a:latin typeface="Cambria Math" panose="02040503050406030204" pitchFamily="18" charset="0"/>
                          </a:rPr>
                          <m:t>2</m:t>
                        </m:r>
                      </m:den>
                    </m:f>
                  </m:oMath>
                </a14:m>
                <a:r>
                  <a:rPr lang="en-US" altLang="zh-CN" sz="2000" dirty="0">
                    <a:solidFill>
                      <a:srgbClr val="0000FF"/>
                    </a:solidFill>
                  </a:rPr>
                  <a:t> </a:t>
                </a:r>
                <a14:m>
                  <m:oMath xmlns:m="http://schemas.openxmlformats.org/officeDocument/2006/math">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1+</m:t>
                        </m:r>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sSup>
                              <m:sSupPr>
                                <m:ctrlPr>
                                  <a:rPr lang="en-US" altLang="zh-CN" sz="2000" b="0" i="1" smtClean="0">
                                    <a:solidFill>
                                      <a:srgbClr val="0000FF"/>
                                    </a:solidFill>
                                    <a:latin typeface="Cambria Math" panose="02040503050406030204" pitchFamily="18" charset="0"/>
                                  </a:rPr>
                                </m:ctrlPr>
                              </m:sSupPr>
                              <m:e>
                                <m:r>
                                  <a:rPr lang="en-US" altLang="zh-CN" sz="2000" b="0" i="1" smtClean="0">
                                    <a:solidFill>
                                      <a:srgbClr val="0000FF"/>
                                    </a:solidFill>
                                    <a:latin typeface="Cambria Math" panose="02040503050406030204" pitchFamily="18" charset="0"/>
                                  </a:rPr>
                                  <m:t>𝜎</m:t>
                                </m:r>
                              </m:e>
                              <m:sup>
                                <m:r>
                                  <a:rPr lang="en-US" altLang="zh-CN" sz="2000" b="0" i="1" smtClean="0">
                                    <a:solidFill>
                                      <a:srgbClr val="0000FF"/>
                                    </a:solidFill>
                                    <a:latin typeface="Cambria Math" panose="02040503050406030204" pitchFamily="18" charset="0"/>
                                  </a:rPr>
                                  <m:t>2</m:t>
                                </m:r>
                              </m:sup>
                            </m:sSup>
                          </m:e>
                        </m:func>
                        <m:r>
                          <a:rPr lang="en-US" altLang="zh-CN" sz="2000" i="1">
                            <a:solidFill>
                              <a:srgbClr val="0000FF"/>
                            </a:solidFill>
                            <a:latin typeface="Cambria Math" panose="02040503050406030204" pitchFamily="18" charset="0"/>
                          </a:rPr>
                          <m:t>−</m:t>
                        </m:r>
                        <m:sSup>
                          <m:sSupPr>
                            <m:ctrlPr>
                              <a:rPr lang="en-US" altLang="zh-CN" sz="2000" b="0" i="1" smtClean="0">
                                <a:solidFill>
                                  <a:srgbClr val="0000FF"/>
                                </a:solidFill>
                                <a:latin typeface="Cambria Math" panose="02040503050406030204" pitchFamily="18" charset="0"/>
                              </a:rPr>
                            </m:ctrlPr>
                          </m:sSupPr>
                          <m:e>
                            <m:r>
                              <a:rPr lang="en-US" altLang="zh-CN" sz="2000" b="0" i="1" smtClean="0">
                                <a:solidFill>
                                  <a:srgbClr val="0000FF"/>
                                </a:solidFill>
                                <a:latin typeface="Cambria Math" panose="02040503050406030204" pitchFamily="18" charset="0"/>
                              </a:rPr>
                              <m:t>𝜇</m:t>
                            </m:r>
                          </m:e>
                          <m:sup>
                            <m:r>
                              <a:rPr lang="en-US" altLang="zh-CN" sz="2000" b="0" i="1" smtClean="0">
                                <a:solidFill>
                                  <a:srgbClr val="0000FF"/>
                                </a:solidFill>
                                <a:latin typeface="Cambria Math" panose="02040503050406030204" pitchFamily="18" charset="0"/>
                              </a:rPr>
                              <m:t>2</m:t>
                            </m:r>
                          </m:sup>
                        </m:sSup>
                        <m:r>
                          <a:rPr lang="en-US" altLang="zh-CN" sz="2000" i="1">
                            <a:solidFill>
                              <a:srgbClr val="0000FF"/>
                            </a:solidFill>
                            <a:latin typeface="Cambria Math" panose="02040503050406030204" pitchFamily="18" charset="0"/>
                          </a:rPr>
                          <m:t>−</m:t>
                        </m:r>
                        <m:sSup>
                          <m:sSupPr>
                            <m:ctrlPr>
                              <a:rPr lang="en-US" altLang="zh-CN" sz="2000" b="0" i="1" smtClean="0">
                                <a:solidFill>
                                  <a:srgbClr val="0000FF"/>
                                </a:solidFill>
                                <a:latin typeface="Cambria Math" panose="02040503050406030204" pitchFamily="18" charset="0"/>
                              </a:rPr>
                            </m:ctrlPr>
                          </m:sSupPr>
                          <m:e>
                            <m:r>
                              <a:rPr lang="en-US" altLang="zh-CN" sz="2000" b="0" i="1" smtClean="0">
                                <a:solidFill>
                                  <a:srgbClr val="0000FF"/>
                                </a:solidFill>
                                <a:latin typeface="Cambria Math" panose="02040503050406030204" pitchFamily="18" charset="0"/>
                              </a:rPr>
                              <m:t>𝜎</m:t>
                            </m:r>
                          </m:e>
                          <m:sup>
                            <m:r>
                              <a:rPr lang="en-US" altLang="zh-CN" sz="2000" b="0" i="1" smtClean="0">
                                <a:solidFill>
                                  <a:srgbClr val="0000FF"/>
                                </a:solidFill>
                                <a:latin typeface="Cambria Math" panose="02040503050406030204" pitchFamily="18" charset="0"/>
                              </a:rPr>
                              <m:t>2</m:t>
                            </m:r>
                          </m:sup>
                        </m:sSup>
                      </m:e>
                    </m:d>
                  </m:oMath>
                </a14:m>
                <a:endParaRPr lang="en-US" sz="2000" dirty="0" smtClean="0">
                  <a:solidFill>
                    <a:srgbClr val="0000FF"/>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263433" y="3362794"/>
                <a:ext cx="5769721" cy="526939"/>
              </a:xfrm>
              <a:prstGeom prst="rect">
                <a:avLst/>
              </a:prstGeom>
              <a:blipFill rotWithShape="0">
                <a:blip r:embed="rId9"/>
                <a:stretch>
                  <a:fillRect b="-34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158524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Example with Gaussian </a:t>
            </a:r>
            <a:r>
              <a:rPr lang="en-US" altLang="zh-CN" dirty="0" smtClean="0"/>
              <a:t>Distributions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914400" y="1447799"/>
                <a:ext cx="7988156" cy="5225005"/>
              </a:xfrm>
            </p:spPr>
            <p:txBody>
              <a:bodyPr>
                <a:normAutofit/>
              </a:bodyPr>
              <a:lstStyle/>
              <a:p>
                <a:r>
                  <a:rPr lang="en-US" dirty="0" smtClean="0"/>
                  <a:t>Use </a:t>
                </a:r>
                <a:r>
                  <a:rPr lang="en-US" i="1" dirty="0" smtClean="0"/>
                  <a:t>N</a:t>
                </a:r>
                <a:r>
                  <a:rPr lang="en-US" dirty="0" smtClean="0"/>
                  <a:t>(0,1) as prior for z; </a:t>
                </a:r>
                <a14:m>
                  <m:oMath xmlns:m="http://schemas.openxmlformats.org/officeDocument/2006/math">
                    <m:r>
                      <a:rPr lang="en-US" altLang="zh-CN" sz="2000" i="1">
                        <a:latin typeface="Cambria Math" panose="02040503050406030204" pitchFamily="18" charset="0"/>
                      </a:rPr>
                      <m:t>𝑞</m:t>
                    </m:r>
                    <m:r>
                      <a:rPr lang="en-US" altLang="zh-CN" sz="2000" i="1">
                        <a:latin typeface="Cambria Math" panose="02040503050406030204" pitchFamily="18" charset="0"/>
                      </a:rPr>
                      <m:t>(</m:t>
                    </m:r>
                    <m:r>
                      <m:rPr>
                        <m:sty m:val="p"/>
                      </m:rPr>
                      <a:rPr lang="en-US" altLang="zh-CN" sz="2000">
                        <a:latin typeface="Cambria Math" panose="02040503050406030204" pitchFamily="18" charset="0"/>
                      </a:rPr>
                      <m:t>z</m:t>
                    </m:r>
                    <m:r>
                      <a:rPr lang="en-US" altLang="zh-CN" sz="2000" i="1">
                        <a:latin typeface="Cambria Math" panose="02040503050406030204" pitchFamily="18" charset="0"/>
                      </a:rPr>
                      <m:t>|</m:t>
                    </m:r>
                    <m:r>
                      <m:rPr>
                        <m:sty m:val="p"/>
                      </m:rPr>
                      <a:rPr lang="en-US" altLang="zh-CN" sz="2000">
                        <a:latin typeface="Cambria Math" panose="02040503050406030204" pitchFamily="18" charset="0"/>
                      </a:rPr>
                      <m:t>x</m:t>
                    </m:r>
                    <m:r>
                      <a:rPr lang="en-US" altLang="zh-CN" sz="2000" i="1">
                        <a:latin typeface="Cambria Math" panose="02040503050406030204" pitchFamily="18" charset="0"/>
                      </a:rPr>
                      <m:t>;</m:t>
                    </m:r>
                    <m:r>
                      <a:rPr lang="en-US" altLang="zh-CN" sz="2000" i="1">
                        <a:latin typeface="Cambria Math" panose="02040503050406030204" pitchFamily="18" charset="0"/>
                      </a:rPr>
                      <m:t>𝜙</m:t>
                    </m:r>
                    <m:r>
                      <a:rPr lang="en-US" altLang="zh-CN" sz="2000" i="1">
                        <a:latin typeface="Cambria Math" panose="02040503050406030204" pitchFamily="18" charset="0"/>
                      </a:rPr>
                      <m:t>)</m:t>
                    </m:r>
                  </m:oMath>
                </a14:m>
                <a:r>
                  <a:rPr lang="en-US" dirty="0" smtClean="0"/>
                  <a:t> is Gaussian with parameters </a:t>
                </a:r>
                <a14:m>
                  <m:oMath xmlns:m="http://schemas.openxmlformats.org/officeDocument/2006/math">
                    <m:d>
                      <m:dPr>
                        <m:ctrlPr>
                          <a:rPr lang="en-US" sz="2000" i="1">
                            <a:latin typeface="Cambria Math" panose="02040503050406030204" pitchFamily="18" charset="0"/>
                          </a:rPr>
                        </m:ctrlPr>
                      </m:dPr>
                      <m:e>
                        <m:r>
                          <a:rPr lang="en-US" sz="2000" i="1">
                            <a:latin typeface="Cambria Math" panose="02040503050406030204" pitchFamily="18" charset="0"/>
                          </a:rPr>
                          <m:t>𝜇</m:t>
                        </m:r>
                        <m:r>
                          <a:rPr lang="en-US" sz="2000" i="1">
                            <a:latin typeface="Cambria Math" panose="02040503050406030204" pitchFamily="18" charset="0"/>
                          </a:rPr>
                          <m:t>(</m:t>
                        </m:r>
                        <m:r>
                          <m:rPr>
                            <m:sty m:val="p"/>
                          </m:rPr>
                          <a:rPr lang="en-US" sz="2000">
                            <a:latin typeface="Cambria Math" panose="02040503050406030204" pitchFamily="18" charset="0"/>
                          </a:rPr>
                          <m:t>x</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 </m:t>
                        </m:r>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2</m:t>
                            </m:r>
                          </m:sup>
                        </m:sSup>
                        <m:r>
                          <a:rPr lang="en-US" sz="2000" i="1">
                            <a:latin typeface="Cambria Math" panose="02040503050406030204" pitchFamily="18" charset="0"/>
                          </a:rPr>
                          <m:t>(</m:t>
                        </m:r>
                        <m:r>
                          <m:rPr>
                            <m:sty m:val="p"/>
                          </m:rPr>
                          <a:rPr lang="en-US" sz="2000">
                            <a:latin typeface="Cambria Math" panose="02040503050406030204" pitchFamily="18" charset="0"/>
                          </a:rPr>
                          <m:t>x</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m:t>
                        </m:r>
                      </m:e>
                    </m:d>
                    <m:r>
                      <a:rPr lang="en-US" sz="2000" i="1">
                        <a:latin typeface="Cambria Math" panose="02040503050406030204" pitchFamily="18" charset="0"/>
                      </a:rPr>
                      <m:t> </m:t>
                    </m:r>
                  </m:oMath>
                </a14:m>
                <a:r>
                  <a:rPr lang="en-US" dirty="0" smtClean="0"/>
                  <a:t>determined by NN</a:t>
                </a:r>
              </a:p>
              <a:p>
                <a:pPr lvl="1"/>
                <a:r>
                  <a:rPr lang="en-US" dirty="0" smtClean="0"/>
                  <a:t>The expected log-likelihood</a:t>
                </a:r>
              </a:p>
              <a:p>
                <a:pPr lvl="1"/>
                <a:endParaRPr lang="en-US" dirty="0"/>
              </a:p>
              <a:p>
                <a:pPr lvl="1"/>
                <a:endParaRPr lang="en-US" dirty="0" smtClean="0"/>
              </a:p>
              <a:p>
                <a:pPr lvl="1"/>
                <a:r>
                  <a:rPr lang="en-US" dirty="0" smtClean="0"/>
                  <a:t>If the likelihood is Gaussian</a:t>
                </a:r>
              </a:p>
              <a:p>
                <a:pPr lvl="1"/>
                <a:endParaRPr lang="en-US" dirty="0"/>
              </a:p>
              <a:p>
                <a:pPr lvl="1"/>
                <a:endParaRPr lang="en-US" dirty="0" smtClean="0"/>
              </a:p>
              <a:p>
                <a:pPr lvl="1"/>
                <a:endParaRPr lang="en-US" dirty="0"/>
              </a:p>
              <a:p>
                <a:pPr lvl="1"/>
                <a:r>
                  <a:rPr lang="en-US" i="1" dirty="0" smtClean="0">
                    <a:solidFill>
                      <a:srgbClr val="FF0000"/>
                    </a:solidFill>
                  </a:rPr>
                  <a:t>The expectation is still hard to compute</a:t>
                </a:r>
              </a:p>
              <a:p>
                <a:pPr marL="320040" lvl="1" indent="0">
                  <a:buNone/>
                </a:pPr>
                <a:r>
                  <a:rPr lang="en-US" i="1" dirty="0" smtClean="0">
                    <a:solidFill>
                      <a:srgbClr val="FF0000"/>
                    </a:solidFill>
                  </a:rPr>
                  <a:t>    because of nonlinearity functions</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914400" y="1447799"/>
                <a:ext cx="7988156" cy="5225005"/>
              </a:xfrm>
              <a:blipFill rotWithShape="0">
                <a:blip r:embed="rId2"/>
                <a:stretch>
                  <a:fillRect t="-932" r="-13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2210740" y="2838333"/>
                <a:ext cx="3134576" cy="4972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𝑞</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x</m:t>
                                  </m:r>
                                  <m:r>
                                    <a:rPr lang="en-US" altLang="zh-CN" sz="2400">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𝑧</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e>
                          </m:func>
                        </m:e>
                      </m:d>
                    </m:oMath>
                  </m:oMathPara>
                </a14:m>
                <a:endParaRPr lang="en-US" sz="2400" dirty="0">
                  <a:solidFill>
                    <a:srgbClr val="0000FF"/>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2210740" y="2838333"/>
                <a:ext cx="3134576" cy="497252"/>
              </a:xfrm>
              <a:prstGeom prst="rect">
                <a:avLst/>
              </a:prstGeom>
              <a:blipFill rotWithShape="0">
                <a:blip r:embed="rId3"/>
                <a:stretch>
                  <a:fillRect b="-12346"/>
                </a:stretch>
              </a:blipFill>
            </p:spPr>
            <p:txBody>
              <a:bodyPr/>
              <a:lstStyle/>
              <a:p>
                <a:r>
                  <a:rPr lang="zh-CN" altLang="en-US">
                    <a:noFill/>
                  </a:rPr>
                  <a:t> </a:t>
                </a:r>
              </a:p>
            </p:txBody>
          </p:sp>
        </mc:Fallback>
      </mc:AlternateContent>
      <p:grpSp>
        <p:nvGrpSpPr>
          <p:cNvPr id="121" name="Group 120"/>
          <p:cNvGrpSpPr/>
          <p:nvPr/>
        </p:nvGrpSpPr>
        <p:grpSpPr>
          <a:xfrm>
            <a:off x="6107858" y="1956971"/>
            <a:ext cx="2794698" cy="4092991"/>
            <a:chOff x="6107858" y="1956971"/>
            <a:chExt cx="2794698" cy="4092991"/>
          </a:xfrm>
        </p:grpSpPr>
        <p:grpSp>
          <p:nvGrpSpPr>
            <p:cNvPr id="65" name="Group 64"/>
            <p:cNvGrpSpPr/>
            <p:nvPr/>
          </p:nvGrpSpPr>
          <p:grpSpPr>
            <a:xfrm>
              <a:off x="6107858" y="1956971"/>
              <a:ext cx="2794698" cy="4092991"/>
              <a:chOff x="947383" y="2341186"/>
              <a:chExt cx="2794698" cy="4092991"/>
            </a:xfrm>
          </p:grpSpPr>
          <p:grpSp>
            <p:nvGrpSpPr>
              <p:cNvPr id="66" name="Group 65"/>
              <p:cNvGrpSpPr/>
              <p:nvPr/>
            </p:nvGrpSpPr>
            <p:grpSpPr>
              <a:xfrm>
                <a:off x="1565052" y="2341186"/>
                <a:ext cx="2177029" cy="4092991"/>
                <a:chOff x="1999620" y="2458882"/>
                <a:chExt cx="2177029" cy="4092991"/>
              </a:xfrm>
            </p:grpSpPr>
            <p:cxnSp>
              <p:nvCxnSpPr>
                <p:cNvPr id="69" name="直接箭头连接符 24"/>
                <p:cNvCxnSpPr>
                  <a:stCxn id="89" idx="4"/>
                  <a:endCxn id="72" idx="0"/>
                </p:cNvCxnSpPr>
                <p:nvPr/>
              </p:nvCxnSpPr>
              <p:spPr>
                <a:xfrm>
                  <a:off x="2197627" y="5595268"/>
                  <a:ext cx="282188"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0" name="椭圆 25"/>
                <p:cNvSpPr/>
                <p:nvPr/>
              </p:nvSpPr>
              <p:spPr>
                <a:xfrm>
                  <a:off x="2508556" y="336323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27"/>
                <p:cNvSpPr/>
                <p:nvPr/>
              </p:nvSpPr>
              <p:spPr>
                <a:xfrm>
                  <a:off x="3254008" y="333166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32"/>
                <p:cNvSpPr/>
                <p:nvPr/>
              </p:nvSpPr>
              <p:spPr>
                <a:xfrm>
                  <a:off x="2271350"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33"/>
                <p:cNvSpPr/>
                <p:nvPr/>
              </p:nvSpPr>
              <p:spPr>
                <a:xfrm>
                  <a:off x="3526502"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41"/>
                <p:cNvSpPr/>
                <p:nvPr/>
              </p:nvSpPr>
              <p:spPr>
                <a:xfrm>
                  <a:off x="2833110" y="245888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5" name="直接箭头连接符 44"/>
                <p:cNvCxnSpPr>
                  <a:stCxn id="74" idx="4"/>
                  <a:endCxn id="70" idx="0"/>
                </p:cNvCxnSpPr>
                <p:nvPr/>
              </p:nvCxnSpPr>
              <p:spPr>
                <a:xfrm flipH="1">
                  <a:off x="2706563" y="2892125"/>
                  <a:ext cx="324554" cy="471113"/>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直接箭头连接符 44"/>
                <p:cNvCxnSpPr>
                  <a:stCxn id="74" idx="4"/>
                  <a:endCxn id="71" idx="0"/>
                </p:cNvCxnSpPr>
                <p:nvPr/>
              </p:nvCxnSpPr>
              <p:spPr>
                <a:xfrm>
                  <a:off x="3031117" y="2892125"/>
                  <a:ext cx="420898" cy="439542"/>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7" name="椭圆 25"/>
                <p:cNvSpPr/>
                <p:nvPr/>
              </p:nvSpPr>
              <p:spPr>
                <a:xfrm>
                  <a:off x="3161940" y="426263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27"/>
                <p:cNvSpPr/>
                <p:nvPr/>
              </p:nvSpPr>
              <p:spPr>
                <a:xfrm>
                  <a:off x="3780635"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箭头连接符 44"/>
                <p:cNvCxnSpPr>
                  <a:stCxn id="70" idx="4"/>
                  <a:endCxn id="77" idx="0"/>
                </p:cNvCxnSpPr>
                <p:nvPr/>
              </p:nvCxnSpPr>
              <p:spPr>
                <a:xfrm>
                  <a:off x="2706563" y="3796475"/>
                  <a:ext cx="653384"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直接箭头连接符 44"/>
                <p:cNvCxnSpPr>
                  <a:stCxn id="70" idx="4"/>
                  <a:endCxn id="78" idx="0"/>
                </p:cNvCxnSpPr>
                <p:nvPr/>
              </p:nvCxnSpPr>
              <p:spPr>
                <a:xfrm>
                  <a:off x="2706563" y="3796475"/>
                  <a:ext cx="1272079"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 name="椭圆 25"/>
                <p:cNvSpPr/>
                <p:nvPr/>
              </p:nvSpPr>
              <p:spPr>
                <a:xfrm>
                  <a:off x="1999620"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27"/>
                <p:cNvSpPr/>
                <p:nvPr/>
              </p:nvSpPr>
              <p:spPr>
                <a:xfrm>
                  <a:off x="2618315" y="426263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3" name="直接箭头连接符 44"/>
                <p:cNvCxnSpPr>
                  <a:stCxn id="70" idx="4"/>
                  <a:endCxn id="81" idx="0"/>
                </p:cNvCxnSpPr>
                <p:nvPr/>
              </p:nvCxnSpPr>
              <p:spPr>
                <a:xfrm flipH="1">
                  <a:off x="2197627" y="3796475"/>
                  <a:ext cx="508936"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4" name="直接箭头连接符 44"/>
                <p:cNvCxnSpPr>
                  <a:stCxn id="70" idx="4"/>
                  <a:endCxn id="82" idx="0"/>
                </p:cNvCxnSpPr>
                <p:nvPr/>
              </p:nvCxnSpPr>
              <p:spPr>
                <a:xfrm>
                  <a:off x="2706563" y="3796475"/>
                  <a:ext cx="109759" cy="466160"/>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5" name="椭圆 25"/>
                <p:cNvSpPr/>
                <p:nvPr/>
              </p:nvSpPr>
              <p:spPr>
                <a:xfrm>
                  <a:off x="3152887" y="516203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86" name="椭圆 27"/>
                <p:cNvSpPr/>
                <p:nvPr/>
              </p:nvSpPr>
              <p:spPr>
                <a:xfrm>
                  <a:off x="3780635"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87" name="直接箭头连接符 44"/>
                <p:cNvCxnSpPr>
                  <a:stCxn id="81" idx="4"/>
                  <a:endCxn id="85" idx="0"/>
                </p:cNvCxnSpPr>
                <p:nvPr/>
              </p:nvCxnSpPr>
              <p:spPr>
                <a:xfrm>
                  <a:off x="2197627" y="4695873"/>
                  <a:ext cx="1153267"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8" name="直接箭头连接符 44"/>
                <p:cNvCxnSpPr>
                  <a:stCxn id="81" idx="4"/>
                  <a:endCxn id="86" idx="0"/>
                </p:cNvCxnSpPr>
                <p:nvPr/>
              </p:nvCxnSpPr>
              <p:spPr>
                <a:xfrm>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9" name="椭圆 25"/>
                <p:cNvSpPr/>
                <p:nvPr/>
              </p:nvSpPr>
              <p:spPr>
                <a:xfrm>
                  <a:off x="1999620"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90" name="椭圆 27"/>
                <p:cNvSpPr/>
                <p:nvPr/>
              </p:nvSpPr>
              <p:spPr>
                <a:xfrm>
                  <a:off x="2563997" y="516203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91" name="直接箭头连接符 44"/>
                <p:cNvCxnSpPr>
                  <a:stCxn id="81" idx="4"/>
                  <a:endCxn id="89" idx="0"/>
                </p:cNvCxnSpPr>
                <p:nvPr/>
              </p:nvCxnSpPr>
              <p:spPr>
                <a:xfrm>
                  <a:off x="2197627"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2" name="直接箭头连接符 44"/>
                <p:cNvCxnSpPr>
                  <a:stCxn id="81" idx="4"/>
                  <a:endCxn id="90" idx="0"/>
                </p:cNvCxnSpPr>
                <p:nvPr/>
              </p:nvCxnSpPr>
              <p:spPr>
                <a:xfrm>
                  <a:off x="2197627" y="4695873"/>
                  <a:ext cx="564377"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直接箭头连接符 44"/>
                <p:cNvCxnSpPr>
                  <a:stCxn id="71" idx="4"/>
                  <a:endCxn id="77" idx="0"/>
                </p:cNvCxnSpPr>
                <p:nvPr/>
              </p:nvCxnSpPr>
              <p:spPr>
                <a:xfrm flipH="1">
                  <a:off x="3359947" y="3796474"/>
                  <a:ext cx="92068" cy="466163"/>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直接箭头连接符 44"/>
                <p:cNvCxnSpPr>
                  <a:stCxn id="71" idx="4"/>
                  <a:endCxn id="78" idx="0"/>
                </p:cNvCxnSpPr>
                <p:nvPr/>
              </p:nvCxnSpPr>
              <p:spPr>
                <a:xfrm>
                  <a:off x="3452015" y="3796474"/>
                  <a:ext cx="526627"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5" name="直接箭头连接符 44"/>
                <p:cNvCxnSpPr>
                  <a:stCxn id="71" idx="4"/>
                  <a:endCxn id="81" idx="0"/>
                </p:cNvCxnSpPr>
                <p:nvPr/>
              </p:nvCxnSpPr>
              <p:spPr>
                <a:xfrm flipH="1">
                  <a:off x="2197627" y="3796474"/>
                  <a:ext cx="1254388"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6" name="直接箭头连接符 44"/>
                <p:cNvCxnSpPr>
                  <a:stCxn id="71" idx="4"/>
                  <a:endCxn id="82" idx="0"/>
                </p:cNvCxnSpPr>
                <p:nvPr/>
              </p:nvCxnSpPr>
              <p:spPr>
                <a:xfrm flipH="1">
                  <a:off x="2816322" y="3796474"/>
                  <a:ext cx="635693"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7" name="直接箭头连接符 44"/>
                <p:cNvCxnSpPr>
                  <a:stCxn id="82" idx="4"/>
                  <a:endCxn id="85" idx="0"/>
                </p:cNvCxnSpPr>
                <p:nvPr/>
              </p:nvCxnSpPr>
              <p:spPr>
                <a:xfrm>
                  <a:off x="2816322" y="4695872"/>
                  <a:ext cx="534572" cy="46616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8" name="直接箭头连接符 44"/>
                <p:cNvCxnSpPr>
                  <a:stCxn id="82" idx="4"/>
                  <a:endCxn id="86" idx="0"/>
                </p:cNvCxnSpPr>
                <p:nvPr/>
              </p:nvCxnSpPr>
              <p:spPr>
                <a:xfrm>
                  <a:off x="2816322" y="4695872"/>
                  <a:ext cx="1162320"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9" name="直接箭头连接符 44"/>
                <p:cNvCxnSpPr>
                  <a:stCxn id="82" idx="4"/>
                  <a:endCxn id="89" idx="0"/>
                </p:cNvCxnSpPr>
                <p:nvPr/>
              </p:nvCxnSpPr>
              <p:spPr>
                <a:xfrm flipH="1">
                  <a:off x="2197627" y="4695872"/>
                  <a:ext cx="618695"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0" name="直接箭头连接符 44"/>
                <p:cNvCxnSpPr>
                  <a:stCxn id="82" idx="4"/>
                  <a:endCxn id="90" idx="0"/>
                </p:cNvCxnSpPr>
                <p:nvPr/>
              </p:nvCxnSpPr>
              <p:spPr>
                <a:xfrm flipH="1">
                  <a:off x="2762004" y="4695872"/>
                  <a:ext cx="54318"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1" name="直接箭头连接符 44"/>
                <p:cNvCxnSpPr>
                  <a:stCxn id="77" idx="4"/>
                  <a:endCxn id="85" idx="0"/>
                </p:cNvCxnSpPr>
                <p:nvPr/>
              </p:nvCxnSpPr>
              <p:spPr>
                <a:xfrm flipH="1">
                  <a:off x="3350894" y="4695874"/>
                  <a:ext cx="9053"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2" name="直接箭头连接符 44"/>
                <p:cNvCxnSpPr>
                  <a:stCxn id="77" idx="4"/>
                  <a:endCxn id="86" idx="0"/>
                </p:cNvCxnSpPr>
                <p:nvPr/>
              </p:nvCxnSpPr>
              <p:spPr>
                <a:xfrm>
                  <a:off x="3359947" y="4695874"/>
                  <a:ext cx="618695"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3" name="直接箭头连接符 44"/>
                <p:cNvCxnSpPr>
                  <a:stCxn id="77" idx="4"/>
                  <a:endCxn id="89" idx="0"/>
                </p:cNvCxnSpPr>
                <p:nvPr/>
              </p:nvCxnSpPr>
              <p:spPr>
                <a:xfrm flipH="1">
                  <a:off x="2197627" y="4695874"/>
                  <a:ext cx="1162320"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4" name="直接箭头连接符 44"/>
                <p:cNvCxnSpPr>
                  <a:stCxn id="77" idx="4"/>
                  <a:endCxn id="90" idx="0"/>
                </p:cNvCxnSpPr>
                <p:nvPr/>
              </p:nvCxnSpPr>
              <p:spPr>
                <a:xfrm flipH="1">
                  <a:off x="2762004" y="4695874"/>
                  <a:ext cx="597943" cy="46615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5" name="直接箭头连接符 44"/>
                <p:cNvCxnSpPr>
                  <a:stCxn id="78" idx="4"/>
                  <a:endCxn id="85" idx="0"/>
                </p:cNvCxnSpPr>
                <p:nvPr/>
              </p:nvCxnSpPr>
              <p:spPr>
                <a:xfrm flipH="1">
                  <a:off x="3350894" y="4695873"/>
                  <a:ext cx="627748"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6" name="直接箭头连接符 44"/>
                <p:cNvCxnSpPr>
                  <a:stCxn id="78" idx="4"/>
                  <a:endCxn id="86" idx="0"/>
                </p:cNvCxnSpPr>
                <p:nvPr/>
              </p:nvCxnSpPr>
              <p:spPr>
                <a:xfrm>
                  <a:off x="3978642"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直接箭头连接符 44"/>
                <p:cNvCxnSpPr>
                  <a:stCxn id="78" idx="4"/>
                  <a:endCxn id="89" idx="0"/>
                </p:cNvCxnSpPr>
                <p:nvPr/>
              </p:nvCxnSpPr>
              <p:spPr>
                <a:xfrm flipH="1">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 name="直接箭头连接符 44"/>
                <p:cNvCxnSpPr>
                  <a:stCxn id="78" idx="4"/>
                  <a:endCxn id="90" idx="0"/>
                </p:cNvCxnSpPr>
                <p:nvPr/>
              </p:nvCxnSpPr>
              <p:spPr>
                <a:xfrm flipH="1">
                  <a:off x="2762004" y="4695873"/>
                  <a:ext cx="1216638"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p:cNvSpPr txBox="1"/>
                    <p:nvPr/>
                  </p:nvSpPr>
                  <p:spPr>
                    <a:xfrm flipH="1">
                      <a:off x="2369366" y="3412663"/>
                      <a:ext cx="71325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𝜇</m:t>
                            </m:r>
                          </m:oMath>
                        </m:oMathPara>
                      </a14:m>
                      <a:endParaRPr lang="en-US" dirty="0">
                        <a:solidFill>
                          <a:srgbClr val="0000FF"/>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flipH="1">
                      <a:off x="2369366" y="3412663"/>
                      <a:ext cx="713258" cy="276999"/>
                    </a:xfrm>
                    <a:prstGeom prst="rect">
                      <a:avLst/>
                    </a:prstGeom>
                    <a:blipFill rotWithShape="0">
                      <a:blip r:embed="rId4"/>
                      <a:stretch>
                        <a:fillRect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flipH="1">
                      <a:off x="3001269" y="3438623"/>
                      <a:ext cx="94908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𝜎</m:t>
                                </m:r>
                              </m:e>
                              <m:sup>
                                <m:r>
                                  <a:rPr lang="en-US" b="0" i="1" smtClean="0">
                                    <a:solidFill>
                                      <a:srgbClr val="0000FF"/>
                                    </a:solidFill>
                                    <a:latin typeface="Cambria Math" panose="02040503050406030204" pitchFamily="18" charset="0"/>
                                  </a:rPr>
                                  <m:t>2</m:t>
                                </m:r>
                              </m:sup>
                            </m:sSup>
                          </m:oMath>
                        </m:oMathPara>
                      </a14:m>
                      <a:endParaRPr lang="en-US" dirty="0">
                        <a:solidFill>
                          <a:srgbClr val="0000FF"/>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flipH="1">
                      <a:off x="3001269" y="3438623"/>
                      <a:ext cx="949089" cy="276999"/>
                    </a:xfrm>
                    <a:prstGeom prst="rect">
                      <a:avLst/>
                    </a:prstGeom>
                    <a:blipFill rotWithShape="0">
                      <a:blip r:embed="rId5"/>
                      <a:stretch>
                        <a:fillRect t="-8889"/>
                      </a:stretch>
                    </a:blipFill>
                  </p:spPr>
                  <p:txBody>
                    <a:bodyPr/>
                    <a:lstStyle/>
                    <a:p>
                      <a:r>
                        <a:rPr lang="zh-CN" altLang="en-US">
                          <a:noFill/>
                        </a:rPr>
                        <a:t> </a:t>
                      </a:r>
                    </a:p>
                  </p:txBody>
                </p:sp>
              </mc:Fallback>
            </mc:AlternateContent>
            <p:cxnSp>
              <p:nvCxnSpPr>
                <p:cNvPr id="111" name="直接箭头连接符 24"/>
                <p:cNvCxnSpPr>
                  <a:stCxn id="90" idx="4"/>
                  <a:endCxn id="72" idx="0"/>
                </p:cNvCxnSpPr>
                <p:nvPr/>
              </p:nvCxnSpPr>
              <p:spPr>
                <a:xfrm flipH="1">
                  <a:off x="2479815" y="5595267"/>
                  <a:ext cx="282189"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2" name="直接箭头连接符 24"/>
                <p:cNvCxnSpPr>
                  <a:stCxn id="85" idx="4"/>
                  <a:endCxn id="73" idx="0"/>
                </p:cNvCxnSpPr>
                <p:nvPr/>
              </p:nvCxnSpPr>
              <p:spPr>
                <a:xfrm>
                  <a:off x="3350894" y="5595269"/>
                  <a:ext cx="384073"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直接箭头连接符 24"/>
                <p:cNvCxnSpPr>
                  <a:stCxn id="86" idx="4"/>
                  <a:endCxn id="73" idx="0"/>
                </p:cNvCxnSpPr>
                <p:nvPr/>
              </p:nvCxnSpPr>
              <p:spPr>
                <a:xfrm flipH="1">
                  <a:off x="3734967" y="5595268"/>
                  <a:ext cx="243675"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TextBox 113"/>
                    <p:cNvSpPr txBox="1"/>
                    <p:nvPr/>
                  </p:nvSpPr>
                  <p:spPr>
                    <a:xfrm>
                      <a:off x="2369366" y="6162499"/>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114" name="TextBox 113"/>
                    <p:cNvSpPr txBox="1">
                      <a:spLocks noRot="1" noChangeAspect="1" noMove="1" noResize="1" noEditPoints="1" noAdjustHandles="1" noChangeArrowheads="1" noChangeShapeType="1" noTextEdit="1"/>
                    </p:cNvSpPr>
                    <p:nvPr/>
                  </p:nvSpPr>
                  <p:spPr>
                    <a:xfrm>
                      <a:off x="2369366" y="6162499"/>
                      <a:ext cx="274498" cy="276999"/>
                    </a:xfrm>
                    <a:prstGeom prst="rect">
                      <a:avLst/>
                    </a:prstGeom>
                    <a:blipFill rotWithShape="0">
                      <a:blip r:embed="rId6"/>
                      <a:stretch>
                        <a:fillRect l="-13333" r="-6667" b="-1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3643386" y="6162498"/>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115" name="TextBox 114"/>
                    <p:cNvSpPr txBox="1">
                      <a:spLocks noRot="1" noChangeAspect="1" noMove="1" noResize="1" noEditPoints="1" noAdjustHandles="1" noChangeArrowheads="1" noChangeShapeType="1" noTextEdit="1"/>
                    </p:cNvSpPr>
                    <p:nvPr/>
                  </p:nvSpPr>
                  <p:spPr>
                    <a:xfrm>
                      <a:off x="3643386" y="6162498"/>
                      <a:ext cx="279820" cy="276999"/>
                    </a:xfrm>
                    <a:prstGeom prst="rect">
                      <a:avLst/>
                    </a:prstGeom>
                    <a:blipFill rotWithShape="0">
                      <a:blip r:embed="rId7"/>
                      <a:stretch>
                        <a:fillRect l="-13043" r="-6522" b="-11111"/>
                      </a:stretch>
                    </a:blipFill>
                  </p:spPr>
                  <p:txBody>
                    <a:bodyPr/>
                    <a:lstStyle/>
                    <a:p>
                      <a:r>
                        <a:rPr lang="zh-CN" altLang="en-US">
                          <a:noFill/>
                        </a:rPr>
                        <a:t> </a:t>
                      </a:r>
                    </a:p>
                  </p:txBody>
                </p:sp>
              </mc:Fallback>
            </mc:AlternateContent>
            <p:cxnSp>
              <p:nvCxnSpPr>
                <p:cNvPr id="116" name="直接箭头连接符 24"/>
                <p:cNvCxnSpPr>
                  <a:stCxn id="85" idx="4"/>
                  <a:endCxn id="72" idx="0"/>
                </p:cNvCxnSpPr>
                <p:nvPr/>
              </p:nvCxnSpPr>
              <p:spPr>
                <a:xfrm flipH="1">
                  <a:off x="2479815" y="5595269"/>
                  <a:ext cx="871079"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7" name="直接箭头连接符 24"/>
                <p:cNvCxnSpPr>
                  <a:stCxn id="86" idx="4"/>
                  <a:endCxn id="72" idx="0"/>
                </p:cNvCxnSpPr>
                <p:nvPr/>
              </p:nvCxnSpPr>
              <p:spPr>
                <a:xfrm flipH="1">
                  <a:off x="2479815" y="5595268"/>
                  <a:ext cx="1498827"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8" name="直接箭头连接符 24"/>
                <p:cNvCxnSpPr>
                  <a:stCxn id="89" idx="4"/>
                  <a:endCxn id="73" idx="0"/>
                </p:cNvCxnSpPr>
                <p:nvPr/>
              </p:nvCxnSpPr>
              <p:spPr>
                <a:xfrm>
                  <a:off x="2197627" y="5595268"/>
                  <a:ext cx="1537340"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直接箭头连接符 24"/>
                <p:cNvCxnSpPr>
                  <a:stCxn id="90" idx="4"/>
                  <a:endCxn id="73" idx="0"/>
                </p:cNvCxnSpPr>
                <p:nvPr/>
              </p:nvCxnSpPr>
              <p:spPr>
                <a:xfrm>
                  <a:off x="2762004" y="5595267"/>
                  <a:ext cx="972963"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67" name="Right Brace 66"/>
              <p:cNvSpPr/>
              <p:nvPr/>
            </p:nvSpPr>
            <p:spPr>
              <a:xfrm rot="10800000">
                <a:off x="1264696" y="3312273"/>
                <a:ext cx="351889" cy="274983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8" name="TextBox 67"/>
                  <p:cNvSpPr txBox="1"/>
                  <p:nvPr/>
                </p:nvSpPr>
                <p:spPr>
                  <a:xfrm>
                    <a:off x="947383" y="4533302"/>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68" name="TextBox 67"/>
                  <p:cNvSpPr txBox="1">
                    <a:spLocks noRot="1" noChangeAspect="1" noMove="1" noResize="1" noEditPoints="1" noAdjustHandles="1" noChangeArrowheads="1" noChangeShapeType="1" noTextEdit="1"/>
                  </p:cNvSpPr>
                  <p:nvPr/>
                </p:nvSpPr>
                <p:spPr>
                  <a:xfrm>
                    <a:off x="947383" y="4533302"/>
                    <a:ext cx="320532" cy="307777"/>
                  </a:xfrm>
                  <a:prstGeom prst="rect">
                    <a:avLst/>
                  </a:prstGeom>
                  <a:blipFill rotWithShape="0">
                    <a:blip r:embed="rId8"/>
                    <a:stretch>
                      <a:fillRect l="-13208" t="-2000" r="-13208" b="-30000"/>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20" name="TextBox 119"/>
                <p:cNvSpPr txBox="1"/>
                <p:nvPr/>
              </p:nvSpPr>
              <p:spPr>
                <a:xfrm flipH="1">
                  <a:off x="7632068" y="2018930"/>
                  <a:ext cx="2625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120" name="TextBox 119"/>
                <p:cNvSpPr txBox="1">
                  <a:spLocks noRot="1" noChangeAspect="1" noMove="1" noResize="1" noEditPoints="1" noAdjustHandles="1" noChangeArrowheads="1" noChangeShapeType="1" noTextEdit="1"/>
                </p:cNvSpPr>
                <p:nvPr/>
              </p:nvSpPr>
              <p:spPr>
                <a:xfrm flipH="1">
                  <a:off x="7632068" y="2018930"/>
                  <a:ext cx="262552" cy="276999"/>
                </a:xfrm>
                <a:prstGeom prst="rect">
                  <a:avLst/>
                </a:prstGeom>
                <a:blipFill rotWithShape="0">
                  <a:blip r:embed="rId9"/>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22" name="TextBox 4"/>
              <p:cNvSpPr txBox="1"/>
              <p:nvPr/>
            </p:nvSpPr>
            <p:spPr>
              <a:xfrm>
                <a:off x="1612081" y="4200641"/>
                <a:ext cx="4213589" cy="803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m:t>
                      </m:r>
                      <m:func>
                        <m:funcPr>
                          <m:ctrlPr>
                            <a:rPr lang="en-US" altLang="zh-CN" i="1">
                              <a:solidFill>
                                <a:srgbClr val="0000FF"/>
                              </a:solidFill>
                              <a:latin typeface="Cambria Math" panose="02040503050406030204" pitchFamily="18" charset="0"/>
                            </a:rPr>
                          </m:ctrlPr>
                        </m:funcPr>
                        <m:fName>
                          <m:r>
                            <m:rPr>
                              <m:sty m:val="p"/>
                            </m:rPr>
                            <a:rPr lang="en-US" altLang="zh-CN">
                              <a:solidFill>
                                <a:srgbClr val="0000FF"/>
                              </a:solidFill>
                              <a:latin typeface="Cambria Math" panose="02040503050406030204" pitchFamily="18" charset="0"/>
                            </a:rPr>
                            <m:t>log</m:t>
                          </m:r>
                        </m:fName>
                        <m:e>
                          <m:r>
                            <a:rPr lang="en-US" altLang="zh-CN" i="1">
                              <a:solidFill>
                                <a:srgbClr val="0000FF"/>
                              </a:solidFill>
                              <a:latin typeface="Cambria Math" panose="02040503050406030204" pitchFamily="18" charset="0"/>
                            </a:rPr>
                            <m:t>𝑝</m:t>
                          </m:r>
                          <m:d>
                            <m:dPr>
                              <m:ctrlPr>
                                <a:rPr lang="en-US" altLang="zh-CN" i="1">
                                  <a:solidFill>
                                    <a:srgbClr val="0000FF"/>
                                  </a:solidFill>
                                  <a:latin typeface="Cambria Math" panose="02040503050406030204" pitchFamily="18" charset="0"/>
                                </a:rPr>
                              </m:ctrlPr>
                            </m:dPr>
                            <m:e>
                              <m:sSub>
                                <m:sSubPr>
                                  <m:ctrlPr>
                                    <a:rPr lang="en-US" altLang="zh-CN" i="1">
                                      <a:solidFill>
                                        <a:srgbClr val="0000FF"/>
                                      </a:solidFill>
                                      <a:latin typeface="Cambria Math" panose="02040503050406030204" pitchFamily="18" charset="0"/>
                                    </a:rPr>
                                  </m:ctrlPr>
                                </m:sSubPr>
                                <m:e>
                                  <m:r>
                                    <m:rPr>
                                      <m:sty m:val="p"/>
                                    </m:rPr>
                                    <a:rPr lang="en-US" altLang="zh-CN">
                                      <a:solidFill>
                                        <a:srgbClr val="0000FF"/>
                                      </a:solidFill>
                                      <a:latin typeface="Cambria Math" panose="02040503050406030204" pitchFamily="18" charset="0"/>
                                    </a:rPr>
                                    <m:t>x</m:t>
                                  </m:r>
                                </m:e>
                                <m:sub>
                                  <m:r>
                                    <a:rPr lang="en-US" altLang="zh-CN" i="1">
                                      <a:solidFill>
                                        <a:srgbClr val="0000FF"/>
                                      </a:solidFill>
                                      <a:latin typeface="Cambria Math" panose="02040503050406030204" pitchFamily="18" charset="0"/>
                                    </a:rPr>
                                    <m:t>𝑖</m:t>
                                  </m:r>
                                </m:sub>
                              </m:sSub>
                            </m:e>
                            <m:e>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𝑧</m:t>
                                  </m:r>
                                </m:e>
                                <m:sub>
                                  <m:r>
                                    <a:rPr lang="en-US" altLang="zh-CN" i="1">
                                      <a:solidFill>
                                        <a:srgbClr val="0000FF"/>
                                      </a:solidFill>
                                      <a:latin typeface="Cambria Math" panose="02040503050406030204" pitchFamily="18" charset="0"/>
                                    </a:rPr>
                                    <m:t>𝑖</m:t>
                                  </m:r>
                                </m:sub>
                              </m:sSub>
                            </m:e>
                          </m:d>
                        </m:e>
                      </m:func>
                      <m:r>
                        <a:rPr lang="en-US" b="0" i="1" smtClean="0">
                          <a:solidFill>
                            <a:srgbClr val="0000FF"/>
                          </a:solidFill>
                          <a:latin typeface="Cambria Math" panose="02040503050406030204" pitchFamily="18" charset="0"/>
                        </a:rPr>
                        <m:t>=</m:t>
                      </m:r>
                      <m:nary>
                        <m:naryPr>
                          <m:chr m:val="∑"/>
                          <m:supHide m:val="on"/>
                          <m:ctrlPr>
                            <a:rPr lang="en-US" b="0" i="1" smtClean="0">
                              <a:solidFill>
                                <a:srgbClr val="0000FF"/>
                              </a:solidFill>
                              <a:latin typeface="Cambria Math" panose="02040503050406030204" pitchFamily="18" charset="0"/>
                            </a:rPr>
                          </m:ctrlPr>
                        </m:naryPr>
                        <m:sub>
                          <m:r>
                            <a:rPr lang="en-US" b="0" i="1" smtClean="0">
                              <a:solidFill>
                                <a:srgbClr val="0000FF"/>
                              </a:solidFill>
                              <a:latin typeface="Cambria Math" panose="02040503050406030204" pitchFamily="18" charset="0"/>
                            </a:rPr>
                            <m:t>𝑗</m:t>
                          </m:r>
                        </m:sub>
                        <m:sup/>
                        <m:e>
                          <m:f>
                            <m:fPr>
                              <m:ctrlPr>
                                <a:rPr lang="en-US" b="0" i="1" smtClean="0">
                                  <a:solidFill>
                                    <a:srgbClr val="0000FF"/>
                                  </a:solidFill>
                                  <a:latin typeface="Cambria Math" panose="02040503050406030204" pitchFamily="18" charset="0"/>
                                </a:rPr>
                              </m:ctrlPr>
                            </m:fPr>
                            <m:num>
                              <m:r>
                                <a:rPr lang="en-US" b="0" i="1" smtClean="0">
                                  <a:solidFill>
                                    <a:srgbClr val="0000FF"/>
                                  </a:solidFill>
                                  <a:latin typeface="Cambria Math" panose="02040503050406030204" pitchFamily="18" charset="0"/>
                                </a:rPr>
                                <m:t>1</m:t>
                              </m:r>
                            </m:num>
                            <m:den>
                              <m:r>
                                <a:rPr lang="en-US" b="0" i="1" smtClean="0">
                                  <a:solidFill>
                                    <a:srgbClr val="0000FF"/>
                                  </a:solidFill>
                                  <a:latin typeface="Cambria Math" panose="02040503050406030204" pitchFamily="18" charset="0"/>
                                </a:rPr>
                                <m:t>2</m:t>
                              </m:r>
                            </m:den>
                          </m:f>
                          <m:func>
                            <m:funcPr>
                              <m:ctrlPr>
                                <a:rPr lang="en-US" b="0" i="1" smtClean="0">
                                  <a:solidFill>
                                    <a:srgbClr val="0000FF"/>
                                  </a:solidFill>
                                  <a:latin typeface="Cambria Math" panose="02040503050406030204" pitchFamily="18" charset="0"/>
                                </a:rPr>
                              </m:ctrlPr>
                            </m:funcPr>
                            <m:fName>
                              <m:r>
                                <m:rPr>
                                  <m:sty m:val="p"/>
                                </m:rPr>
                                <a:rPr lang="en-US" b="0" i="0" smtClean="0">
                                  <a:solidFill>
                                    <a:srgbClr val="0000FF"/>
                                  </a:solidFill>
                                  <a:latin typeface="Cambria Math" panose="02040503050406030204" pitchFamily="18" charset="0"/>
                                </a:rPr>
                                <m:t>log</m:t>
                              </m:r>
                            </m:fName>
                            <m:e>
                              <m:sSubSup>
                                <m:sSubSupPr>
                                  <m:ctrlPr>
                                    <a:rPr lang="en-US" b="0" i="1" smtClean="0">
                                      <a:solidFill>
                                        <a:srgbClr val="0000FF"/>
                                      </a:solidFill>
                                      <a:latin typeface="Cambria Math" panose="02040503050406030204" pitchFamily="18" charset="0"/>
                                    </a:rPr>
                                  </m:ctrlPr>
                                </m:sSubSupPr>
                                <m:e>
                                  <m:r>
                                    <a:rPr lang="en-US" b="0" i="1" smtClean="0">
                                      <a:solidFill>
                                        <a:srgbClr val="0000FF"/>
                                      </a:solidFill>
                                      <a:latin typeface="Cambria Math" panose="02040503050406030204" pitchFamily="18" charset="0"/>
                                    </a:rPr>
                                    <m:t>𝜎</m:t>
                                  </m:r>
                                </m:e>
                                <m:sub>
                                  <m:r>
                                    <a:rPr lang="en-US" b="0" i="1" smtClean="0">
                                      <a:solidFill>
                                        <a:srgbClr val="0000FF"/>
                                      </a:solidFill>
                                      <a:latin typeface="Cambria Math" panose="02040503050406030204" pitchFamily="18" charset="0"/>
                                    </a:rPr>
                                    <m:t>𝑗</m:t>
                                  </m:r>
                                </m:sub>
                                <m:sup>
                                  <m:r>
                                    <a:rPr lang="en-US" b="0" i="1" smtClean="0">
                                      <a:solidFill>
                                        <a:srgbClr val="0000FF"/>
                                      </a:solidFill>
                                      <a:latin typeface="Cambria Math" panose="02040503050406030204" pitchFamily="18" charset="0"/>
                                    </a:rPr>
                                    <m:t>2</m:t>
                                  </m:r>
                                </m:sup>
                              </m:sSubSup>
                              <m:r>
                                <a:rPr lang="en-US" b="0" i="1" smtClean="0">
                                  <a:solidFill>
                                    <a:srgbClr val="0000FF"/>
                                  </a:solidFill>
                                  <a:latin typeface="Cambria Math" panose="02040503050406030204" pitchFamily="18" charset="0"/>
                                </a:rPr>
                                <m:t>+</m:t>
                              </m:r>
                              <m:f>
                                <m:fPr>
                                  <m:ctrlPr>
                                    <a:rPr lang="en-US" b="0" i="1" smtClean="0">
                                      <a:solidFill>
                                        <a:srgbClr val="0000FF"/>
                                      </a:solidFill>
                                      <a:latin typeface="Cambria Math" panose="02040503050406030204" pitchFamily="18" charset="0"/>
                                    </a:rPr>
                                  </m:ctrlPr>
                                </m:fPr>
                                <m:num>
                                  <m:sSup>
                                    <m:sSupPr>
                                      <m:ctrlPr>
                                        <a:rPr lang="en-US" b="0" i="1" smtClean="0">
                                          <a:solidFill>
                                            <a:srgbClr val="0000FF"/>
                                          </a:solidFill>
                                          <a:latin typeface="Cambria Math" panose="02040503050406030204" pitchFamily="18" charset="0"/>
                                        </a:rPr>
                                      </m:ctrlPr>
                                    </m:sSupPr>
                                    <m:e>
                                      <m:d>
                                        <m:dPr>
                                          <m:ctrlPr>
                                            <a:rPr lang="en-US" b="0" i="1" smtClean="0">
                                              <a:solidFill>
                                                <a:srgbClr val="0000FF"/>
                                              </a:solidFill>
                                              <a:latin typeface="Cambria Math" panose="02040503050406030204" pitchFamily="18" charset="0"/>
                                            </a:rPr>
                                          </m:ctrlPr>
                                        </m:dPr>
                                        <m:e>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𝑥</m:t>
                                              </m:r>
                                            </m:e>
                                            <m:sub>
                                              <m:r>
                                                <a:rPr lang="en-US" b="0" i="1" smtClean="0">
                                                  <a:solidFill>
                                                    <a:srgbClr val="0000FF"/>
                                                  </a:solidFill>
                                                  <a:latin typeface="Cambria Math" panose="02040503050406030204" pitchFamily="18" charset="0"/>
                                                </a:rPr>
                                                <m:t>𝑖𝑗</m:t>
                                              </m:r>
                                            </m:sub>
                                          </m:sSub>
                                          <m:r>
                                            <a:rPr lang="en-US" b="0" i="1" smtClean="0">
                                              <a:solidFill>
                                                <a:srgbClr val="0000FF"/>
                                              </a:solidFill>
                                              <a:latin typeface="Cambria Math" panose="02040503050406030204" pitchFamily="18" charset="0"/>
                                            </a:rPr>
                                            <m:t>−</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𝜇</m:t>
                                              </m:r>
                                            </m:e>
                                            <m:sub>
                                              <m:r>
                                                <a:rPr lang="en-US" b="0" i="1" smtClean="0">
                                                  <a:solidFill>
                                                    <a:srgbClr val="0000FF"/>
                                                  </a:solidFill>
                                                  <a:latin typeface="Cambria Math" panose="02040503050406030204" pitchFamily="18" charset="0"/>
                                                </a:rPr>
                                                <m:t>𝑥𝑖</m:t>
                                              </m:r>
                                            </m:sub>
                                          </m:sSub>
                                        </m:e>
                                      </m:d>
                                    </m:e>
                                    <m:sup>
                                      <m:r>
                                        <a:rPr lang="en-US" b="0" i="1" smtClean="0">
                                          <a:solidFill>
                                            <a:srgbClr val="0000FF"/>
                                          </a:solidFill>
                                          <a:latin typeface="Cambria Math" panose="02040503050406030204" pitchFamily="18" charset="0"/>
                                        </a:rPr>
                                        <m:t>2</m:t>
                                      </m:r>
                                    </m:sup>
                                  </m:sSup>
                                </m:num>
                                <m:den>
                                  <m:r>
                                    <a:rPr lang="en-US" b="0" i="1" smtClean="0">
                                      <a:solidFill>
                                        <a:srgbClr val="0000FF"/>
                                      </a:solidFill>
                                      <a:latin typeface="Cambria Math" panose="02040503050406030204" pitchFamily="18" charset="0"/>
                                    </a:rPr>
                                    <m:t>2</m:t>
                                  </m:r>
                                  <m:sSubSup>
                                    <m:sSubSupPr>
                                      <m:ctrlPr>
                                        <a:rPr lang="en-US" b="0" i="1" smtClean="0">
                                          <a:solidFill>
                                            <a:srgbClr val="0000FF"/>
                                          </a:solidFill>
                                          <a:latin typeface="Cambria Math" panose="02040503050406030204" pitchFamily="18" charset="0"/>
                                        </a:rPr>
                                      </m:ctrlPr>
                                    </m:sSubSupPr>
                                    <m:e>
                                      <m:r>
                                        <a:rPr lang="en-US" b="0" i="1" smtClean="0">
                                          <a:solidFill>
                                            <a:srgbClr val="0000FF"/>
                                          </a:solidFill>
                                          <a:latin typeface="Cambria Math" panose="02040503050406030204" pitchFamily="18" charset="0"/>
                                        </a:rPr>
                                        <m:t>𝜎</m:t>
                                      </m:r>
                                    </m:e>
                                    <m:sub>
                                      <m:r>
                                        <a:rPr lang="en-US" b="0" i="1" smtClean="0">
                                          <a:solidFill>
                                            <a:srgbClr val="0000FF"/>
                                          </a:solidFill>
                                          <a:latin typeface="Cambria Math" panose="02040503050406030204" pitchFamily="18" charset="0"/>
                                        </a:rPr>
                                        <m:t>𝑗</m:t>
                                      </m:r>
                                    </m:sub>
                                    <m:sup>
                                      <m:r>
                                        <a:rPr lang="en-US" b="0" i="1" smtClean="0">
                                          <a:solidFill>
                                            <a:srgbClr val="0000FF"/>
                                          </a:solidFill>
                                          <a:latin typeface="Cambria Math" panose="02040503050406030204" pitchFamily="18" charset="0"/>
                                        </a:rPr>
                                        <m:t>2</m:t>
                                      </m:r>
                                    </m:sup>
                                  </m:sSubSup>
                                </m:den>
                              </m:f>
                            </m:e>
                          </m:func>
                        </m:e>
                      </m:nary>
                    </m:oMath>
                  </m:oMathPara>
                </a14:m>
                <a:endParaRPr lang="en-US" dirty="0">
                  <a:solidFill>
                    <a:srgbClr val="0000FF"/>
                  </a:solidFill>
                </a:endParaRPr>
              </a:p>
            </p:txBody>
          </p:sp>
        </mc:Choice>
        <mc:Fallback xmlns="">
          <p:sp>
            <p:nvSpPr>
              <p:cNvPr id="122" name="TextBox 4"/>
              <p:cNvSpPr txBox="1">
                <a:spLocks noRot="1" noChangeAspect="1" noMove="1" noResize="1" noEditPoints="1" noAdjustHandles="1" noChangeArrowheads="1" noChangeShapeType="1" noTextEdit="1"/>
              </p:cNvSpPr>
              <p:nvPr/>
            </p:nvSpPr>
            <p:spPr>
              <a:xfrm>
                <a:off x="1612081" y="4200641"/>
                <a:ext cx="4213589" cy="803553"/>
              </a:xfrm>
              <a:prstGeom prst="rect">
                <a:avLst/>
              </a:prstGeom>
              <a:blipFill rotWithShape="0">
                <a:blip r:embed="rId10"/>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342945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Example with Gaussian </a:t>
            </a:r>
            <a:r>
              <a:rPr lang="en-US" altLang="zh-CN" dirty="0" smtClean="0"/>
              <a:t>Distributions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914400" y="1447799"/>
                <a:ext cx="7988156" cy="5225005"/>
              </a:xfrm>
            </p:spPr>
            <p:txBody>
              <a:bodyPr/>
              <a:lstStyle/>
              <a:p>
                <a:r>
                  <a:rPr lang="en-US" dirty="0" smtClean="0"/>
                  <a:t>Use </a:t>
                </a:r>
                <a:r>
                  <a:rPr lang="en-US" i="1" dirty="0" smtClean="0"/>
                  <a:t>N</a:t>
                </a:r>
                <a:r>
                  <a:rPr lang="en-US" dirty="0" smtClean="0"/>
                  <a:t>(0,1) as prior for z; </a:t>
                </a:r>
                <a14:m>
                  <m:oMath xmlns:m="http://schemas.openxmlformats.org/officeDocument/2006/math">
                    <m:r>
                      <a:rPr lang="en-US" altLang="zh-CN" sz="2000" i="1">
                        <a:latin typeface="Cambria Math" panose="02040503050406030204" pitchFamily="18" charset="0"/>
                      </a:rPr>
                      <m:t>𝑞</m:t>
                    </m:r>
                    <m:r>
                      <a:rPr lang="en-US" altLang="zh-CN" sz="2000" i="1">
                        <a:latin typeface="Cambria Math" panose="02040503050406030204" pitchFamily="18" charset="0"/>
                      </a:rPr>
                      <m:t>(</m:t>
                    </m:r>
                    <m:r>
                      <m:rPr>
                        <m:sty m:val="p"/>
                      </m:rPr>
                      <a:rPr lang="en-US" altLang="zh-CN" sz="2000">
                        <a:latin typeface="Cambria Math" panose="02040503050406030204" pitchFamily="18" charset="0"/>
                      </a:rPr>
                      <m:t>z</m:t>
                    </m:r>
                    <m:r>
                      <a:rPr lang="en-US" altLang="zh-CN" sz="2000" i="1">
                        <a:latin typeface="Cambria Math" panose="02040503050406030204" pitchFamily="18" charset="0"/>
                      </a:rPr>
                      <m:t>|</m:t>
                    </m:r>
                    <m:r>
                      <m:rPr>
                        <m:sty m:val="p"/>
                      </m:rPr>
                      <a:rPr lang="en-US" altLang="zh-CN" sz="2000">
                        <a:latin typeface="Cambria Math" panose="02040503050406030204" pitchFamily="18" charset="0"/>
                      </a:rPr>
                      <m:t>x</m:t>
                    </m:r>
                    <m:r>
                      <a:rPr lang="en-US" altLang="zh-CN" sz="2000" i="1">
                        <a:latin typeface="Cambria Math" panose="02040503050406030204" pitchFamily="18" charset="0"/>
                      </a:rPr>
                      <m:t>;</m:t>
                    </m:r>
                    <m:r>
                      <a:rPr lang="en-US" altLang="zh-CN" sz="2000" i="1">
                        <a:latin typeface="Cambria Math" panose="02040503050406030204" pitchFamily="18" charset="0"/>
                      </a:rPr>
                      <m:t>𝜙</m:t>
                    </m:r>
                    <m:r>
                      <a:rPr lang="en-US" altLang="zh-CN" sz="2000" i="1">
                        <a:latin typeface="Cambria Math" panose="02040503050406030204" pitchFamily="18" charset="0"/>
                      </a:rPr>
                      <m:t>)</m:t>
                    </m:r>
                  </m:oMath>
                </a14:m>
                <a:r>
                  <a:rPr lang="en-US" dirty="0" smtClean="0"/>
                  <a:t> is Gaussian with parameters </a:t>
                </a:r>
                <a14:m>
                  <m:oMath xmlns:m="http://schemas.openxmlformats.org/officeDocument/2006/math">
                    <m:d>
                      <m:dPr>
                        <m:ctrlPr>
                          <a:rPr lang="en-US" sz="2000" i="1">
                            <a:latin typeface="Cambria Math" panose="02040503050406030204" pitchFamily="18" charset="0"/>
                          </a:rPr>
                        </m:ctrlPr>
                      </m:dPr>
                      <m:e>
                        <m:r>
                          <a:rPr lang="en-US" sz="2000" i="1">
                            <a:latin typeface="Cambria Math" panose="02040503050406030204" pitchFamily="18" charset="0"/>
                          </a:rPr>
                          <m:t>𝜇</m:t>
                        </m:r>
                        <m:r>
                          <a:rPr lang="en-US" sz="2000" i="1">
                            <a:latin typeface="Cambria Math" panose="02040503050406030204" pitchFamily="18" charset="0"/>
                          </a:rPr>
                          <m:t>(</m:t>
                        </m:r>
                        <m:r>
                          <m:rPr>
                            <m:sty m:val="p"/>
                          </m:rPr>
                          <a:rPr lang="en-US" sz="2000">
                            <a:latin typeface="Cambria Math" panose="02040503050406030204" pitchFamily="18" charset="0"/>
                          </a:rPr>
                          <m:t>x</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 </m:t>
                        </m:r>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2</m:t>
                            </m:r>
                          </m:sup>
                        </m:sSup>
                        <m:r>
                          <a:rPr lang="en-US" sz="2000" i="1">
                            <a:latin typeface="Cambria Math" panose="02040503050406030204" pitchFamily="18" charset="0"/>
                          </a:rPr>
                          <m:t>(</m:t>
                        </m:r>
                        <m:r>
                          <m:rPr>
                            <m:sty m:val="p"/>
                          </m:rPr>
                          <a:rPr lang="en-US" sz="2000">
                            <a:latin typeface="Cambria Math" panose="02040503050406030204" pitchFamily="18" charset="0"/>
                          </a:rPr>
                          <m:t>x</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m:t>
                        </m:r>
                      </m:e>
                    </m:d>
                    <m:r>
                      <a:rPr lang="en-US" sz="2000" i="1">
                        <a:latin typeface="Cambria Math" panose="02040503050406030204" pitchFamily="18" charset="0"/>
                      </a:rPr>
                      <m:t> </m:t>
                    </m:r>
                  </m:oMath>
                </a14:m>
                <a:r>
                  <a:rPr lang="en-US" dirty="0" smtClean="0"/>
                  <a:t>determined by NN</a:t>
                </a:r>
              </a:p>
              <a:p>
                <a:pPr lvl="1"/>
                <a:r>
                  <a:rPr lang="en-US" dirty="0" smtClean="0"/>
                  <a:t>The expected log-likelihood</a:t>
                </a:r>
              </a:p>
              <a:p>
                <a:pPr lvl="1"/>
                <a:endParaRPr lang="en-US" dirty="0"/>
              </a:p>
              <a:p>
                <a:pPr lvl="1"/>
                <a:endParaRPr lang="en-US" dirty="0" smtClean="0"/>
              </a:p>
              <a:p>
                <a:pPr lvl="1"/>
                <a:r>
                  <a:rPr lang="en-US" dirty="0" smtClean="0"/>
                  <a:t>Approximate via Monte Carlo methods</a:t>
                </a:r>
              </a:p>
              <a:p>
                <a:pPr lvl="1"/>
                <a:endParaRPr lang="en-US" dirty="0"/>
              </a:p>
              <a:p>
                <a:pPr lvl="1"/>
                <a:endParaRPr lang="en-US" dirty="0" smtClean="0"/>
              </a:p>
              <a:p>
                <a:pPr lvl="1"/>
                <a:endParaRPr lang="en-US" dirty="0"/>
              </a:p>
              <a:p>
                <a:pPr lvl="1"/>
                <a:endParaRPr lang="en-US" dirty="0" smtClean="0"/>
              </a:p>
              <a:p>
                <a:pPr lvl="1"/>
                <a:endParaRPr lang="en-US" dirty="0" smtClean="0"/>
              </a:p>
              <a:p>
                <a:pPr lvl="1"/>
                <a:r>
                  <a:rPr lang="en-US" dirty="0" smtClean="0"/>
                  <a:t>An unbiased estimator</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914400" y="1447799"/>
                <a:ext cx="7988156" cy="5225005"/>
              </a:xfrm>
              <a:blipFill rotWithShape="0">
                <a:blip r:embed="rId2"/>
                <a:stretch>
                  <a:fillRect t="-932" r="-13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2210740" y="2838333"/>
                <a:ext cx="3134576" cy="4972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𝑞</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x</m:t>
                                  </m:r>
                                  <m:r>
                                    <a:rPr lang="en-US" altLang="zh-CN" sz="2400">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𝑧</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e>
                          </m:func>
                        </m:e>
                      </m:d>
                    </m:oMath>
                  </m:oMathPara>
                </a14:m>
                <a:endParaRPr lang="en-US" sz="2400" dirty="0">
                  <a:solidFill>
                    <a:srgbClr val="0000FF"/>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2210740" y="2838333"/>
                <a:ext cx="3134576" cy="497252"/>
              </a:xfrm>
              <a:prstGeom prst="rect">
                <a:avLst/>
              </a:prstGeom>
              <a:blipFill rotWithShape="0">
                <a:blip r:embed="rId3"/>
                <a:stretch>
                  <a:fillRect b="-123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287482" y="4231849"/>
                <a:ext cx="5819350"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𝑞</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x</m:t>
                                  </m:r>
                                  <m:r>
                                    <a:rPr lang="en-US" altLang="zh-CN" sz="2400">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e>
                          </m:func>
                        </m:e>
                      </m:d>
                      <m:r>
                        <a:rPr lang="en-US" altLang="zh-CN" sz="2400" b="0" i="1" smtClean="0">
                          <a:solidFill>
                            <a:srgbClr val="0000FF"/>
                          </a:solidFill>
                          <a:latin typeface="Cambria Math" panose="02040503050406030204" pitchFamily="18" charset="0"/>
                        </a:rPr>
                        <m:t>≈</m:t>
                      </m:r>
                      <m:f>
                        <m:fPr>
                          <m:ctrlPr>
                            <a:rPr lang="en-US" altLang="zh-CN" sz="2400" b="0" i="1" smtClean="0">
                              <a:solidFill>
                                <a:srgbClr val="0000FF"/>
                              </a:solidFill>
                              <a:latin typeface="Cambria Math" panose="02040503050406030204" pitchFamily="18" charset="0"/>
                            </a:rPr>
                          </m:ctrlPr>
                        </m:fPr>
                        <m:num>
                          <m:r>
                            <a:rPr lang="en-US" altLang="zh-CN" sz="2400" b="0" i="1" smtClean="0">
                              <a:solidFill>
                                <a:srgbClr val="0000FF"/>
                              </a:solidFill>
                              <a:latin typeface="Cambria Math" panose="02040503050406030204" pitchFamily="18" charset="0"/>
                            </a:rPr>
                            <m:t>1</m:t>
                          </m:r>
                        </m:num>
                        <m:den>
                          <m:r>
                            <a:rPr lang="en-US" altLang="zh-CN" sz="2400" b="0" i="1" smtClean="0">
                              <a:solidFill>
                                <a:srgbClr val="0000FF"/>
                              </a:solidFill>
                              <a:latin typeface="Cambria Math" panose="02040503050406030204" pitchFamily="18" charset="0"/>
                            </a:rPr>
                            <m:t>𝐿</m:t>
                          </m:r>
                        </m:den>
                      </m:f>
                      <m:nary>
                        <m:naryPr>
                          <m:chr m:val="∑"/>
                          <m:supHide m:val="on"/>
                          <m:ctrlPr>
                            <a:rPr lang="en-US" altLang="zh-CN" sz="2400" b="0" i="1" smtClean="0">
                              <a:solidFill>
                                <a:srgbClr val="0000FF"/>
                              </a:solidFill>
                              <a:latin typeface="Cambria Math" panose="02040503050406030204" pitchFamily="18" charset="0"/>
                            </a:rPr>
                          </m:ctrlPr>
                        </m:naryPr>
                        <m:sub>
                          <m:r>
                            <a:rPr lang="en-US" altLang="zh-CN" sz="2400" b="0" i="1" smtClean="0">
                              <a:solidFill>
                                <a:srgbClr val="0000FF"/>
                              </a:solidFill>
                              <a:latin typeface="Cambria Math" panose="02040503050406030204" pitchFamily="18" charset="0"/>
                            </a:rPr>
                            <m:t>𝑘</m:t>
                          </m:r>
                        </m:sub>
                        <m:sup/>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x</m:t>
                                  </m:r>
                                </m:e>
                                <m:e>
                                  <m:sSup>
                                    <m:sSupPr>
                                      <m:ctrlPr>
                                        <a:rPr lang="en-US" altLang="zh-CN" sz="2400" i="1">
                                          <a:solidFill>
                                            <a:srgbClr val="0000FF"/>
                                          </a:solidFill>
                                          <a:latin typeface="Cambria Math" panose="02040503050406030204" pitchFamily="18" charset="0"/>
                                        </a:rPr>
                                      </m:ctrlPr>
                                    </m:sSupPr>
                                    <m:e>
                                      <m:r>
                                        <m:rPr>
                                          <m:sty m:val="p"/>
                                        </m:rPr>
                                        <a:rPr lang="en-US" altLang="zh-CN" sz="2400">
                                          <a:solidFill>
                                            <a:srgbClr val="0000FF"/>
                                          </a:solidFill>
                                          <a:latin typeface="Cambria Math" panose="02040503050406030204" pitchFamily="18" charset="0"/>
                                        </a:rPr>
                                        <m:t>z</m:t>
                                      </m:r>
                                    </m:e>
                                    <m:sup>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𝑘</m:t>
                                          </m:r>
                                        </m:e>
                                      </m:d>
                                    </m:sup>
                                  </m:sSup>
                                </m:e>
                              </m:d>
                            </m:e>
                          </m:func>
                        </m:e>
                      </m:nary>
                    </m:oMath>
                  </m:oMathPara>
                </a14:m>
                <a:endParaRPr lang="en-US" sz="2400" dirty="0">
                  <a:solidFill>
                    <a:srgbClr val="0000FF"/>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287482" y="4231849"/>
                <a:ext cx="5819350" cy="988540"/>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Rectangle 63"/>
              <p:cNvSpPr/>
              <p:nvPr/>
            </p:nvSpPr>
            <p:spPr>
              <a:xfrm>
                <a:off x="2586783" y="5341097"/>
                <a:ext cx="2331536"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i="1">
                              <a:solidFill>
                                <a:srgbClr val="0000FF"/>
                              </a:solidFill>
                              <a:latin typeface="Cambria Math" panose="02040503050406030204" pitchFamily="18" charset="0"/>
                            </a:rPr>
                            <m:t>𝑧</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𝑞</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𝑧</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r>
                        <a:rPr lang="en-US" altLang="zh-CN" sz="2400" b="0" i="1" smtClean="0">
                          <a:solidFill>
                            <a:srgbClr val="0000FF"/>
                          </a:solidFill>
                          <a:latin typeface="Cambria Math" panose="02040503050406030204" pitchFamily="18" charset="0"/>
                        </a:rPr>
                        <m:t>)</m:t>
                      </m:r>
                    </m:oMath>
                  </m:oMathPara>
                </a14:m>
                <a:endParaRPr lang="en-US" sz="2400" dirty="0">
                  <a:solidFill>
                    <a:srgbClr val="0000FF"/>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2586783" y="5341097"/>
                <a:ext cx="2331536" cy="476990"/>
              </a:xfrm>
              <a:prstGeom prst="rect">
                <a:avLst/>
              </a:prstGeom>
              <a:blipFill>
                <a:blip r:embed="rId5"/>
                <a:stretch>
                  <a:fillRect r="-261" b="-14103"/>
                </a:stretch>
              </a:blipFill>
            </p:spPr>
            <p:txBody>
              <a:bodyPr/>
              <a:lstStyle/>
              <a:p>
                <a:r>
                  <a:rPr lang="en-US">
                    <a:noFill/>
                  </a:rPr>
                  <a:t> </a:t>
                </a:r>
              </a:p>
            </p:txBody>
          </p:sp>
        </mc:Fallback>
      </mc:AlternateContent>
      <p:grpSp>
        <p:nvGrpSpPr>
          <p:cNvPr id="121" name="Group 120"/>
          <p:cNvGrpSpPr/>
          <p:nvPr/>
        </p:nvGrpSpPr>
        <p:grpSpPr>
          <a:xfrm>
            <a:off x="6107858" y="1956971"/>
            <a:ext cx="2794698" cy="4092991"/>
            <a:chOff x="6107858" y="1956971"/>
            <a:chExt cx="2794698" cy="4092991"/>
          </a:xfrm>
        </p:grpSpPr>
        <p:grpSp>
          <p:nvGrpSpPr>
            <p:cNvPr id="65" name="Group 64"/>
            <p:cNvGrpSpPr/>
            <p:nvPr/>
          </p:nvGrpSpPr>
          <p:grpSpPr>
            <a:xfrm>
              <a:off x="6107858" y="1956971"/>
              <a:ext cx="2794698" cy="4092991"/>
              <a:chOff x="947383" y="2341186"/>
              <a:chExt cx="2794698" cy="4092991"/>
            </a:xfrm>
          </p:grpSpPr>
          <p:grpSp>
            <p:nvGrpSpPr>
              <p:cNvPr id="66" name="Group 65"/>
              <p:cNvGrpSpPr/>
              <p:nvPr/>
            </p:nvGrpSpPr>
            <p:grpSpPr>
              <a:xfrm>
                <a:off x="1565052" y="2341186"/>
                <a:ext cx="2177029" cy="4092991"/>
                <a:chOff x="1999620" y="2458882"/>
                <a:chExt cx="2177029" cy="4092991"/>
              </a:xfrm>
            </p:grpSpPr>
            <p:cxnSp>
              <p:nvCxnSpPr>
                <p:cNvPr id="69" name="直接箭头连接符 24"/>
                <p:cNvCxnSpPr>
                  <a:stCxn id="89" idx="4"/>
                  <a:endCxn id="72" idx="0"/>
                </p:cNvCxnSpPr>
                <p:nvPr/>
              </p:nvCxnSpPr>
              <p:spPr>
                <a:xfrm>
                  <a:off x="2197627" y="5595268"/>
                  <a:ext cx="282188"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0" name="椭圆 25"/>
                <p:cNvSpPr/>
                <p:nvPr/>
              </p:nvSpPr>
              <p:spPr>
                <a:xfrm>
                  <a:off x="2508556" y="336323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27"/>
                <p:cNvSpPr/>
                <p:nvPr/>
              </p:nvSpPr>
              <p:spPr>
                <a:xfrm>
                  <a:off x="3254008" y="333166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32"/>
                <p:cNvSpPr/>
                <p:nvPr/>
              </p:nvSpPr>
              <p:spPr>
                <a:xfrm>
                  <a:off x="2271350"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33"/>
                <p:cNvSpPr/>
                <p:nvPr/>
              </p:nvSpPr>
              <p:spPr>
                <a:xfrm>
                  <a:off x="3526502"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41"/>
                <p:cNvSpPr/>
                <p:nvPr/>
              </p:nvSpPr>
              <p:spPr>
                <a:xfrm>
                  <a:off x="2833110" y="245888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5" name="直接箭头连接符 44"/>
                <p:cNvCxnSpPr>
                  <a:stCxn id="74" idx="4"/>
                  <a:endCxn id="70" idx="0"/>
                </p:cNvCxnSpPr>
                <p:nvPr/>
              </p:nvCxnSpPr>
              <p:spPr>
                <a:xfrm flipH="1">
                  <a:off x="2706563" y="2892125"/>
                  <a:ext cx="324554" cy="471113"/>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直接箭头连接符 44"/>
                <p:cNvCxnSpPr>
                  <a:stCxn id="74" idx="4"/>
                  <a:endCxn id="71" idx="0"/>
                </p:cNvCxnSpPr>
                <p:nvPr/>
              </p:nvCxnSpPr>
              <p:spPr>
                <a:xfrm>
                  <a:off x="3031117" y="2892125"/>
                  <a:ext cx="420898" cy="439542"/>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7" name="椭圆 25"/>
                <p:cNvSpPr/>
                <p:nvPr/>
              </p:nvSpPr>
              <p:spPr>
                <a:xfrm>
                  <a:off x="3161940" y="426263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27"/>
                <p:cNvSpPr/>
                <p:nvPr/>
              </p:nvSpPr>
              <p:spPr>
                <a:xfrm>
                  <a:off x="3780635"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箭头连接符 44"/>
                <p:cNvCxnSpPr>
                  <a:stCxn id="70" idx="4"/>
                  <a:endCxn id="77" idx="0"/>
                </p:cNvCxnSpPr>
                <p:nvPr/>
              </p:nvCxnSpPr>
              <p:spPr>
                <a:xfrm>
                  <a:off x="2706563" y="3796475"/>
                  <a:ext cx="653384"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直接箭头连接符 44"/>
                <p:cNvCxnSpPr>
                  <a:stCxn id="70" idx="4"/>
                  <a:endCxn id="78" idx="0"/>
                </p:cNvCxnSpPr>
                <p:nvPr/>
              </p:nvCxnSpPr>
              <p:spPr>
                <a:xfrm>
                  <a:off x="2706563" y="3796475"/>
                  <a:ext cx="1272079"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 name="椭圆 25"/>
                <p:cNvSpPr/>
                <p:nvPr/>
              </p:nvSpPr>
              <p:spPr>
                <a:xfrm>
                  <a:off x="1999620"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27"/>
                <p:cNvSpPr/>
                <p:nvPr/>
              </p:nvSpPr>
              <p:spPr>
                <a:xfrm>
                  <a:off x="2618315" y="426263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3" name="直接箭头连接符 44"/>
                <p:cNvCxnSpPr>
                  <a:stCxn id="70" idx="4"/>
                  <a:endCxn id="81" idx="0"/>
                </p:cNvCxnSpPr>
                <p:nvPr/>
              </p:nvCxnSpPr>
              <p:spPr>
                <a:xfrm flipH="1">
                  <a:off x="2197627" y="3796475"/>
                  <a:ext cx="508936"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4" name="直接箭头连接符 44"/>
                <p:cNvCxnSpPr>
                  <a:stCxn id="70" idx="4"/>
                  <a:endCxn id="82" idx="0"/>
                </p:cNvCxnSpPr>
                <p:nvPr/>
              </p:nvCxnSpPr>
              <p:spPr>
                <a:xfrm>
                  <a:off x="2706563" y="3796475"/>
                  <a:ext cx="109759" cy="466160"/>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5" name="椭圆 25"/>
                <p:cNvSpPr/>
                <p:nvPr/>
              </p:nvSpPr>
              <p:spPr>
                <a:xfrm>
                  <a:off x="3152887" y="516203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86" name="椭圆 27"/>
                <p:cNvSpPr/>
                <p:nvPr/>
              </p:nvSpPr>
              <p:spPr>
                <a:xfrm>
                  <a:off x="3780635"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87" name="直接箭头连接符 44"/>
                <p:cNvCxnSpPr>
                  <a:stCxn id="81" idx="4"/>
                  <a:endCxn id="85" idx="0"/>
                </p:cNvCxnSpPr>
                <p:nvPr/>
              </p:nvCxnSpPr>
              <p:spPr>
                <a:xfrm>
                  <a:off x="2197627" y="4695873"/>
                  <a:ext cx="1153267"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8" name="直接箭头连接符 44"/>
                <p:cNvCxnSpPr>
                  <a:stCxn id="81" idx="4"/>
                  <a:endCxn id="86" idx="0"/>
                </p:cNvCxnSpPr>
                <p:nvPr/>
              </p:nvCxnSpPr>
              <p:spPr>
                <a:xfrm>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9" name="椭圆 25"/>
                <p:cNvSpPr/>
                <p:nvPr/>
              </p:nvSpPr>
              <p:spPr>
                <a:xfrm>
                  <a:off x="1999620"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90" name="椭圆 27"/>
                <p:cNvSpPr/>
                <p:nvPr/>
              </p:nvSpPr>
              <p:spPr>
                <a:xfrm>
                  <a:off x="2563997" y="516203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91" name="直接箭头连接符 44"/>
                <p:cNvCxnSpPr>
                  <a:stCxn id="81" idx="4"/>
                  <a:endCxn id="89" idx="0"/>
                </p:cNvCxnSpPr>
                <p:nvPr/>
              </p:nvCxnSpPr>
              <p:spPr>
                <a:xfrm>
                  <a:off x="2197627"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2" name="直接箭头连接符 44"/>
                <p:cNvCxnSpPr>
                  <a:stCxn id="81" idx="4"/>
                  <a:endCxn id="90" idx="0"/>
                </p:cNvCxnSpPr>
                <p:nvPr/>
              </p:nvCxnSpPr>
              <p:spPr>
                <a:xfrm>
                  <a:off x="2197627" y="4695873"/>
                  <a:ext cx="564377"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直接箭头连接符 44"/>
                <p:cNvCxnSpPr>
                  <a:stCxn id="71" idx="4"/>
                  <a:endCxn id="77" idx="0"/>
                </p:cNvCxnSpPr>
                <p:nvPr/>
              </p:nvCxnSpPr>
              <p:spPr>
                <a:xfrm flipH="1">
                  <a:off x="3359947" y="3796474"/>
                  <a:ext cx="92068" cy="466163"/>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直接箭头连接符 44"/>
                <p:cNvCxnSpPr>
                  <a:stCxn id="71" idx="4"/>
                  <a:endCxn id="78" idx="0"/>
                </p:cNvCxnSpPr>
                <p:nvPr/>
              </p:nvCxnSpPr>
              <p:spPr>
                <a:xfrm>
                  <a:off x="3452015" y="3796474"/>
                  <a:ext cx="526627"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5" name="直接箭头连接符 44"/>
                <p:cNvCxnSpPr>
                  <a:stCxn id="71" idx="4"/>
                  <a:endCxn id="81" idx="0"/>
                </p:cNvCxnSpPr>
                <p:nvPr/>
              </p:nvCxnSpPr>
              <p:spPr>
                <a:xfrm flipH="1">
                  <a:off x="2197627" y="3796474"/>
                  <a:ext cx="1254388"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6" name="直接箭头连接符 44"/>
                <p:cNvCxnSpPr>
                  <a:stCxn id="71" idx="4"/>
                  <a:endCxn id="82" idx="0"/>
                </p:cNvCxnSpPr>
                <p:nvPr/>
              </p:nvCxnSpPr>
              <p:spPr>
                <a:xfrm flipH="1">
                  <a:off x="2816322" y="3796474"/>
                  <a:ext cx="635693"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7" name="直接箭头连接符 44"/>
                <p:cNvCxnSpPr>
                  <a:stCxn id="82" idx="4"/>
                  <a:endCxn id="85" idx="0"/>
                </p:cNvCxnSpPr>
                <p:nvPr/>
              </p:nvCxnSpPr>
              <p:spPr>
                <a:xfrm>
                  <a:off x="2816322" y="4695872"/>
                  <a:ext cx="534572" cy="46616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8" name="直接箭头连接符 44"/>
                <p:cNvCxnSpPr>
                  <a:stCxn id="82" idx="4"/>
                  <a:endCxn id="86" idx="0"/>
                </p:cNvCxnSpPr>
                <p:nvPr/>
              </p:nvCxnSpPr>
              <p:spPr>
                <a:xfrm>
                  <a:off x="2816322" y="4695872"/>
                  <a:ext cx="1162320"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9" name="直接箭头连接符 44"/>
                <p:cNvCxnSpPr>
                  <a:stCxn id="82" idx="4"/>
                  <a:endCxn id="89" idx="0"/>
                </p:cNvCxnSpPr>
                <p:nvPr/>
              </p:nvCxnSpPr>
              <p:spPr>
                <a:xfrm flipH="1">
                  <a:off x="2197627" y="4695872"/>
                  <a:ext cx="618695"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0" name="直接箭头连接符 44"/>
                <p:cNvCxnSpPr>
                  <a:stCxn id="82" idx="4"/>
                  <a:endCxn id="90" idx="0"/>
                </p:cNvCxnSpPr>
                <p:nvPr/>
              </p:nvCxnSpPr>
              <p:spPr>
                <a:xfrm flipH="1">
                  <a:off x="2762004" y="4695872"/>
                  <a:ext cx="54318"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1" name="直接箭头连接符 44"/>
                <p:cNvCxnSpPr>
                  <a:stCxn id="77" idx="4"/>
                  <a:endCxn id="85" idx="0"/>
                </p:cNvCxnSpPr>
                <p:nvPr/>
              </p:nvCxnSpPr>
              <p:spPr>
                <a:xfrm flipH="1">
                  <a:off x="3350894" y="4695874"/>
                  <a:ext cx="9053"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2" name="直接箭头连接符 44"/>
                <p:cNvCxnSpPr>
                  <a:stCxn id="77" idx="4"/>
                  <a:endCxn id="86" idx="0"/>
                </p:cNvCxnSpPr>
                <p:nvPr/>
              </p:nvCxnSpPr>
              <p:spPr>
                <a:xfrm>
                  <a:off x="3359947" y="4695874"/>
                  <a:ext cx="618695"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3" name="直接箭头连接符 44"/>
                <p:cNvCxnSpPr>
                  <a:stCxn id="77" idx="4"/>
                  <a:endCxn id="89" idx="0"/>
                </p:cNvCxnSpPr>
                <p:nvPr/>
              </p:nvCxnSpPr>
              <p:spPr>
                <a:xfrm flipH="1">
                  <a:off x="2197627" y="4695874"/>
                  <a:ext cx="1162320"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4" name="直接箭头连接符 44"/>
                <p:cNvCxnSpPr>
                  <a:stCxn id="77" idx="4"/>
                  <a:endCxn id="90" idx="0"/>
                </p:cNvCxnSpPr>
                <p:nvPr/>
              </p:nvCxnSpPr>
              <p:spPr>
                <a:xfrm flipH="1">
                  <a:off x="2762004" y="4695874"/>
                  <a:ext cx="597943" cy="46615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5" name="直接箭头连接符 44"/>
                <p:cNvCxnSpPr>
                  <a:stCxn id="78" idx="4"/>
                  <a:endCxn id="85" idx="0"/>
                </p:cNvCxnSpPr>
                <p:nvPr/>
              </p:nvCxnSpPr>
              <p:spPr>
                <a:xfrm flipH="1">
                  <a:off x="3350894" y="4695873"/>
                  <a:ext cx="627748"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6" name="直接箭头连接符 44"/>
                <p:cNvCxnSpPr>
                  <a:stCxn id="78" idx="4"/>
                  <a:endCxn id="86" idx="0"/>
                </p:cNvCxnSpPr>
                <p:nvPr/>
              </p:nvCxnSpPr>
              <p:spPr>
                <a:xfrm>
                  <a:off x="3978642"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直接箭头连接符 44"/>
                <p:cNvCxnSpPr>
                  <a:stCxn id="78" idx="4"/>
                  <a:endCxn id="89" idx="0"/>
                </p:cNvCxnSpPr>
                <p:nvPr/>
              </p:nvCxnSpPr>
              <p:spPr>
                <a:xfrm flipH="1">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 name="直接箭头连接符 44"/>
                <p:cNvCxnSpPr>
                  <a:stCxn id="78" idx="4"/>
                  <a:endCxn id="90" idx="0"/>
                </p:cNvCxnSpPr>
                <p:nvPr/>
              </p:nvCxnSpPr>
              <p:spPr>
                <a:xfrm flipH="1">
                  <a:off x="2762004" y="4695873"/>
                  <a:ext cx="1216638"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p:cNvSpPr txBox="1"/>
                    <p:nvPr/>
                  </p:nvSpPr>
                  <p:spPr>
                    <a:xfrm flipH="1">
                      <a:off x="2369366" y="3412663"/>
                      <a:ext cx="71325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𝜇</m:t>
                            </m:r>
                          </m:oMath>
                        </m:oMathPara>
                      </a14:m>
                      <a:endParaRPr lang="en-US" dirty="0">
                        <a:solidFill>
                          <a:srgbClr val="0000FF"/>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flipH="1">
                      <a:off x="2369366" y="3412663"/>
                      <a:ext cx="713258" cy="276999"/>
                    </a:xfrm>
                    <a:prstGeom prst="rect">
                      <a:avLst/>
                    </a:prstGeom>
                    <a:blipFill>
                      <a:blip r:embed="rId6"/>
                      <a:stretch>
                        <a:fillRect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flipH="1">
                      <a:off x="3001269" y="3438623"/>
                      <a:ext cx="94908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𝜎</m:t>
                                </m:r>
                              </m:e>
                              <m:sup>
                                <m:r>
                                  <a:rPr lang="en-US" b="0" i="1" smtClean="0">
                                    <a:solidFill>
                                      <a:srgbClr val="0000FF"/>
                                    </a:solidFill>
                                    <a:latin typeface="Cambria Math" panose="02040503050406030204" pitchFamily="18" charset="0"/>
                                  </a:rPr>
                                  <m:t>2</m:t>
                                </m:r>
                              </m:sup>
                            </m:sSup>
                          </m:oMath>
                        </m:oMathPara>
                      </a14:m>
                      <a:endParaRPr lang="en-US" dirty="0">
                        <a:solidFill>
                          <a:srgbClr val="0000FF"/>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flipH="1">
                      <a:off x="3001269" y="3438623"/>
                      <a:ext cx="949089" cy="276999"/>
                    </a:xfrm>
                    <a:prstGeom prst="rect">
                      <a:avLst/>
                    </a:prstGeom>
                    <a:blipFill>
                      <a:blip r:embed="rId7"/>
                      <a:stretch>
                        <a:fillRect t="-8889"/>
                      </a:stretch>
                    </a:blipFill>
                  </p:spPr>
                  <p:txBody>
                    <a:bodyPr/>
                    <a:lstStyle/>
                    <a:p>
                      <a:r>
                        <a:rPr lang="en-US">
                          <a:noFill/>
                        </a:rPr>
                        <a:t> </a:t>
                      </a:r>
                    </a:p>
                  </p:txBody>
                </p:sp>
              </mc:Fallback>
            </mc:AlternateContent>
            <p:cxnSp>
              <p:nvCxnSpPr>
                <p:cNvPr id="111" name="直接箭头连接符 24"/>
                <p:cNvCxnSpPr>
                  <a:stCxn id="90" idx="4"/>
                  <a:endCxn id="72" idx="0"/>
                </p:cNvCxnSpPr>
                <p:nvPr/>
              </p:nvCxnSpPr>
              <p:spPr>
                <a:xfrm flipH="1">
                  <a:off x="2479815" y="5595267"/>
                  <a:ext cx="282189"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2" name="直接箭头连接符 24"/>
                <p:cNvCxnSpPr>
                  <a:stCxn id="85" idx="4"/>
                  <a:endCxn id="73" idx="0"/>
                </p:cNvCxnSpPr>
                <p:nvPr/>
              </p:nvCxnSpPr>
              <p:spPr>
                <a:xfrm>
                  <a:off x="3350894" y="5595269"/>
                  <a:ext cx="384073"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直接箭头连接符 24"/>
                <p:cNvCxnSpPr>
                  <a:stCxn id="86" idx="4"/>
                  <a:endCxn id="73" idx="0"/>
                </p:cNvCxnSpPr>
                <p:nvPr/>
              </p:nvCxnSpPr>
              <p:spPr>
                <a:xfrm flipH="1">
                  <a:off x="3734967" y="5595268"/>
                  <a:ext cx="243675"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TextBox 113"/>
                    <p:cNvSpPr txBox="1"/>
                    <p:nvPr/>
                  </p:nvSpPr>
                  <p:spPr>
                    <a:xfrm>
                      <a:off x="2369366" y="6162499"/>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114" name="TextBox 113"/>
                    <p:cNvSpPr txBox="1">
                      <a:spLocks noRot="1" noChangeAspect="1" noMove="1" noResize="1" noEditPoints="1" noAdjustHandles="1" noChangeArrowheads="1" noChangeShapeType="1" noTextEdit="1"/>
                    </p:cNvSpPr>
                    <p:nvPr/>
                  </p:nvSpPr>
                  <p:spPr>
                    <a:xfrm>
                      <a:off x="2369366" y="6162499"/>
                      <a:ext cx="274498" cy="276999"/>
                    </a:xfrm>
                    <a:prstGeom prst="rect">
                      <a:avLst/>
                    </a:prstGeom>
                    <a:blipFill>
                      <a:blip r:embed="rId8"/>
                      <a:stretch>
                        <a:fillRect l="-13333" r="-666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3643386" y="6162498"/>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115" name="TextBox 114"/>
                    <p:cNvSpPr txBox="1">
                      <a:spLocks noRot="1" noChangeAspect="1" noMove="1" noResize="1" noEditPoints="1" noAdjustHandles="1" noChangeArrowheads="1" noChangeShapeType="1" noTextEdit="1"/>
                    </p:cNvSpPr>
                    <p:nvPr/>
                  </p:nvSpPr>
                  <p:spPr>
                    <a:xfrm>
                      <a:off x="3643386" y="6162498"/>
                      <a:ext cx="279820" cy="276999"/>
                    </a:xfrm>
                    <a:prstGeom prst="rect">
                      <a:avLst/>
                    </a:prstGeom>
                    <a:blipFill>
                      <a:blip r:embed="rId9"/>
                      <a:stretch>
                        <a:fillRect l="-13043" r="-6522" b="-11111"/>
                      </a:stretch>
                    </a:blipFill>
                  </p:spPr>
                  <p:txBody>
                    <a:bodyPr/>
                    <a:lstStyle/>
                    <a:p>
                      <a:r>
                        <a:rPr lang="en-US">
                          <a:noFill/>
                        </a:rPr>
                        <a:t> </a:t>
                      </a:r>
                    </a:p>
                  </p:txBody>
                </p:sp>
              </mc:Fallback>
            </mc:AlternateContent>
            <p:cxnSp>
              <p:nvCxnSpPr>
                <p:cNvPr id="116" name="直接箭头连接符 24"/>
                <p:cNvCxnSpPr>
                  <a:stCxn id="85" idx="4"/>
                  <a:endCxn id="72" idx="0"/>
                </p:cNvCxnSpPr>
                <p:nvPr/>
              </p:nvCxnSpPr>
              <p:spPr>
                <a:xfrm flipH="1">
                  <a:off x="2479815" y="5595269"/>
                  <a:ext cx="871079"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7" name="直接箭头连接符 24"/>
                <p:cNvCxnSpPr>
                  <a:stCxn id="86" idx="4"/>
                  <a:endCxn id="72" idx="0"/>
                </p:cNvCxnSpPr>
                <p:nvPr/>
              </p:nvCxnSpPr>
              <p:spPr>
                <a:xfrm flipH="1">
                  <a:off x="2479815" y="5595268"/>
                  <a:ext cx="1498827"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8" name="直接箭头连接符 24"/>
                <p:cNvCxnSpPr>
                  <a:stCxn id="89" idx="4"/>
                  <a:endCxn id="73" idx="0"/>
                </p:cNvCxnSpPr>
                <p:nvPr/>
              </p:nvCxnSpPr>
              <p:spPr>
                <a:xfrm>
                  <a:off x="2197627" y="5595268"/>
                  <a:ext cx="1537340"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直接箭头连接符 24"/>
                <p:cNvCxnSpPr>
                  <a:stCxn id="90" idx="4"/>
                  <a:endCxn id="73" idx="0"/>
                </p:cNvCxnSpPr>
                <p:nvPr/>
              </p:nvCxnSpPr>
              <p:spPr>
                <a:xfrm>
                  <a:off x="2762004" y="5595267"/>
                  <a:ext cx="972963"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67" name="Right Brace 66"/>
              <p:cNvSpPr/>
              <p:nvPr/>
            </p:nvSpPr>
            <p:spPr>
              <a:xfrm rot="10800000">
                <a:off x="1264696" y="3312273"/>
                <a:ext cx="351889" cy="274983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8" name="TextBox 67"/>
                  <p:cNvSpPr txBox="1"/>
                  <p:nvPr/>
                </p:nvSpPr>
                <p:spPr>
                  <a:xfrm>
                    <a:off x="947383" y="4533302"/>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68" name="TextBox 67"/>
                  <p:cNvSpPr txBox="1">
                    <a:spLocks noRot="1" noChangeAspect="1" noMove="1" noResize="1" noEditPoints="1" noAdjustHandles="1" noChangeArrowheads="1" noChangeShapeType="1" noTextEdit="1"/>
                  </p:cNvSpPr>
                  <p:nvPr/>
                </p:nvSpPr>
                <p:spPr>
                  <a:xfrm>
                    <a:off x="947383" y="4533302"/>
                    <a:ext cx="320532" cy="307777"/>
                  </a:xfrm>
                  <a:prstGeom prst="rect">
                    <a:avLst/>
                  </a:prstGeom>
                  <a:blipFill>
                    <a:blip r:embed="rId10"/>
                    <a:stretch>
                      <a:fillRect l="-13208" t="-2000" r="-13208" b="-3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0" name="TextBox 119"/>
                <p:cNvSpPr txBox="1"/>
                <p:nvPr/>
              </p:nvSpPr>
              <p:spPr>
                <a:xfrm flipH="1">
                  <a:off x="7632068" y="2018930"/>
                  <a:ext cx="2625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120" name="TextBox 119"/>
                <p:cNvSpPr txBox="1">
                  <a:spLocks noRot="1" noChangeAspect="1" noMove="1" noResize="1" noEditPoints="1" noAdjustHandles="1" noChangeArrowheads="1" noChangeShapeType="1" noTextEdit="1"/>
                </p:cNvSpPr>
                <p:nvPr/>
              </p:nvSpPr>
              <p:spPr>
                <a:xfrm flipH="1">
                  <a:off x="7632068" y="2018930"/>
                  <a:ext cx="262552" cy="276999"/>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685824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Example with Gaussian Distributions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a:xfrm>
                <a:off x="914399" y="1447799"/>
                <a:ext cx="5384223" cy="5140569"/>
              </a:xfrm>
            </p:spPr>
            <p:txBody>
              <a:bodyPr>
                <a:normAutofit fontScale="92500"/>
              </a:bodyPr>
              <a:lstStyle/>
              <a:p>
                <a:r>
                  <a:rPr lang="en-US" altLang="zh-CN" dirty="0" smtClean="0"/>
                  <a:t>The KL-regularization term (closed-form):</a:t>
                </a:r>
              </a:p>
              <a:p>
                <a:pPr lvl="1"/>
                <a:endParaRPr lang="en-US" altLang="zh-CN" dirty="0" smtClean="0"/>
              </a:p>
              <a:p>
                <a:pPr lvl="1"/>
                <a:endParaRPr lang="en-US" altLang="zh-CN" dirty="0"/>
              </a:p>
              <a:p>
                <a:pPr lvl="1"/>
                <a:r>
                  <a:rPr lang="en-US" altLang="zh-CN" dirty="0" smtClean="0"/>
                  <a:t>Easy to calculate gradient</a:t>
                </a:r>
              </a:p>
              <a:p>
                <a:r>
                  <a:rPr lang="en-US" altLang="zh-CN" dirty="0" smtClean="0"/>
                  <a:t>The expected log-likelihood term (MC estimate)</a:t>
                </a:r>
              </a:p>
              <a:p>
                <a:pPr lvl="1"/>
                <a:endParaRPr lang="en-US" altLang="zh-CN" dirty="0"/>
              </a:p>
              <a:p>
                <a:pPr lvl="1"/>
                <a:endParaRPr lang="en-US" altLang="zh-CN" dirty="0" smtClean="0"/>
              </a:p>
              <a:p>
                <a:pPr lvl="1"/>
                <a:endParaRPr lang="en-US" altLang="zh-CN" dirty="0"/>
              </a:p>
              <a:p>
                <a:pPr lvl="1"/>
                <a:endParaRPr lang="en-US" altLang="zh-CN" dirty="0" smtClean="0"/>
              </a:p>
              <a:p>
                <a:pPr lvl="1"/>
                <a:r>
                  <a:rPr lang="en-US" altLang="zh-CN" dirty="0" smtClean="0"/>
                  <a:t>Gradient needs back-propagation!</a:t>
                </a:r>
              </a:p>
              <a:p>
                <a:pPr lvl="1"/>
                <a:r>
                  <a:rPr lang="en-US" altLang="zh-CN" i="1" dirty="0" smtClean="0">
                    <a:solidFill>
                      <a:srgbClr val="FF0000"/>
                    </a:solidFill>
                  </a:rPr>
                  <a:t>However, </a:t>
                </a:r>
                <a14:m>
                  <m:oMath xmlns:m="http://schemas.openxmlformats.org/officeDocument/2006/math">
                    <m:sSup>
                      <m:sSupPr>
                        <m:ctrlPr>
                          <a:rPr lang="en-US" altLang="zh-CN" i="1">
                            <a:solidFill>
                              <a:srgbClr val="FF0000"/>
                            </a:solidFill>
                            <a:latin typeface="Cambria Math" panose="02040503050406030204" pitchFamily="18" charset="0"/>
                          </a:rPr>
                        </m:ctrlPr>
                      </m:sSupPr>
                      <m:e>
                        <m:r>
                          <a:rPr lang="en-US" altLang="zh-CN" i="1">
                            <a:solidFill>
                              <a:srgbClr val="FF0000"/>
                            </a:solidFill>
                            <a:latin typeface="Cambria Math" panose="02040503050406030204" pitchFamily="18" charset="0"/>
                          </a:rPr>
                          <m:t>𝑧</m:t>
                        </m:r>
                      </m:e>
                      <m:sup>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𝑘</m:t>
                        </m:r>
                        <m:r>
                          <a:rPr lang="en-US" altLang="zh-CN" i="1">
                            <a:solidFill>
                              <a:srgbClr val="FF0000"/>
                            </a:solidFill>
                            <a:latin typeface="Cambria Math" panose="02040503050406030204" pitchFamily="18" charset="0"/>
                          </a:rPr>
                          <m:t>)</m:t>
                        </m:r>
                      </m:sup>
                    </m:sSup>
                  </m:oMath>
                </a14:m>
                <a:r>
                  <a:rPr lang="en-US" altLang="zh-CN" i="1" dirty="0" smtClean="0">
                    <a:solidFill>
                      <a:srgbClr val="FF0000"/>
                    </a:solidFill>
                  </a:rPr>
                  <a:t> is a random variable, we can’t take gradient over a randomly drawn number</a:t>
                </a:r>
                <a:endParaRPr lang="zh-CN" altLang="en-US" i="1" dirty="0">
                  <a:solidFill>
                    <a:srgbClr val="FF0000"/>
                  </a:solidFill>
                </a:endParaRPr>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xfrm>
                <a:off x="914399" y="1447799"/>
                <a:ext cx="5384223" cy="5140569"/>
              </a:xfrm>
              <a:blipFill rotWithShape="0">
                <a:blip r:embed="rId2"/>
                <a:stretch>
                  <a:fillRect t="-829" b="-14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Rectangle 60"/>
              <p:cNvSpPr/>
              <p:nvPr/>
            </p:nvSpPr>
            <p:spPr>
              <a:xfrm>
                <a:off x="1119786" y="2004638"/>
                <a:ext cx="5769721" cy="526939"/>
              </a:xfrm>
              <a:prstGeom prst="rect">
                <a:avLst/>
              </a:prstGeom>
            </p:spPr>
            <p:txBody>
              <a:bodyPr wrap="none">
                <a:spAutoFit/>
              </a:bodyPr>
              <a:lstStyle/>
              <a:p>
                <a14:m>
                  <m:oMath xmlns:m="http://schemas.openxmlformats.org/officeDocument/2006/math">
                    <m:r>
                      <a:rPr lang="en-US" altLang="zh-CN" sz="2000" i="1" smtClean="0">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KL</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𝑧</m:t>
                        </m:r>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
                      <m:dPr>
                        <m:begChr m:val="‖"/>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𝑧</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e>
                    </m:d>
                    <m:r>
                      <a:rPr lang="en-US" altLang="zh-CN" sz="2000" b="0" i="1" smtClean="0">
                        <a:solidFill>
                          <a:srgbClr val="0000FF"/>
                        </a:solidFill>
                        <a:latin typeface="Cambria Math" panose="02040503050406030204" pitchFamily="18" charset="0"/>
                      </a:rPr>
                      <m:t>=</m:t>
                    </m:r>
                    <m:f>
                      <m:fPr>
                        <m:ctrlPr>
                          <a:rPr lang="en-US" altLang="zh-CN" sz="2000" b="0" i="1" smtClean="0">
                            <a:solidFill>
                              <a:srgbClr val="0000FF"/>
                            </a:solidFill>
                            <a:latin typeface="Cambria Math" panose="02040503050406030204" pitchFamily="18" charset="0"/>
                          </a:rPr>
                        </m:ctrlPr>
                      </m:fPr>
                      <m:num>
                        <m:r>
                          <a:rPr lang="en-US" altLang="zh-CN" sz="2000" b="0" i="1" smtClean="0">
                            <a:solidFill>
                              <a:srgbClr val="0000FF"/>
                            </a:solidFill>
                            <a:latin typeface="Cambria Math" panose="02040503050406030204" pitchFamily="18" charset="0"/>
                          </a:rPr>
                          <m:t>1</m:t>
                        </m:r>
                      </m:num>
                      <m:den>
                        <m:r>
                          <a:rPr lang="en-US" altLang="zh-CN" sz="2000" b="0" i="1" smtClean="0">
                            <a:solidFill>
                              <a:srgbClr val="0000FF"/>
                            </a:solidFill>
                            <a:latin typeface="Cambria Math" panose="02040503050406030204" pitchFamily="18" charset="0"/>
                          </a:rPr>
                          <m:t>2</m:t>
                        </m:r>
                      </m:den>
                    </m:f>
                  </m:oMath>
                </a14:m>
                <a:r>
                  <a:rPr lang="en-US" altLang="zh-CN" sz="2000" dirty="0">
                    <a:solidFill>
                      <a:srgbClr val="0000FF"/>
                    </a:solidFill>
                  </a:rPr>
                  <a:t> </a:t>
                </a:r>
                <a14:m>
                  <m:oMath xmlns:m="http://schemas.openxmlformats.org/officeDocument/2006/math">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1+</m:t>
                        </m:r>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sSup>
                              <m:sSupPr>
                                <m:ctrlPr>
                                  <a:rPr lang="en-US" altLang="zh-CN" sz="2000" b="0" i="1" smtClean="0">
                                    <a:solidFill>
                                      <a:srgbClr val="0000FF"/>
                                    </a:solidFill>
                                    <a:latin typeface="Cambria Math" panose="02040503050406030204" pitchFamily="18" charset="0"/>
                                  </a:rPr>
                                </m:ctrlPr>
                              </m:sSupPr>
                              <m:e>
                                <m:r>
                                  <a:rPr lang="en-US" altLang="zh-CN" sz="2000" b="0" i="1" smtClean="0">
                                    <a:solidFill>
                                      <a:srgbClr val="0000FF"/>
                                    </a:solidFill>
                                    <a:latin typeface="Cambria Math" panose="02040503050406030204" pitchFamily="18" charset="0"/>
                                  </a:rPr>
                                  <m:t>𝜎</m:t>
                                </m:r>
                              </m:e>
                              <m:sup>
                                <m:r>
                                  <a:rPr lang="en-US" altLang="zh-CN" sz="2000" b="0" i="1" smtClean="0">
                                    <a:solidFill>
                                      <a:srgbClr val="0000FF"/>
                                    </a:solidFill>
                                    <a:latin typeface="Cambria Math" panose="02040503050406030204" pitchFamily="18" charset="0"/>
                                  </a:rPr>
                                  <m:t>2</m:t>
                                </m:r>
                              </m:sup>
                            </m:sSup>
                          </m:e>
                        </m:func>
                        <m:r>
                          <a:rPr lang="en-US" altLang="zh-CN" sz="2000" i="1">
                            <a:solidFill>
                              <a:srgbClr val="0000FF"/>
                            </a:solidFill>
                            <a:latin typeface="Cambria Math" panose="02040503050406030204" pitchFamily="18" charset="0"/>
                          </a:rPr>
                          <m:t>−</m:t>
                        </m:r>
                        <m:sSup>
                          <m:sSupPr>
                            <m:ctrlPr>
                              <a:rPr lang="en-US" altLang="zh-CN" sz="2000" b="0" i="1" smtClean="0">
                                <a:solidFill>
                                  <a:srgbClr val="0000FF"/>
                                </a:solidFill>
                                <a:latin typeface="Cambria Math" panose="02040503050406030204" pitchFamily="18" charset="0"/>
                              </a:rPr>
                            </m:ctrlPr>
                          </m:sSupPr>
                          <m:e>
                            <m:r>
                              <a:rPr lang="en-US" altLang="zh-CN" sz="2000" b="0" i="1" smtClean="0">
                                <a:solidFill>
                                  <a:srgbClr val="0000FF"/>
                                </a:solidFill>
                                <a:latin typeface="Cambria Math" panose="02040503050406030204" pitchFamily="18" charset="0"/>
                              </a:rPr>
                              <m:t>𝜇</m:t>
                            </m:r>
                          </m:e>
                          <m:sup>
                            <m:r>
                              <a:rPr lang="en-US" altLang="zh-CN" sz="2000" b="0" i="1" smtClean="0">
                                <a:solidFill>
                                  <a:srgbClr val="0000FF"/>
                                </a:solidFill>
                                <a:latin typeface="Cambria Math" panose="02040503050406030204" pitchFamily="18" charset="0"/>
                              </a:rPr>
                              <m:t>2</m:t>
                            </m:r>
                          </m:sup>
                        </m:sSup>
                        <m:r>
                          <a:rPr lang="en-US" altLang="zh-CN" sz="2000" i="1">
                            <a:solidFill>
                              <a:srgbClr val="0000FF"/>
                            </a:solidFill>
                            <a:latin typeface="Cambria Math" panose="02040503050406030204" pitchFamily="18" charset="0"/>
                          </a:rPr>
                          <m:t>−</m:t>
                        </m:r>
                        <m:sSup>
                          <m:sSupPr>
                            <m:ctrlPr>
                              <a:rPr lang="en-US" altLang="zh-CN" sz="2000" b="0" i="1" smtClean="0">
                                <a:solidFill>
                                  <a:srgbClr val="0000FF"/>
                                </a:solidFill>
                                <a:latin typeface="Cambria Math" panose="02040503050406030204" pitchFamily="18" charset="0"/>
                              </a:rPr>
                            </m:ctrlPr>
                          </m:sSupPr>
                          <m:e>
                            <m:r>
                              <a:rPr lang="en-US" altLang="zh-CN" sz="2000" b="0" i="1" smtClean="0">
                                <a:solidFill>
                                  <a:srgbClr val="0000FF"/>
                                </a:solidFill>
                                <a:latin typeface="Cambria Math" panose="02040503050406030204" pitchFamily="18" charset="0"/>
                              </a:rPr>
                              <m:t>𝜎</m:t>
                            </m:r>
                          </m:e>
                          <m:sup>
                            <m:r>
                              <a:rPr lang="en-US" altLang="zh-CN" sz="2000" b="0" i="1" smtClean="0">
                                <a:solidFill>
                                  <a:srgbClr val="0000FF"/>
                                </a:solidFill>
                                <a:latin typeface="Cambria Math" panose="02040503050406030204" pitchFamily="18" charset="0"/>
                              </a:rPr>
                              <m:t>2</m:t>
                            </m:r>
                          </m:sup>
                        </m:sSup>
                      </m:e>
                    </m:d>
                  </m:oMath>
                </a14:m>
                <a:endParaRPr lang="en-US" sz="2000" dirty="0" smtClean="0">
                  <a:solidFill>
                    <a:srgbClr val="0000FF"/>
                  </a:solidFill>
                </a:endParaRPr>
              </a:p>
            </p:txBody>
          </p:sp>
        </mc:Choice>
        <mc:Fallback xmlns="">
          <p:sp>
            <p:nvSpPr>
              <p:cNvPr id="4" name="Rectangle 60"/>
              <p:cNvSpPr>
                <a:spLocks noRot="1" noChangeAspect="1" noMove="1" noResize="1" noEditPoints="1" noAdjustHandles="1" noChangeArrowheads="1" noChangeShapeType="1" noTextEdit="1"/>
              </p:cNvSpPr>
              <p:nvPr/>
            </p:nvSpPr>
            <p:spPr>
              <a:xfrm>
                <a:off x="1119786" y="2004638"/>
                <a:ext cx="5769721" cy="526939"/>
              </a:xfrm>
              <a:prstGeom prst="rect">
                <a:avLst/>
              </a:prstGeom>
              <a:blipFill rotWithShape="0">
                <a:blip r:embed="rId3"/>
                <a:stretch>
                  <a:fillRect b="-34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Rectangle 62"/>
              <p:cNvSpPr/>
              <p:nvPr/>
            </p:nvSpPr>
            <p:spPr>
              <a:xfrm>
                <a:off x="326748" y="3743314"/>
                <a:ext cx="5863208"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𝑞</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x</m:t>
                                  </m:r>
                                  <m:r>
                                    <a:rPr lang="en-US" altLang="zh-CN" sz="2400">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e>
                          </m:func>
                        </m:e>
                      </m:d>
                      <m:r>
                        <a:rPr lang="en-US" altLang="zh-CN" sz="2400" b="0" i="1" smtClean="0">
                          <a:solidFill>
                            <a:srgbClr val="0000FF"/>
                          </a:solidFill>
                          <a:latin typeface="Cambria Math" panose="02040503050406030204" pitchFamily="18" charset="0"/>
                        </a:rPr>
                        <m:t>≈</m:t>
                      </m:r>
                      <m:f>
                        <m:fPr>
                          <m:ctrlPr>
                            <a:rPr lang="en-US" altLang="zh-CN" sz="2400" b="0" i="1" smtClean="0">
                              <a:solidFill>
                                <a:srgbClr val="0000FF"/>
                              </a:solidFill>
                              <a:latin typeface="Cambria Math" panose="02040503050406030204" pitchFamily="18" charset="0"/>
                            </a:rPr>
                          </m:ctrlPr>
                        </m:fPr>
                        <m:num>
                          <m:r>
                            <a:rPr lang="en-US" altLang="zh-CN" sz="2400" b="0" i="1" smtClean="0">
                              <a:solidFill>
                                <a:srgbClr val="0000FF"/>
                              </a:solidFill>
                              <a:latin typeface="Cambria Math" panose="02040503050406030204" pitchFamily="18" charset="0"/>
                            </a:rPr>
                            <m:t>1</m:t>
                          </m:r>
                        </m:num>
                        <m:den>
                          <m:r>
                            <a:rPr lang="en-US" altLang="zh-CN" sz="2400" b="0" i="1" smtClean="0">
                              <a:solidFill>
                                <a:srgbClr val="0000FF"/>
                              </a:solidFill>
                              <a:latin typeface="Cambria Math" panose="02040503050406030204" pitchFamily="18" charset="0"/>
                            </a:rPr>
                            <m:t>𝐿</m:t>
                          </m:r>
                        </m:den>
                      </m:f>
                      <m:nary>
                        <m:naryPr>
                          <m:chr m:val="∑"/>
                          <m:supHide m:val="on"/>
                          <m:ctrlPr>
                            <a:rPr lang="en-US" altLang="zh-CN" sz="2400" b="0" i="1" smtClean="0">
                              <a:solidFill>
                                <a:srgbClr val="0000FF"/>
                              </a:solidFill>
                              <a:latin typeface="Cambria Math" panose="02040503050406030204" pitchFamily="18" charset="0"/>
                            </a:rPr>
                          </m:ctrlPr>
                        </m:naryPr>
                        <m:sub>
                          <m:r>
                            <a:rPr lang="en-US" altLang="zh-CN" sz="2400" b="0" i="1" smtClean="0">
                              <a:solidFill>
                                <a:srgbClr val="0000FF"/>
                              </a:solidFill>
                              <a:latin typeface="Cambria Math" panose="02040503050406030204" pitchFamily="18" charset="0"/>
                            </a:rPr>
                            <m:t>𝑘</m:t>
                          </m:r>
                        </m:sub>
                        <m:sup/>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𝑥</m:t>
                                  </m:r>
                                </m:e>
                                <m:e>
                                  <m:sSup>
                                    <m:sSupPr>
                                      <m:ctrlPr>
                                        <a:rPr lang="en-US" altLang="zh-CN" sz="2400" i="1">
                                          <a:solidFill>
                                            <a:srgbClr val="0000FF"/>
                                          </a:solidFill>
                                          <a:latin typeface="Cambria Math" panose="02040503050406030204" pitchFamily="18" charset="0"/>
                                        </a:rPr>
                                      </m:ctrlPr>
                                    </m:sSupPr>
                                    <m:e>
                                      <m:r>
                                        <m:rPr>
                                          <m:sty m:val="p"/>
                                        </m:rPr>
                                        <a:rPr lang="en-US" altLang="zh-CN" sz="2400">
                                          <a:solidFill>
                                            <a:srgbClr val="0000FF"/>
                                          </a:solidFill>
                                          <a:latin typeface="Cambria Math" panose="02040503050406030204" pitchFamily="18" charset="0"/>
                                        </a:rPr>
                                        <m:t>z</m:t>
                                      </m:r>
                                    </m:e>
                                    <m:sup>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𝑘</m:t>
                                          </m:r>
                                        </m:e>
                                      </m:d>
                                    </m:sup>
                                  </m:sSup>
                                </m:e>
                              </m:d>
                            </m:e>
                          </m:func>
                        </m:e>
                      </m:nary>
                    </m:oMath>
                  </m:oMathPara>
                </a14:m>
                <a:endParaRPr lang="en-US" sz="2400" dirty="0">
                  <a:solidFill>
                    <a:srgbClr val="0000FF"/>
                  </a:solidFill>
                </a:endParaRPr>
              </a:p>
            </p:txBody>
          </p:sp>
        </mc:Choice>
        <mc:Fallback xmlns="">
          <p:sp>
            <p:nvSpPr>
              <p:cNvPr id="5" name="Rectangle 62"/>
              <p:cNvSpPr>
                <a:spLocks noRot="1" noChangeAspect="1" noMove="1" noResize="1" noEditPoints="1" noAdjustHandles="1" noChangeArrowheads="1" noChangeShapeType="1" noTextEdit="1"/>
              </p:cNvSpPr>
              <p:nvPr/>
            </p:nvSpPr>
            <p:spPr>
              <a:xfrm>
                <a:off x="326748" y="3743314"/>
                <a:ext cx="5863208" cy="988540"/>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Rectangle 63"/>
              <p:cNvSpPr/>
              <p:nvPr/>
            </p:nvSpPr>
            <p:spPr>
              <a:xfrm>
                <a:off x="2762675" y="4781096"/>
                <a:ext cx="2331536"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i="1">
                              <a:solidFill>
                                <a:srgbClr val="0000FF"/>
                              </a:solidFill>
                              <a:latin typeface="Cambria Math" panose="02040503050406030204" pitchFamily="18" charset="0"/>
                            </a:rPr>
                            <m:t>𝑧</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𝑞</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𝑧</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r>
                        <a:rPr lang="en-US" altLang="zh-CN" sz="2400" b="0" i="1" smtClean="0">
                          <a:solidFill>
                            <a:srgbClr val="0000FF"/>
                          </a:solidFill>
                          <a:latin typeface="Cambria Math" panose="02040503050406030204" pitchFamily="18" charset="0"/>
                        </a:rPr>
                        <m:t>)</m:t>
                      </m:r>
                    </m:oMath>
                  </m:oMathPara>
                </a14:m>
                <a:endParaRPr lang="en-US" sz="2400" dirty="0">
                  <a:solidFill>
                    <a:srgbClr val="0000FF"/>
                  </a:solidFill>
                </a:endParaRPr>
              </a:p>
            </p:txBody>
          </p:sp>
        </mc:Choice>
        <mc:Fallback xmlns="">
          <p:sp>
            <p:nvSpPr>
              <p:cNvPr id="6" name="Rectangle 63"/>
              <p:cNvSpPr>
                <a:spLocks noRot="1" noChangeAspect="1" noMove="1" noResize="1" noEditPoints="1" noAdjustHandles="1" noChangeArrowheads="1" noChangeShapeType="1" noTextEdit="1"/>
              </p:cNvSpPr>
              <p:nvPr/>
            </p:nvSpPr>
            <p:spPr>
              <a:xfrm>
                <a:off x="2762675" y="4781096"/>
                <a:ext cx="2331536" cy="476990"/>
              </a:xfrm>
              <a:prstGeom prst="rect">
                <a:avLst/>
              </a:prstGeom>
              <a:blipFill rotWithShape="0">
                <a:blip r:embed="rId5"/>
                <a:stretch>
                  <a:fillRect r="-261" b="-12658"/>
                </a:stretch>
              </a:blipFill>
            </p:spPr>
            <p:txBody>
              <a:bodyPr/>
              <a:lstStyle/>
              <a:p>
                <a:r>
                  <a:rPr lang="zh-CN" altLang="en-US">
                    <a:noFill/>
                  </a:rPr>
                  <a:t> </a:t>
                </a:r>
              </a:p>
            </p:txBody>
          </p:sp>
        </mc:Fallback>
      </mc:AlternateContent>
      <p:grpSp>
        <p:nvGrpSpPr>
          <p:cNvPr id="7" name="Group 120"/>
          <p:cNvGrpSpPr/>
          <p:nvPr/>
        </p:nvGrpSpPr>
        <p:grpSpPr>
          <a:xfrm>
            <a:off x="6107858" y="1956971"/>
            <a:ext cx="2794698" cy="4092991"/>
            <a:chOff x="6107858" y="1956971"/>
            <a:chExt cx="2794698" cy="4092991"/>
          </a:xfrm>
        </p:grpSpPr>
        <p:grpSp>
          <p:nvGrpSpPr>
            <p:cNvPr id="8" name="Group 64"/>
            <p:cNvGrpSpPr/>
            <p:nvPr/>
          </p:nvGrpSpPr>
          <p:grpSpPr>
            <a:xfrm>
              <a:off x="6107858" y="1956971"/>
              <a:ext cx="2794698" cy="4092991"/>
              <a:chOff x="947383" y="2341186"/>
              <a:chExt cx="2794698" cy="4092991"/>
            </a:xfrm>
          </p:grpSpPr>
          <p:grpSp>
            <p:nvGrpSpPr>
              <p:cNvPr id="10" name="Group 65"/>
              <p:cNvGrpSpPr/>
              <p:nvPr/>
            </p:nvGrpSpPr>
            <p:grpSpPr>
              <a:xfrm>
                <a:off x="1565052" y="2341186"/>
                <a:ext cx="2177029" cy="4092991"/>
                <a:chOff x="1999620" y="2458882"/>
                <a:chExt cx="2177029" cy="4092991"/>
              </a:xfrm>
            </p:grpSpPr>
            <p:cxnSp>
              <p:nvCxnSpPr>
                <p:cNvPr id="13" name="直接箭头连接符 24"/>
                <p:cNvCxnSpPr>
                  <a:stCxn id="33" idx="4"/>
                  <a:endCxn id="16" idx="0"/>
                </p:cNvCxnSpPr>
                <p:nvPr/>
              </p:nvCxnSpPr>
              <p:spPr>
                <a:xfrm>
                  <a:off x="2197627" y="5595268"/>
                  <a:ext cx="282188"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椭圆 25"/>
                <p:cNvSpPr/>
                <p:nvPr/>
              </p:nvSpPr>
              <p:spPr>
                <a:xfrm>
                  <a:off x="2508556" y="3363238"/>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27"/>
                <p:cNvSpPr/>
                <p:nvPr/>
              </p:nvSpPr>
              <p:spPr>
                <a:xfrm>
                  <a:off x="3254008" y="3331667"/>
                  <a:ext cx="396014" cy="4648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32"/>
                <p:cNvSpPr/>
                <p:nvPr/>
              </p:nvSpPr>
              <p:spPr>
                <a:xfrm>
                  <a:off x="2271350"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33"/>
                <p:cNvSpPr/>
                <p:nvPr/>
              </p:nvSpPr>
              <p:spPr>
                <a:xfrm>
                  <a:off x="3526502" y="6081503"/>
                  <a:ext cx="416929" cy="47037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41"/>
                <p:cNvSpPr/>
                <p:nvPr/>
              </p:nvSpPr>
              <p:spPr>
                <a:xfrm>
                  <a:off x="2833110" y="2458882"/>
                  <a:ext cx="396014" cy="4332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44"/>
                <p:cNvCxnSpPr>
                  <a:stCxn id="18" idx="4"/>
                  <a:endCxn id="14" idx="0"/>
                </p:cNvCxnSpPr>
                <p:nvPr/>
              </p:nvCxnSpPr>
              <p:spPr>
                <a:xfrm flipH="1">
                  <a:off x="2706563" y="2892125"/>
                  <a:ext cx="324554" cy="471113"/>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直接箭头连接符 44"/>
                <p:cNvCxnSpPr>
                  <a:stCxn id="18" idx="4"/>
                  <a:endCxn id="15" idx="0"/>
                </p:cNvCxnSpPr>
                <p:nvPr/>
              </p:nvCxnSpPr>
              <p:spPr>
                <a:xfrm>
                  <a:off x="3031117" y="2892125"/>
                  <a:ext cx="420898" cy="439542"/>
                </a:xfrm>
                <a:prstGeom prst="straightConnector1">
                  <a:avLst/>
                </a:prstGeom>
                <a:ln w="22225">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椭圆 25"/>
                <p:cNvSpPr/>
                <p:nvPr/>
              </p:nvSpPr>
              <p:spPr>
                <a:xfrm>
                  <a:off x="3161940" y="4262637"/>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7"/>
                <p:cNvSpPr/>
                <p:nvPr/>
              </p:nvSpPr>
              <p:spPr>
                <a:xfrm>
                  <a:off x="3780635"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44"/>
                <p:cNvCxnSpPr>
                  <a:stCxn id="14" idx="4"/>
                  <a:endCxn id="21" idx="0"/>
                </p:cNvCxnSpPr>
                <p:nvPr/>
              </p:nvCxnSpPr>
              <p:spPr>
                <a:xfrm>
                  <a:off x="2706563" y="3796475"/>
                  <a:ext cx="653384"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直接箭头连接符 44"/>
                <p:cNvCxnSpPr>
                  <a:stCxn id="14" idx="4"/>
                  <a:endCxn id="22" idx="0"/>
                </p:cNvCxnSpPr>
                <p:nvPr/>
              </p:nvCxnSpPr>
              <p:spPr>
                <a:xfrm>
                  <a:off x="2706563" y="3796475"/>
                  <a:ext cx="1272079"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椭圆 25"/>
                <p:cNvSpPr/>
                <p:nvPr/>
              </p:nvSpPr>
              <p:spPr>
                <a:xfrm>
                  <a:off x="1999620" y="4262636"/>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7"/>
                <p:cNvSpPr/>
                <p:nvPr/>
              </p:nvSpPr>
              <p:spPr>
                <a:xfrm>
                  <a:off x="2618315" y="4262635"/>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44"/>
                <p:cNvCxnSpPr>
                  <a:stCxn id="14" idx="4"/>
                  <a:endCxn id="25" idx="0"/>
                </p:cNvCxnSpPr>
                <p:nvPr/>
              </p:nvCxnSpPr>
              <p:spPr>
                <a:xfrm flipH="1">
                  <a:off x="2197627" y="3796475"/>
                  <a:ext cx="508936"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直接箭头连接符 44"/>
                <p:cNvCxnSpPr>
                  <a:stCxn id="14" idx="4"/>
                  <a:endCxn id="26" idx="0"/>
                </p:cNvCxnSpPr>
                <p:nvPr/>
              </p:nvCxnSpPr>
              <p:spPr>
                <a:xfrm>
                  <a:off x="2706563" y="3796475"/>
                  <a:ext cx="109759" cy="466160"/>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椭圆 25"/>
                <p:cNvSpPr/>
                <p:nvPr/>
              </p:nvSpPr>
              <p:spPr>
                <a:xfrm>
                  <a:off x="3152887" y="5162032"/>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30" name="椭圆 27"/>
                <p:cNvSpPr/>
                <p:nvPr/>
              </p:nvSpPr>
              <p:spPr>
                <a:xfrm>
                  <a:off x="3780635"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31" name="直接箭头连接符 44"/>
                <p:cNvCxnSpPr>
                  <a:stCxn id="25" idx="4"/>
                  <a:endCxn id="29" idx="0"/>
                </p:cNvCxnSpPr>
                <p:nvPr/>
              </p:nvCxnSpPr>
              <p:spPr>
                <a:xfrm>
                  <a:off x="2197627" y="4695873"/>
                  <a:ext cx="1153267"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直接箭头连接符 44"/>
                <p:cNvCxnSpPr>
                  <a:stCxn id="25" idx="4"/>
                  <a:endCxn id="30" idx="0"/>
                </p:cNvCxnSpPr>
                <p:nvPr/>
              </p:nvCxnSpPr>
              <p:spPr>
                <a:xfrm>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椭圆 25"/>
                <p:cNvSpPr/>
                <p:nvPr/>
              </p:nvSpPr>
              <p:spPr>
                <a:xfrm>
                  <a:off x="1999620" y="5162031"/>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sp>
              <p:nvSpPr>
                <p:cNvPr id="34" name="椭圆 27"/>
                <p:cNvSpPr/>
                <p:nvPr/>
              </p:nvSpPr>
              <p:spPr>
                <a:xfrm>
                  <a:off x="2563997" y="5162030"/>
                  <a:ext cx="396014" cy="43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endParaRPr>
                </a:p>
              </p:txBody>
            </p:sp>
            <p:cxnSp>
              <p:nvCxnSpPr>
                <p:cNvPr id="35" name="直接箭头连接符 44"/>
                <p:cNvCxnSpPr>
                  <a:stCxn id="25" idx="4"/>
                  <a:endCxn id="33" idx="0"/>
                </p:cNvCxnSpPr>
                <p:nvPr/>
              </p:nvCxnSpPr>
              <p:spPr>
                <a:xfrm>
                  <a:off x="2197627"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直接箭头连接符 44"/>
                <p:cNvCxnSpPr>
                  <a:stCxn id="25" idx="4"/>
                  <a:endCxn id="34" idx="0"/>
                </p:cNvCxnSpPr>
                <p:nvPr/>
              </p:nvCxnSpPr>
              <p:spPr>
                <a:xfrm>
                  <a:off x="2197627" y="4695873"/>
                  <a:ext cx="564377"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直接箭头连接符 44"/>
                <p:cNvCxnSpPr>
                  <a:stCxn id="15" idx="4"/>
                  <a:endCxn id="21" idx="0"/>
                </p:cNvCxnSpPr>
                <p:nvPr/>
              </p:nvCxnSpPr>
              <p:spPr>
                <a:xfrm flipH="1">
                  <a:off x="3359947" y="3796474"/>
                  <a:ext cx="92068" cy="466163"/>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直接箭头连接符 44"/>
                <p:cNvCxnSpPr>
                  <a:stCxn id="15" idx="4"/>
                  <a:endCxn id="22" idx="0"/>
                </p:cNvCxnSpPr>
                <p:nvPr/>
              </p:nvCxnSpPr>
              <p:spPr>
                <a:xfrm>
                  <a:off x="3452015" y="3796474"/>
                  <a:ext cx="526627"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直接箭头连接符 44"/>
                <p:cNvCxnSpPr>
                  <a:stCxn id="15" idx="4"/>
                  <a:endCxn id="25" idx="0"/>
                </p:cNvCxnSpPr>
                <p:nvPr/>
              </p:nvCxnSpPr>
              <p:spPr>
                <a:xfrm flipH="1">
                  <a:off x="2197627" y="3796474"/>
                  <a:ext cx="1254388" cy="466162"/>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直接箭头连接符 44"/>
                <p:cNvCxnSpPr>
                  <a:stCxn id="15" idx="4"/>
                  <a:endCxn id="26" idx="0"/>
                </p:cNvCxnSpPr>
                <p:nvPr/>
              </p:nvCxnSpPr>
              <p:spPr>
                <a:xfrm flipH="1">
                  <a:off x="2816322" y="3796474"/>
                  <a:ext cx="635693" cy="466161"/>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直接箭头连接符 44"/>
                <p:cNvCxnSpPr>
                  <a:stCxn id="26" idx="4"/>
                  <a:endCxn id="29" idx="0"/>
                </p:cNvCxnSpPr>
                <p:nvPr/>
              </p:nvCxnSpPr>
              <p:spPr>
                <a:xfrm>
                  <a:off x="2816322" y="4695872"/>
                  <a:ext cx="534572" cy="46616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直接箭头连接符 44"/>
                <p:cNvCxnSpPr>
                  <a:stCxn id="26" idx="4"/>
                  <a:endCxn id="30" idx="0"/>
                </p:cNvCxnSpPr>
                <p:nvPr/>
              </p:nvCxnSpPr>
              <p:spPr>
                <a:xfrm>
                  <a:off x="2816322" y="4695872"/>
                  <a:ext cx="1162320"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直接箭头连接符 44"/>
                <p:cNvCxnSpPr>
                  <a:stCxn id="26" idx="4"/>
                  <a:endCxn id="33" idx="0"/>
                </p:cNvCxnSpPr>
                <p:nvPr/>
              </p:nvCxnSpPr>
              <p:spPr>
                <a:xfrm flipH="1">
                  <a:off x="2197627" y="4695872"/>
                  <a:ext cx="618695"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直接箭头连接符 44"/>
                <p:cNvCxnSpPr>
                  <a:stCxn id="26" idx="4"/>
                  <a:endCxn id="34" idx="0"/>
                </p:cNvCxnSpPr>
                <p:nvPr/>
              </p:nvCxnSpPr>
              <p:spPr>
                <a:xfrm flipH="1">
                  <a:off x="2762004" y="4695872"/>
                  <a:ext cx="54318"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21" idx="4"/>
                  <a:endCxn id="29" idx="0"/>
                </p:cNvCxnSpPr>
                <p:nvPr/>
              </p:nvCxnSpPr>
              <p:spPr>
                <a:xfrm flipH="1">
                  <a:off x="3350894" y="4695874"/>
                  <a:ext cx="9053"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直接箭头连接符 44"/>
                <p:cNvCxnSpPr>
                  <a:stCxn id="21" idx="4"/>
                  <a:endCxn id="30" idx="0"/>
                </p:cNvCxnSpPr>
                <p:nvPr/>
              </p:nvCxnSpPr>
              <p:spPr>
                <a:xfrm>
                  <a:off x="3359947" y="4695874"/>
                  <a:ext cx="618695"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直接箭头连接符 44"/>
                <p:cNvCxnSpPr>
                  <a:stCxn id="21" idx="4"/>
                  <a:endCxn id="33" idx="0"/>
                </p:cNvCxnSpPr>
                <p:nvPr/>
              </p:nvCxnSpPr>
              <p:spPr>
                <a:xfrm flipH="1">
                  <a:off x="2197627" y="4695874"/>
                  <a:ext cx="1162320"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直接箭头连接符 44"/>
                <p:cNvCxnSpPr>
                  <a:stCxn id="21" idx="4"/>
                  <a:endCxn id="34" idx="0"/>
                </p:cNvCxnSpPr>
                <p:nvPr/>
              </p:nvCxnSpPr>
              <p:spPr>
                <a:xfrm flipH="1">
                  <a:off x="2762004" y="4695874"/>
                  <a:ext cx="597943" cy="46615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直接箭头连接符 44"/>
                <p:cNvCxnSpPr>
                  <a:stCxn id="22" idx="4"/>
                  <a:endCxn id="29" idx="0"/>
                </p:cNvCxnSpPr>
                <p:nvPr/>
              </p:nvCxnSpPr>
              <p:spPr>
                <a:xfrm flipH="1">
                  <a:off x="3350894" y="4695873"/>
                  <a:ext cx="627748" cy="46615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接箭头连接符 44"/>
                <p:cNvCxnSpPr>
                  <a:stCxn id="22" idx="4"/>
                  <a:endCxn id="30" idx="0"/>
                </p:cNvCxnSpPr>
                <p:nvPr/>
              </p:nvCxnSpPr>
              <p:spPr>
                <a:xfrm>
                  <a:off x="3978642" y="4695873"/>
                  <a:ext cx="0"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直接箭头连接符 44"/>
                <p:cNvCxnSpPr>
                  <a:stCxn id="22" idx="4"/>
                  <a:endCxn id="33" idx="0"/>
                </p:cNvCxnSpPr>
                <p:nvPr/>
              </p:nvCxnSpPr>
              <p:spPr>
                <a:xfrm flipH="1">
                  <a:off x="2197627" y="4695873"/>
                  <a:ext cx="1781015" cy="4661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2" name="直接箭头连接符 44"/>
                <p:cNvCxnSpPr>
                  <a:stCxn id="22" idx="4"/>
                  <a:endCxn id="34" idx="0"/>
                </p:cNvCxnSpPr>
                <p:nvPr/>
              </p:nvCxnSpPr>
              <p:spPr>
                <a:xfrm flipH="1">
                  <a:off x="2762004" y="4695873"/>
                  <a:ext cx="1216638" cy="466157"/>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108"/>
                    <p:cNvSpPr txBox="1"/>
                    <p:nvPr/>
                  </p:nvSpPr>
                  <p:spPr>
                    <a:xfrm flipH="1">
                      <a:off x="2369366" y="3412663"/>
                      <a:ext cx="71325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𝜇</m:t>
                            </m:r>
                          </m:oMath>
                        </m:oMathPara>
                      </a14:m>
                      <a:endParaRPr lang="en-US" dirty="0">
                        <a:solidFill>
                          <a:srgbClr val="0000FF"/>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flipH="1">
                      <a:off x="2369366" y="3412663"/>
                      <a:ext cx="713258" cy="276999"/>
                    </a:xfrm>
                    <a:prstGeom prst="rect">
                      <a:avLst/>
                    </a:prstGeom>
                    <a:blipFill>
                      <a:blip r:embed="rId6"/>
                      <a:stretch>
                        <a:fillRect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109"/>
                    <p:cNvSpPr txBox="1"/>
                    <p:nvPr/>
                  </p:nvSpPr>
                  <p:spPr>
                    <a:xfrm flipH="1">
                      <a:off x="3001269" y="3438623"/>
                      <a:ext cx="94908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𝜎</m:t>
                                </m:r>
                              </m:e>
                              <m:sup>
                                <m:r>
                                  <a:rPr lang="en-US" b="0" i="1" smtClean="0">
                                    <a:solidFill>
                                      <a:srgbClr val="0000FF"/>
                                    </a:solidFill>
                                    <a:latin typeface="Cambria Math" panose="02040503050406030204" pitchFamily="18" charset="0"/>
                                  </a:rPr>
                                  <m:t>2</m:t>
                                </m:r>
                              </m:sup>
                            </m:sSup>
                          </m:oMath>
                        </m:oMathPara>
                      </a14:m>
                      <a:endParaRPr lang="en-US" dirty="0">
                        <a:solidFill>
                          <a:srgbClr val="0000FF"/>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flipH="1">
                      <a:off x="3001269" y="3438623"/>
                      <a:ext cx="949089" cy="276999"/>
                    </a:xfrm>
                    <a:prstGeom prst="rect">
                      <a:avLst/>
                    </a:prstGeom>
                    <a:blipFill>
                      <a:blip r:embed="rId7"/>
                      <a:stretch>
                        <a:fillRect t="-8889"/>
                      </a:stretch>
                    </a:blipFill>
                  </p:spPr>
                  <p:txBody>
                    <a:bodyPr/>
                    <a:lstStyle/>
                    <a:p>
                      <a:r>
                        <a:rPr lang="en-US">
                          <a:noFill/>
                        </a:rPr>
                        <a:t> </a:t>
                      </a:r>
                    </a:p>
                  </p:txBody>
                </p:sp>
              </mc:Fallback>
            </mc:AlternateContent>
            <p:cxnSp>
              <p:nvCxnSpPr>
                <p:cNvPr id="55" name="直接箭头连接符 24"/>
                <p:cNvCxnSpPr>
                  <a:stCxn id="34" idx="4"/>
                  <a:endCxn id="16" idx="0"/>
                </p:cNvCxnSpPr>
                <p:nvPr/>
              </p:nvCxnSpPr>
              <p:spPr>
                <a:xfrm flipH="1">
                  <a:off x="2479815" y="5595267"/>
                  <a:ext cx="282189"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直接箭头连接符 24"/>
                <p:cNvCxnSpPr>
                  <a:stCxn id="29" idx="4"/>
                  <a:endCxn id="17" idx="0"/>
                </p:cNvCxnSpPr>
                <p:nvPr/>
              </p:nvCxnSpPr>
              <p:spPr>
                <a:xfrm>
                  <a:off x="3350894" y="5595269"/>
                  <a:ext cx="384073"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7" name="直接箭头连接符 24"/>
                <p:cNvCxnSpPr>
                  <a:stCxn id="30" idx="4"/>
                  <a:endCxn id="17" idx="0"/>
                </p:cNvCxnSpPr>
                <p:nvPr/>
              </p:nvCxnSpPr>
              <p:spPr>
                <a:xfrm flipH="1">
                  <a:off x="3734967" y="5595268"/>
                  <a:ext cx="243675"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113"/>
                    <p:cNvSpPr txBox="1"/>
                    <p:nvPr/>
                  </p:nvSpPr>
                  <p:spPr>
                    <a:xfrm>
                      <a:off x="2369366" y="6162499"/>
                      <a:ext cx="2744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114" name="TextBox 113"/>
                    <p:cNvSpPr txBox="1">
                      <a:spLocks noRot="1" noChangeAspect="1" noMove="1" noResize="1" noEditPoints="1" noAdjustHandles="1" noChangeArrowheads="1" noChangeShapeType="1" noTextEdit="1"/>
                    </p:cNvSpPr>
                    <p:nvPr/>
                  </p:nvSpPr>
                  <p:spPr>
                    <a:xfrm>
                      <a:off x="2369366" y="6162499"/>
                      <a:ext cx="274498" cy="276999"/>
                    </a:xfrm>
                    <a:prstGeom prst="rect">
                      <a:avLst/>
                    </a:prstGeom>
                    <a:blipFill>
                      <a:blip r:embed="rId8"/>
                      <a:stretch>
                        <a:fillRect l="-13333" r="-666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114"/>
                    <p:cNvSpPr txBox="1"/>
                    <p:nvPr/>
                  </p:nvSpPr>
                  <p:spPr>
                    <a:xfrm>
                      <a:off x="3643386" y="6162498"/>
                      <a:ext cx="2798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115" name="TextBox 114"/>
                    <p:cNvSpPr txBox="1">
                      <a:spLocks noRot="1" noChangeAspect="1" noMove="1" noResize="1" noEditPoints="1" noAdjustHandles="1" noChangeArrowheads="1" noChangeShapeType="1" noTextEdit="1"/>
                    </p:cNvSpPr>
                    <p:nvPr/>
                  </p:nvSpPr>
                  <p:spPr>
                    <a:xfrm>
                      <a:off x="3643386" y="6162498"/>
                      <a:ext cx="279820" cy="276999"/>
                    </a:xfrm>
                    <a:prstGeom prst="rect">
                      <a:avLst/>
                    </a:prstGeom>
                    <a:blipFill>
                      <a:blip r:embed="rId9"/>
                      <a:stretch>
                        <a:fillRect l="-13043" r="-6522" b="-11111"/>
                      </a:stretch>
                    </a:blipFill>
                  </p:spPr>
                  <p:txBody>
                    <a:bodyPr/>
                    <a:lstStyle/>
                    <a:p>
                      <a:r>
                        <a:rPr lang="en-US">
                          <a:noFill/>
                        </a:rPr>
                        <a:t> </a:t>
                      </a:r>
                    </a:p>
                  </p:txBody>
                </p:sp>
              </mc:Fallback>
            </mc:AlternateContent>
            <p:cxnSp>
              <p:nvCxnSpPr>
                <p:cNvPr id="60" name="直接箭头连接符 24"/>
                <p:cNvCxnSpPr>
                  <a:stCxn id="29" idx="4"/>
                  <a:endCxn id="16" idx="0"/>
                </p:cNvCxnSpPr>
                <p:nvPr/>
              </p:nvCxnSpPr>
              <p:spPr>
                <a:xfrm flipH="1">
                  <a:off x="2479815" y="5595269"/>
                  <a:ext cx="871079" cy="486234"/>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直接箭头连接符 24"/>
                <p:cNvCxnSpPr>
                  <a:stCxn id="30" idx="4"/>
                  <a:endCxn id="16" idx="0"/>
                </p:cNvCxnSpPr>
                <p:nvPr/>
              </p:nvCxnSpPr>
              <p:spPr>
                <a:xfrm flipH="1">
                  <a:off x="2479815" y="5595268"/>
                  <a:ext cx="1498827"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2" name="直接箭头连接符 24"/>
                <p:cNvCxnSpPr>
                  <a:stCxn id="33" idx="4"/>
                  <a:endCxn id="17" idx="0"/>
                </p:cNvCxnSpPr>
                <p:nvPr/>
              </p:nvCxnSpPr>
              <p:spPr>
                <a:xfrm>
                  <a:off x="2197627" y="5595268"/>
                  <a:ext cx="1537340" cy="4862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直接箭头连接符 24"/>
                <p:cNvCxnSpPr>
                  <a:stCxn id="34" idx="4"/>
                  <a:endCxn id="17" idx="0"/>
                </p:cNvCxnSpPr>
                <p:nvPr/>
              </p:nvCxnSpPr>
              <p:spPr>
                <a:xfrm>
                  <a:off x="2762004" y="5595267"/>
                  <a:ext cx="972963" cy="48623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1" name="Right Brace 66"/>
              <p:cNvSpPr/>
              <p:nvPr/>
            </p:nvSpPr>
            <p:spPr>
              <a:xfrm rot="10800000">
                <a:off x="1264696" y="3312273"/>
                <a:ext cx="351889" cy="274983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67"/>
                  <p:cNvSpPr txBox="1"/>
                  <p:nvPr/>
                </p:nvSpPr>
                <p:spPr>
                  <a:xfrm>
                    <a:off x="947383" y="4533302"/>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68" name="TextBox 67"/>
                  <p:cNvSpPr txBox="1">
                    <a:spLocks noRot="1" noChangeAspect="1" noMove="1" noResize="1" noEditPoints="1" noAdjustHandles="1" noChangeArrowheads="1" noChangeShapeType="1" noTextEdit="1"/>
                  </p:cNvSpPr>
                  <p:nvPr/>
                </p:nvSpPr>
                <p:spPr>
                  <a:xfrm>
                    <a:off x="947383" y="4533302"/>
                    <a:ext cx="320532" cy="307777"/>
                  </a:xfrm>
                  <a:prstGeom prst="rect">
                    <a:avLst/>
                  </a:prstGeom>
                  <a:blipFill>
                    <a:blip r:embed="rId10"/>
                    <a:stretch>
                      <a:fillRect l="-13208" t="-2000" r="-13208" b="-3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TextBox 119"/>
                <p:cNvSpPr txBox="1"/>
                <p:nvPr/>
              </p:nvSpPr>
              <p:spPr>
                <a:xfrm flipH="1">
                  <a:off x="7632068" y="2018930"/>
                  <a:ext cx="2625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120" name="TextBox 119"/>
                <p:cNvSpPr txBox="1">
                  <a:spLocks noRot="1" noChangeAspect="1" noMove="1" noResize="1" noEditPoints="1" noAdjustHandles="1" noChangeArrowheads="1" noChangeShapeType="1" noTextEdit="1"/>
                </p:cNvSpPr>
                <p:nvPr/>
              </p:nvSpPr>
              <p:spPr>
                <a:xfrm flipH="1">
                  <a:off x="7632068" y="2018930"/>
                  <a:ext cx="262552" cy="276999"/>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6692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Reparameterization</a:t>
            </a:r>
            <a:r>
              <a:rPr lang="en-US" dirty="0" smtClean="0"/>
              <a:t> Trick</a:t>
            </a:r>
            <a:endParaRPr lang="en-US" dirty="0"/>
          </a:p>
        </p:txBody>
      </p:sp>
      <p:sp>
        <p:nvSpPr>
          <p:cNvPr id="3" name="Content Placeholder 2"/>
          <p:cNvSpPr>
            <a:spLocks noGrp="1"/>
          </p:cNvSpPr>
          <p:nvPr>
            <p:ph sz="quarter" idx="1"/>
          </p:nvPr>
        </p:nvSpPr>
        <p:spPr>
          <a:xfrm>
            <a:off x="914400" y="1447799"/>
            <a:ext cx="7772400" cy="5197445"/>
          </a:xfrm>
        </p:spPr>
        <p:txBody>
          <a:bodyPr/>
          <a:lstStyle/>
          <a:p>
            <a:r>
              <a:rPr lang="en-US" dirty="0" smtClean="0"/>
              <a:t>Backpropagation not possible through random sampling</a:t>
            </a:r>
            <a:endParaRPr lang="en-US" dirty="0"/>
          </a:p>
        </p:txBody>
      </p:sp>
      <p:grpSp>
        <p:nvGrpSpPr>
          <p:cNvPr id="77" name="Group 76"/>
          <p:cNvGrpSpPr/>
          <p:nvPr/>
        </p:nvGrpSpPr>
        <p:grpSpPr>
          <a:xfrm>
            <a:off x="1146558" y="2181773"/>
            <a:ext cx="2313878" cy="2265269"/>
            <a:chOff x="1173717" y="2181773"/>
            <a:chExt cx="2313878" cy="2265269"/>
          </a:xfrm>
        </p:grpSpPr>
        <p:cxnSp>
          <p:nvCxnSpPr>
            <p:cNvPr id="8" name="直接箭头连接符 24"/>
            <p:cNvCxnSpPr>
              <a:stCxn id="13" idx="3"/>
            </p:cNvCxnSpPr>
            <p:nvPr/>
          </p:nvCxnSpPr>
          <p:spPr>
            <a:xfrm flipH="1">
              <a:off x="1379816" y="3406495"/>
              <a:ext cx="455692" cy="4705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接箭头连接符 24"/>
            <p:cNvCxnSpPr>
              <a:stCxn id="13" idx="4"/>
            </p:cNvCxnSpPr>
            <p:nvPr/>
          </p:nvCxnSpPr>
          <p:spPr>
            <a:xfrm>
              <a:off x="1975520" y="3469942"/>
              <a:ext cx="1167" cy="651773"/>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777513" y="3036699"/>
              <a:ext cx="396014" cy="433243"/>
              <a:chOff x="2244633" y="2065612"/>
              <a:chExt cx="396014" cy="433243"/>
            </a:xfrm>
          </p:grpSpPr>
          <p:sp>
            <p:nvSpPr>
              <p:cNvPr id="13" name="椭圆 41"/>
              <p:cNvSpPr/>
              <p:nvPr/>
            </p:nvSpPr>
            <p:spPr>
              <a:xfrm>
                <a:off x="2244633" y="2065612"/>
                <a:ext cx="396014" cy="43324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9" name="TextBox 58"/>
                  <p:cNvSpPr txBox="1"/>
                  <p:nvPr/>
                </p:nvSpPr>
                <p:spPr>
                  <a:xfrm flipH="1">
                    <a:off x="2317684" y="2127571"/>
                    <a:ext cx="2625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z</m:t>
                          </m:r>
                        </m:oMath>
                      </m:oMathPara>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flipH="1">
                    <a:off x="2317684" y="2127571"/>
                    <a:ext cx="262552" cy="276999"/>
                  </a:xfrm>
                  <a:prstGeom prst="rect">
                    <a:avLst/>
                  </a:prstGeom>
                  <a:blipFill rotWithShape="0">
                    <a:blip r:embed="rId2"/>
                    <a:stretch>
                      <a:fillRect/>
                    </a:stretch>
                  </a:blipFill>
                </p:spPr>
                <p:txBody>
                  <a:bodyPr/>
                  <a:lstStyle/>
                  <a:p>
                    <a:r>
                      <a:rPr lang="zh-CN" altLang="en-US">
                        <a:noFill/>
                      </a:rPr>
                      <a:t> </a:t>
                    </a:r>
                  </a:p>
                </p:txBody>
              </p:sp>
            </mc:Fallback>
          </mc:AlternateContent>
        </p:grpSp>
        <p:cxnSp>
          <p:nvCxnSpPr>
            <p:cNvPr id="64" name="直接箭头连接符 24"/>
            <p:cNvCxnSpPr>
              <a:endCxn id="13" idx="0"/>
            </p:cNvCxnSpPr>
            <p:nvPr/>
          </p:nvCxnSpPr>
          <p:spPr>
            <a:xfrm>
              <a:off x="1975520" y="2523660"/>
              <a:ext cx="0" cy="51303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p:cNvSpPr txBox="1"/>
                <p:nvPr/>
              </p:nvSpPr>
              <p:spPr>
                <a:xfrm>
                  <a:off x="2300924" y="3114820"/>
                  <a:ext cx="11866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r>
                          <m:rPr>
                            <m:sty m:val="p"/>
                          </m:rPr>
                          <a:rPr lang="en-US" b="0" i="0" smtClean="0">
                            <a:latin typeface="Cambria Math" panose="02040503050406030204" pitchFamily="18" charset="0"/>
                          </a:rPr>
                          <m:t>z</m:t>
                        </m:r>
                        <m:r>
                          <a:rPr lang="en-US" b="0" i="1" smtClean="0">
                            <a:latin typeface="Cambria Math" panose="02040503050406030204" pitchFamily="18" charset="0"/>
                          </a:rPr>
                          <m:t>|</m:t>
                        </m:r>
                        <m:r>
                          <m:rPr>
                            <m:sty m:val="p"/>
                          </m:rPr>
                          <a:rPr lang="en-US" b="0" i="0" smtClean="0">
                            <a:latin typeface="Cambria Math" panose="02040503050406030204" pitchFamily="18" charset="0"/>
                          </a:rPr>
                          <m:t>x</m:t>
                        </m:r>
                        <m:r>
                          <a:rPr lang="en-US" b="0" i="1" smtClean="0">
                            <a:latin typeface="Cambria Math" panose="02040503050406030204" pitchFamily="18" charset="0"/>
                          </a:rPr>
                          <m:t>;</m:t>
                        </m:r>
                        <m:r>
                          <a:rPr lang="en-US" b="0" i="1" smtClean="0">
                            <a:latin typeface="Cambria Math" panose="02040503050406030204" pitchFamily="18" charset="0"/>
                          </a:rPr>
                          <m:t>𝜙</m:t>
                        </m:r>
                        <m:r>
                          <a:rPr lang="en-US" b="0" i="1" smtClean="0">
                            <a:latin typeface="Cambria Math" panose="02040503050406030204" pitchFamily="18" charset="0"/>
                          </a:rPr>
                          <m:t>)</m:t>
                        </m:r>
                      </m:oMath>
                    </m:oMathPara>
                  </a14:m>
                  <a:endParaRPr lang="en-US" dirty="0"/>
                </a:p>
              </p:txBody>
            </p:sp>
          </mc:Choice>
          <mc:Fallback xmlns="">
            <p:sp>
              <p:nvSpPr>
                <p:cNvPr id="68" name="TextBox 67"/>
                <p:cNvSpPr txBox="1">
                  <a:spLocks noRot="1" noChangeAspect="1" noMove="1" noResize="1" noEditPoints="1" noAdjustHandles="1" noChangeArrowheads="1" noChangeShapeType="1" noTextEdit="1"/>
                </p:cNvSpPr>
                <p:nvPr/>
              </p:nvSpPr>
              <p:spPr>
                <a:xfrm>
                  <a:off x="2300924" y="3114820"/>
                  <a:ext cx="1186671" cy="276999"/>
                </a:xfrm>
                <a:prstGeom prst="rect">
                  <a:avLst/>
                </a:prstGeom>
                <a:blipFill rotWithShape="0">
                  <a:blip r:embed="rId3"/>
                  <a:stretch>
                    <a:fillRect l="-513" t="-6667" r="-5128" b="-31111"/>
                  </a:stretch>
                </a:blipFill>
              </p:spPr>
              <p:txBody>
                <a:bodyPr/>
                <a:lstStyle/>
                <a:p>
                  <a:r>
                    <a:rPr lang="zh-CN" altLang="en-US">
                      <a:noFill/>
                    </a:rPr>
                    <a:t> </a:t>
                  </a:r>
                </a:p>
              </p:txBody>
            </p:sp>
          </mc:Fallback>
        </mc:AlternateContent>
        <p:sp>
          <p:nvSpPr>
            <p:cNvPr id="70" name="Rectangle 69"/>
            <p:cNvSpPr/>
            <p:nvPr/>
          </p:nvSpPr>
          <p:spPr>
            <a:xfrm>
              <a:off x="1804671" y="4112064"/>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p:cNvSpPr txBox="1"/>
                <p:nvPr/>
              </p:nvSpPr>
              <p:spPr>
                <a:xfrm>
                  <a:off x="1895830" y="4154940"/>
                  <a:ext cx="1635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x</m:t>
                        </m:r>
                      </m:oMath>
                    </m:oMathPara>
                  </a14:m>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1895830" y="4154940"/>
                  <a:ext cx="163506" cy="276999"/>
                </a:xfrm>
                <a:prstGeom prst="rect">
                  <a:avLst/>
                </a:prstGeom>
                <a:blipFill rotWithShape="0">
                  <a:blip r:embed="rId4"/>
                  <a:stretch>
                    <a:fillRect l="-23077" r="-23077"/>
                  </a:stretch>
                </a:blipFill>
              </p:spPr>
              <p:txBody>
                <a:bodyPr/>
                <a:lstStyle/>
                <a:p>
                  <a:r>
                    <a:rPr lang="zh-CN" altLang="en-US">
                      <a:noFill/>
                    </a:rPr>
                    <a:t> </a:t>
                  </a:r>
                </a:p>
              </p:txBody>
            </p:sp>
          </mc:Fallback>
        </mc:AlternateContent>
        <p:sp>
          <p:nvSpPr>
            <p:cNvPr id="71" name="Rectangle 70"/>
            <p:cNvSpPr/>
            <p:nvPr/>
          </p:nvSpPr>
          <p:spPr>
            <a:xfrm>
              <a:off x="1178221" y="3862343"/>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1173717" y="3859382"/>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1173717" y="3859382"/>
                  <a:ext cx="320532" cy="307777"/>
                </a:xfrm>
                <a:prstGeom prst="rect">
                  <a:avLst/>
                </a:prstGeom>
                <a:blipFill rotWithShape="0">
                  <a:blip r:embed="rId5"/>
                  <a:stretch>
                    <a:fillRect l="-13208" t="-1961" r="-13208" b="-27451"/>
                  </a:stretch>
                </a:blipFill>
              </p:spPr>
              <p:txBody>
                <a:bodyPr/>
                <a:lstStyle/>
                <a:p>
                  <a:r>
                    <a:rPr lang="zh-CN" altLang="en-US">
                      <a:noFill/>
                    </a:rPr>
                    <a:t> </a:t>
                  </a:r>
                </a:p>
              </p:txBody>
            </p:sp>
          </mc:Fallback>
        </mc:AlternateContent>
        <p:sp>
          <p:nvSpPr>
            <p:cNvPr id="72" name="Rectangle 71"/>
            <p:cNvSpPr/>
            <p:nvPr/>
          </p:nvSpPr>
          <p:spPr>
            <a:xfrm>
              <a:off x="1808349" y="2181773"/>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TextBox 66"/>
                <p:cNvSpPr txBox="1"/>
                <p:nvPr/>
              </p:nvSpPr>
              <p:spPr>
                <a:xfrm>
                  <a:off x="1747023" y="2212377"/>
                  <a:ext cx="44461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oMath>
                    </m:oMathPara>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1747023" y="2212377"/>
                  <a:ext cx="444613" cy="276999"/>
                </a:xfrm>
                <a:prstGeom prst="rect">
                  <a:avLst/>
                </a:prstGeom>
                <a:blipFill rotWithShape="0">
                  <a:blip r:embed="rId6"/>
                  <a:stretch>
                    <a:fillRect t="-6667" b="-31111"/>
                  </a:stretch>
                </a:blipFill>
              </p:spPr>
              <p:txBody>
                <a:bodyPr/>
                <a:lstStyle/>
                <a:p>
                  <a:r>
                    <a:rPr lang="zh-CN" altLang="en-US">
                      <a:noFill/>
                    </a:rPr>
                    <a:t> </a:t>
                  </a:r>
                </a:p>
              </p:txBody>
            </p:sp>
          </mc:Fallback>
        </mc:AlternateContent>
      </p:grpSp>
      <p:grpSp>
        <p:nvGrpSpPr>
          <p:cNvPr id="115" name="Group 114"/>
          <p:cNvGrpSpPr/>
          <p:nvPr/>
        </p:nvGrpSpPr>
        <p:grpSpPr>
          <a:xfrm>
            <a:off x="441596" y="4531930"/>
            <a:ext cx="1977114" cy="369332"/>
            <a:chOff x="1329231" y="4777022"/>
            <a:chExt cx="1977114" cy="369332"/>
          </a:xfrm>
        </p:grpSpPr>
        <p:sp>
          <p:nvSpPr>
            <p:cNvPr id="73" name="Rectangle 72"/>
            <p:cNvSpPr/>
            <p:nvPr/>
          </p:nvSpPr>
          <p:spPr>
            <a:xfrm>
              <a:off x="1329231" y="4879748"/>
              <a:ext cx="165716" cy="20551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445707" y="4777022"/>
              <a:ext cx="1860638" cy="369332"/>
            </a:xfrm>
            <a:prstGeom prst="rect">
              <a:avLst/>
            </a:prstGeom>
            <a:noFill/>
          </p:spPr>
          <p:txBody>
            <a:bodyPr wrap="none" rtlCol="0">
              <a:spAutoFit/>
            </a:bodyPr>
            <a:lstStyle/>
            <a:p>
              <a:r>
                <a:rPr lang="en-US" dirty="0" smtClean="0"/>
                <a:t>: deterministic node</a:t>
              </a:r>
              <a:endParaRPr lang="en-US" dirty="0"/>
            </a:p>
          </p:txBody>
        </p:sp>
      </p:grpSp>
      <p:grpSp>
        <p:nvGrpSpPr>
          <p:cNvPr id="114" name="Group 113"/>
          <p:cNvGrpSpPr/>
          <p:nvPr/>
        </p:nvGrpSpPr>
        <p:grpSpPr>
          <a:xfrm>
            <a:off x="2541177" y="4519260"/>
            <a:ext cx="1596857" cy="369332"/>
            <a:chOff x="1261334" y="5291552"/>
            <a:chExt cx="1596857" cy="369332"/>
          </a:xfrm>
        </p:grpSpPr>
        <p:sp>
          <p:nvSpPr>
            <p:cNvPr id="74" name="椭圆 41"/>
            <p:cNvSpPr/>
            <p:nvPr/>
          </p:nvSpPr>
          <p:spPr>
            <a:xfrm>
              <a:off x="1261334" y="5362656"/>
              <a:ext cx="247743" cy="28471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1453255" y="5291552"/>
              <a:ext cx="1404936" cy="369332"/>
            </a:xfrm>
            <a:prstGeom prst="rect">
              <a:avLst/>
            </a:prstGeom>
            <a:noFill/>
          </p:spPr>
          <p:txBody>
            <a:bodyPr wrap="none" rtlCol="0">
              <a:spAutoFit/>
            </a:bodyPr>
            <a:lstStyle/>
            <a:p>
              <a:r>
                <a:rPr lang="en-US" dirty="0" smtClean="0"/>
                <a:t>: random node</a:t>
              </a:r>
              <a:endParaRPr lang="en-US" dirty="0"/>
            </a:p>
          </p:txBody>
        </p:sp>
      </p:grpSp>
      <mc:AlternateContent xmlns:mc="http://schemas.openxmlformats.org/markup-compatibility/2006" xmlns:a14="http://schemas.microsoft.com/office/drawing/2010/main">
        <mc:Choice Requires="a14">
          <p:sp>
            <p:nvSpPr>
              <p:cNvPr id="119" name="Rectangle 118"/>
              <p:cNvSpPr/>
              <p:nvPr/>
            </p:nvSpPr>
            <p:spPr>
              <a:xfrm>
                <a:off x="500993" y="5247087"/>
                <a:ext cx="3807709" cy="5091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𝑧</m:t>
                          </m:r>
                        </m:e>
                        <m: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𝑘</m:t>
                          </m:r>
                          <m:r>
                            <a:rPr lang="en-US" altLang="zh-CN" sz="2400" b="0" i="1" smtClean="0">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𝑁</m:t>
                      </m:r>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𝜇</m:t>
                          </m:r>
                          <m:d>
                            <m:dPr>
                              <m:ctrlPr>
                                <a:rPr lang="en-US" altLang="zh-CN" sz="2400" b="0" i="1" smtClean="0">
                                  <a:solidFill>
                                    <a:srgbClr val="0000FF"/>
                                  </a:solidFill>
                                  <a:latin typeface="Cambria Math" panose="02040503050406030204" pitchFamily="18" charset="0"/>
                                </a:rPr>
                              </m:ctrlPr>
                            </m:dPr>
                            <m:e>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e>
                          </m:d>
                          <m:r>
                            <a:rPr lang="en-US" altLang="zh-CN" sz="2400" b="0" i="1" smtClean="0">
                              <a:solidFill>
                                <a:srgbClr val="0000FF"/>
                              </a:solidFill>
                              <a:latin typeface="Cambria Math" panose="02040503050406030204" pitchFamily="18" charset="0"/>
                            </a:rPr>
                            <m:t>, </m:t>
                          </m:r>
                          <m:sSup>
                            <m:sSupPr>
                              <m:ctrlPr>
                                <a:rPr lang="en-US" altLang="zh-CN" sz="2400" b="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𝜎</m:t>
                              </m:r>
                            </m:e>
                            <m:sup>
                              <m:r>
                                <a:rPr lang="en-US" altLang="zh-CN" sz="2400" b="0" i="1" smtClean="0">
                                  <a:solidFill>
                                    <a:srgbClr val="0000FF"/>
                                  </a:solidFill>
                                  <a:latin typeface="Cambria Math" panose="02040503050406030204" pitchFamily="18" charset="0"/>
                                </a:rPr>
                                <m:t>2</m:t>
                              </m:r>
                            </m:sup>
                          </m:sSup>
                          <m:d>
                            <m:dPr>
                              <m:ctrlPr>
                                <a:rPr lang="en-US" altLang="zh-CN" sz="2400" b="0" i="1" smtClean="0">
                                  <a:solidFill>
                                    <a:srgbClr val="0000FF"/>
                                  </a:solidFill>
                                  <a:latin typeface="Cambria Math" panose="02040503050406030204" pitchFamily="18" charset="0"/>
                                </a:rPr>
                              </m:ctrlPr>
                            </m:dPr>
                            <m:e>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e>
                          </m:d>
                        </m:e>
                      </m:d>
                    </m:oMath>
                  </m:oMathPara>
                </a14:m>
                <a:endParaRPr lang="en-US" sz="2400" dirty="0">
                  <a:solidFill>
                    <a:srgbClr val="0000FF"/>
                  </a:solidFill>
                </a:endParaRPr>
              </a:p>
            </p:txBody>
          </p:sp>
        </mc:Choice>
        <mc:Fallback xmlns="">
          <p:sp>
            <p:nvSpPr>
              <p:cNvPr id="119" name="Rectangle 118"/>
              <p:cNvSpPr>
                <a:spLocks noRot="1" noChangeAspect="1" noMove="1" noResize="1" noEditPoints="1" noAdjustHandles="1" noChangeArrowheads="1" noChangeShapeType="1" noTextEdit="1"/>
              </p:cNvSpPr>
              <p:nvPr/>
            </p:nvSpPr>
            <p:spPr>
              <a:xfrm>
                <a:off x="500993" y="5247087"/>
                <a:ext cx="3807709" cy="509178"/>
              </a:xfrm>
              <a:prstGeom prst="rect">
                <a:avLst/>
              </a:prstGeom>
              <a:blipFill rotWithShape="0">
                <a:blip r:embed="rId7"/>
                <a:stretch>
                  <a:fillRect/>
                </a:stretch>
              </a:blipFill>
            </p:spPr>
            <p:txBody>
              <a:bodyPr/>
              <a:lstStyle/>
              <a:p>
                <a:r>
                  <a:rPr lang="zh-CN" altLang="en-US">
                    <a:noFill/>
                  </a:rPr>
                  <a:t> </a:t>
                </a:r>
              </a:p>
            </p:txBody>
          </p:sp>
        </mc:Fallback>
      </mc:AlternateContent>
      <p:sp>
        <p:nvSpPr>
          <p:cNvPr id="120" name="TextBox 119"/>
          <p:cNvSpPr txBox="1"/>
          <p:nvPr/>
        </p:nvSpPr>
        <p:spPr>
          <a:xfrm>
            <a:off x="612718" y="5957885"/>
            <a:ext cx="3015056" cy="646331"/>
          </a:xfrm>
          <a:prstGeom prst="rect">
            <a:avLst/>
          </a:prstGeom>
          <a:noFill/>
        </p:spPr>
        <p:txBody>
          <a:bodyPr wrap="none" rtlCol="0">
            <a:spAutoFit/>
          </a:bodyPr>
          <a:lstStyle/>
          <a:p>
            <a:r>
              <a:rPr lang="en-US" dirty="0" smtClean="0">
                <a:solidFill>
                  <a:srgbClr val="FF0000"/>
                </a:solidFill>
              </a:rPr>
              <a:t>Cannot back-propagate through a </a:t>
            </a:r>
          </a:p>
          <a:p>
            <a:r>
              <a:rPr lang="en-US" dirty="0" smtClean="0">
                <a:solidFill>
                  <a:srgbClr val="FF0000"/>
                </a:solidFill>
              </a:rPr>
              <a:t>randomly drawn number</a:t>
            </a:r>
            <a:endParaRPr lang="en-US" dirty="0">
              <a:solidFill>
                <a:srgbClr val="FF0000"/>
              </a:solidFill>
            </a:endParaRPr>
          </a:p>
        </p:txBody>
      </p:sp>
      <p:grpSp>
        <p:nvGrpSpPr>
          <p:cNvPr id="18" name="组合 17"/>
          <p:cNvGrpSpPr/>
          <p:nvPr/>
        </p:nvGrpSpPr>
        <p:grpSpPr>
          <a:xfrm>
            <a:off x="5855671" y="4415635"/>
            <a:ext cx="2022247" cy="132990"/>
            <a:chOff x="5855671" y="4415635"/>
            <a:chExt cx="2022247" cy="132990"/>
          </a:xfrm>
        </p:grpSpPr>
        <p:sp>
          <p:nvSpPr>
            <p:cNvPr id="17" name="椭圆 16"/>
            <p:cNvSpPr/>
            <p:nvPr/>
          </p:nvSpPr>
          <p:spPr>
            <a:xfrm>
              <a:off x="5855671" y="4433229"/>
              <a:ext cx="105507" cy="11539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6629404" y="4421501"/>
              <a:ext cx="105507" cy="11539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7215549" y="4421501"/>
              <a:ext cx="105507" cy="11539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6383227" y="4433225"/>
              <a:ext cx="105507" cy="11539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7772411" y="4415635"/>
              <a:ext cx="105507" cy="11539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6887319" y="4415653"/>
              <a:ext cx="105507" cy="11539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5052648" y="2732603"/>
            <a:ext cx="3581400" cy="1764012"/>
            <a:chOff x="5052648" y="2732603"/>
            <a:chExt cx="3581400" cy="1764012"/>
          </a:xfrm>
        </p:grpSpPr>
        <p:grpSp>
          <p:nvGrpSpPr>
            <p:cNvPr id="19" name="组合 18"/>
            <p:cNvGrpSpPr/>
            <p:nvPr/>
          </p:nvGrpSpPr>
          <p:grpSpPr>
            <a:xfrm>
              <a:off x="5052648" y="2732603"/>
              <a:ext cx="3581400" cy="1764012"/>
              <a:chOff x="5052648" y="2732603"/>
              <a:chExt cx="3581400" cy="1764012"/>
            </a:xfrm>
          </p:grpSpPr>
          <p:cxnSp>
            <p:nvCxnSpPr>
              <p:cNvPr id="6" name="直接箭头连接符 5"/>
              <p:cNvCxnSpPr/>
              <p:nvPr/>
            </p:nvCxnSpPr>
            <p:spPr>
              <a:xfrm flipV="1">
                <a:off x="5052648" y="4463390"/>
                <a:ext cx="3581400" cy="332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7022125" y="2732603"/>
                <a:ext cx="1558276" cy="741261"/>
                <a:chOff x="6904893" y="2304710"/>
                <a:chExt cx="1558276" cy="741261"/>
              </a:xfrm>
            </p:grpSpPr>
            <p:cxnSp>
              <p:nvCxnSpPr>
                <p:cNvPr id="10" name="直接箭头连接符 9"/>
                <p:cNvCxnSpPr/>
                <p:nvPr/>
              </p:nvCxnSpPr>
              <p:spPr>
                <a:xfrm flipH="1">
                  <a:off x="6904893" y="2655277"/>
                  <a:ext cx="509953" cy="3906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p:cNvSpPr/>
                    <p:nvPr/>
                  </p:nvSpPr>
                  <p:spPr>
                    <a:xfrm>
                      <a:off x="7351263" y="2304710"/>
                      <a:ext cx="11119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𝑞</m:t>
                            </m:r>
                            <m:r>
                              <a:rPr lang="en-US" altLang="zh-CN" i="1">
                                <a:latin typeface="Cambria Math" panose="02040503050406030204" pitchFamily="18" charset="0"/>
                              </a:rPr>
                              <m:t>(</m:t>
                            </m:r>
                            <m:r>
                              <m:rPr>
                                <m:sty m:val="p"/>
                              </m:rPr>
                              <a:rPr lang="en-US" altLang="zh-CN">
                                <a:latin typeface="Cambria Math" panose="02040503050406030204" pitchFamily="18" charset="0"/>
                              </a:rPr>
                              <m:t>z</m:t>
                            </m:r>
                            <m:r>
                              <a:rPr lang="en-US" altLang="zh-CN" i="1">
                                <a:latin typeface="Cambria Math" panose="02040503050406030204" pitchFamily="18" charset="0"/>
                              </a:rPr>
                              <m:t>|</m:t>
                            </m:r>
                            <m:r>
                              <m:rPr>
                                <m:sty m:val="p"/>
                              </m:rPr>
                              <a:rPr lang="en-US" altLang="zh-CN">
                                <a:latin typeface="Cambria Math" panose="02040503050406030204" pitchFamily="18" charset="0"/>
                              </a:rPr>
                              <m:t>x</m:t>
                            </m:r>
                            <m:r>
                              <a:rPr lang="en-US" altLang="zh-CN" i="1">
                                <a:latin typeface="Cambria Math" panose="02040503050406030204" pitchFamily="18" charset="0"/>
                              </a:rPr>
                              <m:t>;</m:t>
                            </m:r>
                            <m:r>
                              <a:rPr lang="en-US" altLang="zh-CN" i="1">
                                <a:latin typeface="Cambria Math" panose="02040503050406030204" pitchFamily="18" charset="0"/>
                              </a:rPr>
                              <m:t>𝜙</m:t>
                            </m:r>
                            <m:r>
                              <a:rPr lang="en-US" altLang="zh-CN" i="1">
                                <a:latin typeface="Cambria Math" panose="02040503050406030204" pitchFamily="18" charset="0"/>
                              </a:rPr>
                              <m:t>)</m:t>
                            </m:r>
                          </m:oMath>
                        </m:oMathPara>
                      </a14:m>
                      <a:endParaRPr lang="en-US" altLang="zh-CN" dirty="0"/>
                    </a:p>
                  </p:txBody>
                </p:sp>
              </mc:Choice>
              <mc:Fallback xmlns="">
                <p:sp>
                  <p:nvSpPr>
                    <p:cNvPr id="15" name="矩形 14"/>
                    <p:cNvSpPr>
                      <a:spLocks noRot="1" noChangeAspect="1" noMove="1" noResize="1" noEditPoints="1" noAdjustHandles="1" noChangeArrowheads="1" noChangeShapeType="1" noTextEdit="1"/>
                    </p:cNvSpPr>
                    <p:nvPr/>
                  </p:nvSpPr>
                  <p:spPr>
                    <a:xfrm>
                      <a:off x="7351263" y="2304710"/>
                      <a:ext cx="1111906" cy="369332"/>
                    </a:xfrm>
                    <a:prstGeom prst="rect">
                      <a:avLst/>
                    </a:prstGeom>
                    <a:blipFill rotWithShape="0">
                      <a:blip r:embed="rId8"/>
                      <a:stretch>
                        <a:fillRect b="-9836"/>
                      </a:stretch>
                    </a:blipFill>
                  </p:spPr>
                  <p:txBody>
                    <a:bodyPr/>
                    <a:lstStyle/>
                    <a:p>
                      <a:r>
                        <a:rPr lang="zh-CN" altLang="en-US">
                          <a:noFill/>
                        </a:rPr>
                        <a:t> </a:t>
                      </a:r>
                    </a:p>
                  </p:txBody>
                </p:sp>
              </mc:Fallback>
            </mc:AlternateContent>
          </p:grpSp>
        </p:grpSp>
        <p:sp>
          <p:nvSpPr>
            <p:cNvPr id="21" name="任意多边形 20"/>
            <p:cNvSpPr/>
            <p:nvPr/>
          </p:nvSpPr>
          <p:spPr>
            <a:xfrm>
              <a:off x="5591912" y="3439224"/>
              <a:ext cx="2444261" cy="947515"/>
            </a:xfrm>
            <a:custGeom>
              <a:avLst/>
              <a:gdLst>
                <a:gd name="connsiteX0" fmla="*/ 0 w 2444261"/>
                <a:gd name="connsiteY0" fmla="*/ 947515 h 947515"/>
                <a:gd name="connsiteX1" fmla="*/ 562707 w 2444261"/>
                <a:gd name="connsiteY1" fmla="*/ 765807 h 947515"/>
                <a:gd name="connsiteX2" fmla="*/ 1049215 w 2444261"/>
                <a:gd name="connsiteY2" fmla="*/ 103453 h 947515"/>
                <a:gd name="connsiteX3" fmla="*/ 1236784 w 2444261"/>
                <a:gd name="connsiteY3" fmla="*/ 27253 h 947515"/>
                <a:gd name="connsiteX4" fmla="*/ 1500553 w 2444261"/>
                <a:gd name="connsiteY4" fmla="*/ 361361 h 947515"/>
                <a:gd name="connsiteX5" fmla="*/ 1863969 w 2444261"/>
                <a:gd name="connsiteY5" fmla="*/ 707192 h 947515"/>
                <a:gd name="connsiteX6" fmla="*/ 2444261 w 2444261"/>
                <a:gd name="connsiteY6" fmla="*/ 783392 h 94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4261" h="947515">
                  <a:moveTo>
                    <a:pt x="0" y="947515"/>
                  </a:moveTo>
                  <a:cubicBezTo>
                    <a:pt x="193919" y="926999"/>
                    <a:pt x="387838" y="906484"/>
                    <a:pt x="562707" y="765807"/>
                  </a:cubicBezTo>
                  <a:cubicBezTo>
                    <a:pt x="737576" y="625130"/>
                    <a:pt x="936869" y="226545"/>
                    <a:pt x="1049215" y="103453"/>
                  </a:cubicBezTo>
                  <a:cubicBezTo>
                    <a:pt x="1161561" y="-19639"/>
                    <a:pt x="1161561" y="-15732"/>
                    <a:pt x="1236784" y="27253"/>
                  </a:cubicBezTo>
                  <a:cubicBezTo>
                    <a:pt x="1312007" y="70238"/>
                    <a:pt x="1396022" y="248038"/>
                    <a:pt x="1500553" y="361361"/>
                  </a:cubicBezTo>
                  <a:cubicBezTo>
                    <a:pt x="1605084" y="474684"/>
                    <a:pt x="1706684" y="636854"/>
                    <a:pt x="1863969" y="707192"/>
                  </a:cubicBezTo>
                  <a:cubicBezTo>
                    <a:pt x="2021254" y="777530"/>
                    <a:pt x="2232757" y="780461"/>
                    <a:pt x="2444261" y="7833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3" name="文本框 22"/>
              <p:cNvSpPr txBox="1"/>
              <p:nvPr/>
            </p:nvSpPr>
            <p:spPr>
              <a:xfrm>
                <a:off x="5491293" y="5161347"/>
                <a:ext cx="300306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{−1.5, −0.5, 0.3, 0.6,1.5, …}</m:t>
                      </m:r>
                    </m:oMath>
                  </m:oMathPara>
                </a14:m>
                <a:endParaRPr lang="zh-CN" altLang="en-US" sz="2000" dirty="0"/>
              </a:p>
            </p:txBody>
          </p:sp>
        </mc:Choice>
        <mc:Fallback xmlns="">
          <p:sp>
            <p:nvSpPr>
              <p:cNvPr id="23" name="文本框 22"/>
              <p:cNvSpPr txBox="1">
                <a:spLocks noRot="1" noChangeAspect="1" noMove="1" noResize="1" noEditPoints="1" noAdjustHandles="1" noChangeArrowheads="1" noChangeShapeType="1" noTextEdit="1"/>
              </p:cNvSpPr>
              <p:nvPr/>
            </p:nvSpPr>
            <p:spPr>
              <a:xfrm>
                <a:off x="5491293" y="5161347"/>
                <a:ext cx="3003066" cy="307777"/>
              </a:xfrm>
              <a:prstGeom prst="rect">
                <a:avLst/>
              </a:prstGeom>
              <a:blipFill rotWithShape="0">
                <a:blip r:embed="rId9"/>
                <a:stretch>
                  <a:fillRect l="-2642" t="-8000" r="-2642" b="-32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243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Reparameterization</a:t>
            </a:r>
            <a:r>
              <a:rPr lang="en-US" dirty="0" smtClean="0"/>
              <a:t> Trick</a:t>
            </a:r>
            <a:endParaRPr lang="en-US" dirty="0"/>
          </a:p>
        </p:txBody>
      </p:sp>
      <p:sp>
        <p:nvSpPr>
          <p:cNvPr id="3" name="Content Placeholder 2"/>
          <p:cNvSpPr>
            <a:spLocks noGrp="1"/>
          </p:cNvSpPr>
          <p:nvPr>
            <p:ph sz="quarter" idx="1"/>
          </p:nvPr>
        </p:nvSpPr>
        <p:spPr>
          <a:xfrm>
            <a:off x="914400" y="1447799"/>
            <a:ext cx="7772400" cy="5197445"/>
          </a:xfrm>
        </p:spPr>
        <p:txBody>
          <a:bodyPr/>
          <a:lstStyle/>
          <a:p>
            <a:r>
              <a:rPr lang="en-US" dirty="0" smtClean="0"/>
              <a:t>Backpropagation not possible through random sampling</a:t>
            </a:r>
            <a:endParaRPr lang="en-US" dirty="0"/>
          </a:p>
        </p:txBody>
      </p:sp>
      <p:grpSp>
        <p:nvGrpSpPr>
          <p:cNvPr id="77" name="Group 76"/>
          <p:cNvGrpSpPr/>
          <p:nvPr/>
        </p:nvGrpSpPr>
        <p:grpSpPr>
          <a:xfrm>
            <a:off x="1146558" y="2181773"/>
            <a:ext cx="2313878" cy="2265269"/>
            <a:chOff x="1173717" y="2181773"/>
            <a:chExt cx="2313878" cy="2265269"/>
          </a:xfrm>
        </p:grpSpPr>
        <p:cxnSp>
          <p:nvCxnSpPr>
            <p:cNvPr id="8" name="直接箭头连接符 24"/>
            <p:cNvCxnSpPr>
              <a:stCxn id="13" idx="3"/>
            </p:cNvCxnSpPr>
            <p:nvPr/>
          </p:nvCxnSpPr>
          <p:spPr>
            <a:xfrm flipH="1">
              <a:off x="1379816" y="3406495"/>
              <a:ext cx="455692" cy="4705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接箭头连接符 24"/>
            <p:cNvCxnSpPr>
              <a:stCxn id="13" idx="4"/>
            </p:cNvCxnSpPr>
            <p:nvPr/>
          </p:nvCxnSpPr>
          <p:spPr>
            <a:xfrm>
              <a:off x="1975520" y="3469942"/>
              <a:ext cx="1167" cy="651773"/>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777513" y="3036699"/>
              <a:ext cx="396014" cy="433243"/>
              <a:chOff x="2244633" y="2065612"/>
              <a:chExt cx="396014" cy="433243"/>
            </a:xfrm>
          </p:grpSpPr>
          <p:sp>
            <p:nvSpPr>
              <p:cNvPr id="13" name="椭圆 41"/>
              <p:cNvSpPr/>
              <p:nvPr/>
            </p:nvSpPr>
            <p:spPr>
              <a:xfrm>
                <a:off x="2244633" y="2065612"/>
                <a:ext cx="396014" cy="43324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9" name="TextBox 58"/>
                  <p:cNvSpPr txBox="1"/>
                  <p:nvPr/>
                </p:nvSpPr>
                <p:spPr>
                  <a:xfrm flipH="1">
                    <a:off x="2317684" y="2127571"/>
                    <a:ext cx="2625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z</m:t>
                          </m:r>
                        </m:oMath>
                      </m:oMathPara>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flipH="1">
                    <a:off x="2317684" y="2127571"/>
                    <a:ext cx="262552" cy="276999"/>
                  </a:xfrm>
                  <a:prstGeom prst="rect">
                    <a:avLst/>
                  </a:prstGeom>
                  <a:blipFill>
                    <a:blip r:embed="rId2"/>
                    <a:stretch>
                      <a:fillRect/>
                    </a:stretch>
                  </a:blipFill>
                </p:spPr>
                <p:txBody>
                  <a:bodyPr/>
                  <a:lstStyle/>
                  <a:p>
                    <a:r>
                      <a:rPr lang="en-US">
                        <a:noFill/>
                      </a:rPr>
                      <a:t> </a:t>
                    </a:r>
                  </a:p>
                </p:txBody>
              </p:sp>
            </mc:Fallback>
          </mc:AlternateContent>
        </p:grpSp>
        <p:cxnSp>
          <p:nvCxnSpPr>
            <p:cNvPr id="64" name="直接箭头连接符 24"/>
            <p:cNvCxnSpPr>
              <a:endCxn id="13" idx="0"/>
            </p:cNvCxnSpPr>
            <p:nvPr/>
          </p:nvCxnSpPr>
          <p:spPr>
            <a:xfrm>
              <a:off x="1975520" y="2523660"/>
              <a:ext cx="0" cy="51303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p:cNvSpPr txBox="1"/>
                <p:nvPr/>
              </p:nvSpPr>
              <p:spPr>
                <a:xfrm>
                  <a:off x="2300924" y="3114820"/>
                  <a:ext cx="11866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r>
                          <m:rPr>
                            <m:sty m:val="p"/>
                          </m:rPr>
                          <a:rPr lang="en-US" b="0" i="0" smtClean="0">
                            <a:latin typeface="Cambria Math" panose="02040503050406030204" pitchFamily="18" charset="0"/>
                          </a:rPr>
                          <m:t>z</m:t>
                        </m:r>
                        <m:r>
                          <a:rPr lang="en-US" b="0" i="1" smtClean="0">
                            <a:latin typeface="Cambria Math" panose="02040503050406030204" pitchFamily="18" charset="0"/>
                          </a:rPr>
                          <m:t>|</m:t>
                        </m:r>
                        <m:r>
                          <m:rPr>
                            <m:sty m:val="p"/>
                          </m:rPr>
                          <a:rPr lang="en-US" b="0" i="0" smtClean="0">
                            <a:latin typeface="Cambria Math" panose="02040503050406030204" pitchFamily="18" charset="0"/>
                          </a:rPr>
                          <m:t>x</m:t>
                        </m:r>
                        <m:r>
                          <a:rPr lang="en-US" b="0" i="1" smtClean="0">
                            <a:latin typeface="Cambria Math" panose="02040503050406030204" pitchFamily="18" charset="0"/>
                          </a:rPr>
                          <m:t>;</m:t>
                        </m:r>
                        <m:r>
                          <a:rPr lang="en-US" b="0" i="1" smtClean="0">
                            <a:latin typeface="Cambria Math" panose="02040503050406030204" pitchFamily="18" charset="0"/>
                          </a:rPr>
                          <m:t>𝜙</m:t>
                        </m:r>
                        <m:r>
                          <a:rPr lang="en-US" b="0" i="1" smtClean="0">
                            <a:latin typeface="Cambria Math" panose="02040503050406030204" pitchFamily="18" charset="0"/>
                          </a:rPr>
                          <m:t>)</m:t>
                        </m:r>
                      </m:oMath>
                    </m:oMathPara>
                  </a14:m>
                  <a:endParaRPr lang="en-US" dirty="0"/>
                </a:p>
              </p:txBody>
            </p:sp>
          </mc:Choice>
          <mc:Fallback xmlns="">
            <p:sp>
              <p:nvSpPr>
                <p:cNvPr id="68" name="TextBox 67"/>
                <p:cNvSpPr txBox="1">
                  <a:spLocks noRot="1" noChangeAspect="1" noMove="1" noResize="1" noEditPoints="1" noAdjustHandles="1" noChangeArrowheads="1" noChangeShapeType="1" noTextEdit="1"/>
                </p:cNvSpPr>
                <p:nvPr/>
              </p:nvSpPr>
              <p:spPr>
                <a:xfrm>
                  <a:off x="2300924" y="3114820"/>
                  <a:ext cx="1186671" cy="276999"/>
                </a:xfrm>
                <a:prstGeom prst="rect">
                  <a:avLst/>
                </a:prstGeom>
                <a:blipFill>
                  <a:blip r:embed="rId3"/>
                  <a:stretch>
                    <a:fillRect l="-513" t="-6667" r="-5128" b="-31111"/>
                  </a:stretch>
                </a:blipFill>
              </p:spPr>
              <p:txBody>
                <a:bodyPr/>
                <a:lstStyle/>
                <a:p>
                  <a:r>
                    <a:rPr lang="en-US">
                      <a:noFill/>
                    </a:rPr>
                    <a:t> </a:t>
                  </a:r>
                </a:p>
              </p:txBody>
            </p:sp>
          </mc:Fallback>
        </mc:AlternateContent>
        <p:sp>
          <p:nvSpPr>
            <p:cNvPr id="70" name="Rectangle 69"/>
            <p:cNvSpPr/>
            <p:nvPr/>
          </p:nvSpPr>
          <p:spPr>
            <a:xfrm>
              <a:off x="1804671" y="4112064"/>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p:cNvSpPr txBox="1"/>
                <p:nvPr/>
              </p:nvSpPr>
              <p:spPr>
                <a:xfrm>
                  <a:off x="1895830" y="4154940"/>
                  <a:ext cx="1635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x</m:t>
                        </m:r>
                      </m:oMath>
                    </m:oMathPara>
                  </a14:m>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1895830" y="4154940"/>
                  <a:ext cx="163506" cy="276999"/>
                </a:xfrm>
                <a:prstGeom prst="rect">
                  <a:avLst/>
                </a:prstGeom>
                <a:blipFill>
                  <a:blip r:embed="rId4"/>
                  <a:stretch>
                    <a:fillRect l="-23077" r="-23077"/>
                  </a:stretch>
                </a:blipFill>
              </p:spPr>
              <p:txBody>
                <a:bodyPr/>
                <a:lstStyle/>
                <a:p>
                  <a:r>
                    <a:rPr lang="en-US">
                      <a:noFill/>
                    </a:rPr>
                    <a:t> </a:t>
                  </a:r>
                </a:p>
              </p:txBody>
            </p:sp>
          </mc:Fallback>
        </mc:AlternateContent>
        <p:sp>
          <p:nvSpPr>
            <p:cNvPr id="71" name="Rectangle 70"/>
            <p:cNvSpPr/>
            <p:nvPr/>
          </p:nvSpPr>
          <p:spPr>
            <a:xfrm>
              <a:off x="1178221" y="3862343"/>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1173717" y="3859382"/>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1173717" y="3859382"/>
                  <a:ext cx="320532" cy="307777"/>
                </a:xfrm>
                <a:prstGeom prst="rect">
                  <a:avLst/>
                </a:prstGeom>
                <a:blipFill>
                  <a:blip r:embed="rId5"/>
                  <a:stretch>
                    <a:fillRect l="-13208" t="-1961" r="-13208" b="-27451"/>
                  </a:stretch>
                </a:blipFill>
              </p:spPr>
              <p:txBody>
                <a:bodyPr/>
                <a:lstStyle/>
                <a:p>
                  <a:r>
                    <a:rPr lang="en-US">
                      <a:noFill/>
                    </a:rPr>
                    <a:t> </a:t>
                  </a:r>
                </a:p>
              </p:txBody>
            </p:sp>
          </mc:Fallback>
        </mc:AlternateContent>
        <p:sp>
          <p:nvSpPr>
            <p:cNvPr id="72" name="Rectangle 71"/>
            <p:cNvSpPr/>
            <p:nvPr/>
          </p:nvSpPr>
          <p:spPr>
            <a:xfrm>
              <a:off x="1808349" y="2181773"/>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TextBox 66"/>
                <p:cNvSpPr txBox="1"/>
                <p:nvPr/>
              </p:nvSpPr>
              <p:spPr>
                <a:xfrm>
                  <a:off x="1747023" y="2212377"/>
                  <a:ext cx="44461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oMath>
                    </m:oMathPara>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1747023" y="2212377"/>
                  <a:ext cx="444613" cy="276999"/>
                </a:xfrm>
                <a:prstGeom prst="rect">
                  <a:avLst/>
                </a:prstGeom>
                <a:blipFill>
                  <a:blip r:embed="rId6"/>
                  <a:stretch>
                    <a:fillRect t="-6667" b="-31111"/>
                  </a:stretch>
                </a:blipFill>
              </p:spPr>
              <p:txBody>
                <a:bodyPr/>
                <a:lstStyle/>
                <a:p>
                  <a:r>
                    <a:rPr lang="en-US">
                      <a:noFill/>
                    </a:rPr>
                    <a:t> </a:t>
                  </a:r>
                </a:p>
              </p:txBody>
            </p:sp>
          </mc:Fallback>
        </mc:AlternateContent>
      </p:grpSp>
      <p:grpSp>
        <p:nvGrpSpPr>
          <p:cNvPr id="115" name="Group 114"/>
          <p:cNvGrpSpPr/>
          <p:nvPr/>
        </p:nvGrpSpPr>
        <p:grpSpPr>
          <a:xfrm>
            <a:off x="441596" y="4531930"/>
            <a:ext cx="1977114" cy="369332"/>
            <a:chOff x="1329231" y="4777022"/>
            <a:chExt cx="1977114" cy="369332"/>
          </a:xfrm>
        </p:grpSpPr>
        <p:sp>
          <p:nvSpPr>
            <p:cNvPr id="73" name="Rectangle 72"/>
            <p:cNvSpPr/>
            <p:nvPr/>
          </p:nvSpPr>
          <p:spPr>
            <a:xfrm>
              <a:off x="1329231" y="4879748"/>
              <a:ext cx="165716" cy="20551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445707" y="4777022"/>
              <a:ext cx="1860638" cy="369332"/>
            </a:xfrm>
            <a:prstGeom prst="rect">
              <a:avLst/>
            </a:prstGeom>
            <a:noFill/>
          </p:spPr>
          <p:txBody>
            <a:bodyPr wrap="none" rtlCol="0">
              <a:spAutoFit/>
            </a:bodyPr>
            <a:lstStyle/>
            <a:p>
              <a:r>
                <a:rPr lang="en-US" dirty="0" smtClean="0"/>
                <a:t>: deterministic node</a:t>
              </a:r>
              <a:endParaRPr lang="en-US" dirty="0"/>
            </a:p>
          </p:txBody>
        </p:sp>
      </p:grpSp>
      <p:grpSp>
        <p:nvGrpSpPr>
          <p:cNvPr id="114" name="Group 113"/>
          <p:cNvGrpSpPr/>
          <p:nvPr/>
        </p:nvGrpSpPr>
        <p:grpSpPr>
          <a:xfrm>
            <a:off x="2541177" y="4519260"/>
            <a:ext cx="1596857" cy="369332"/>
            <a:chOff x="1261334" y="5291552"/>
            <a:chExt cx="1596857" cy="369332"/>
          </a:xfrm>
        </p:grpSpPr>
        <p:sp>
          <p:nvSpPr>
            <p:cNvPr id="74" name="椭圆 41"/>
            <p:cNvSpPr/>
            <p:nvPr/>
          </p:nvSpPr>
          <p:spPr>
            <a:xfrm>
              <a:off x="1261334" y="5362656"/>
              <a:ext cx="247743" cy="28471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1453255" y="5291552"/>
              <a:ext cx="1404936" cy="369332"/>
            </a:xfrm>
            <a:prstGeom prst="rect">
              <a:avLst/>
            </a:prstGeom>
            <a:noFill/>
          </p:spPr>
          <p:txBody>
            <a:bodyPr wrap="none" rtlCol="0">
              <a:spAutoFit/>
            </a:bodyPr>
            <a:lstStyle/>
            <a:p>
              <a:r>
                <a:rPr lang="en-US" dirty="0" smtClean="0"/>
                <a:t>: random node</a:t>
              </a:r>
              <a:endParaRPr lang="en-US" dirty="0"/>
            </a:p>
          </p:txBody>
        </p:sp>
      </p:grpSp>
      <p:grpSp>
        <p:nvGrpSpPr>
          <p:cNvPr id="104" name="Group 103"/>
          <p:cNvGrpSpPr/>
          <p:nvPr/>
        </p:nvGrpSpPr>
        <p:grpSpPr>
          <a:xfrm>
            <a:off x="6205924" y="2166670"/>
            <a:ext cx="2514255" cy="2265269"/>
            <a:chOff x="5834742" y="2166670"/>
            <a:chExt cx="2514255" cy="2265269"/>
          </a:xfrm>
        </p:grpSpPr>
        <p:sp>
          <p:nvSpPr>
            <p:cNvPr id="93" name="Rectangle 92"/>
            <p:cNvSpPr/>
            <p:nvPr/>
          </p:nvSpPr>
          <p:spPr>
            <a:xfrm>
              <a:off x="6474749" y="3063858"/>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直接箭头连接符 24"/>
            <p:cNvCxnSpPr/>
            <p:nvPr/>
          </p:nvCxnSpPr>
          <p:spPr>
            <a:xfrm flipH="1">
              <a:off x="6040841" y="3391392"/>
              <a:ext cx="424855" cy="4705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直接箭头连接符 24"/>
            <p:cNvCxnSpPr>
              <a:stCxn id="93" idx="2"/>
            </p:cNvCxnSpPr>
            <p:nvPr/>
          </p:nvCxnSpPr>
          <p:spPr>
            <a:xfrm flipH="1">
              <a:off x="6637713" y="3398836"/>
              <a:ext cx="4838" cy="70777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p:cNvSpPr txBox="1"/>
                <p:nvPr/>
              </p:nvSpPr>
              <p:spPr>
                <a:xfrm flipH="1">
                  <a:off x="6511589" y="3083555"/>
                  <a:ext cx="2625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i="1" dirty="0"/>
                </a:p>
              </p:txBody>
            </p:sp>
          </mc:Choice>
          <mc:Fallback xmlns="">
            <p:sp>
              <p:nvSpPr>
                <p:cNvPr id="91" name="TextBox 90"/>
                <p:cNvSpPr txBox="1">
                  <a:spLocks noRot="1" noChangeAspect="1" noMove="1" noResize="1" noEditPoints="1" noAdjustHandles="1" noChangeArrowheads="1" noChangeShapeType="1" noTextEdit="1"/>
                </p:cNvSpPr>
                <p:nvPr/>
              </p:nvSpPr>
              <p:spPr>
                <a:xfrm flipH="1">
                  <a:off x="6511589" y="3083555"/>
                  <a:ext cx="262552" cy="276999"/>
                </a:xfrm>
                <a:prstGeom prst="rect">
                  <a:avLst/>
                </a:prstGeom>
                <a:blipFill>
                  <a:blip r:embed="rId7"/>
                  <a:stretch>
                    <a:fillRect/>
                  </a:stretch>
                </a:blipFill>
              </p:spPr>
              <p:txBody>
                <a:bodyPr/>
                <a:lstStyle/>
                <a:p>
                  <a:r>
                    <a:rPr lang="en-US">
                      <a:noFill/>
                    </a:rPr>
                    <a:t> </a:t>
                  </a:r>
                </a:p>
              </p:txBody>
            </p:sp>
          </mc:Fallback>
        </mc:AlternateContent>
        <p:cxnSp>
          <p:nvCxnSpPr>
            <p:cNvPr id="82" name="直接箭头连接符 24"/>
            <p:cNvCxnSpPr/>
            <p:nvPr/>
          </p:nvCxnSpPr>
          <p:spPr>
            <a:xfrm>
              <a:off x="6636545" y="2508557"/>
              <a:ext cx="0" cy="51303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p:cNvSpPr txBox="1"/>
                <p:nvPr/>
              </p:nvSpPr>
              <p:spPr>
                <a:xfrm>
                  <a:off x="7630339" y="3890160"/>
                  <a:ext cx="7186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𝜖</m:t>
                        </m:r>
                        <m:r>
                          <a:rPr lang="en-US" b="0" i="1" smtClean="0">
                            <a:latin typeface="Cambria Math" panose="02040503050406030204" pitchFamily="18" charset="0"/>
                          </a:rPr>
                          <m:t>)</m:t>
                        </m:r>
                      </m:oMath>
                    </m:oMathPara>
                  </a14:m>
                  <a:endParaRPr lang="en-US" dirty="0"/>
                </a:p>
              </p:txBody>
            </p:sp>
          </mc:Choice>
          <mc:Fallback xmlns="">
            <p:sp>
              <p:nvSpPr>
                <p:cNvPr id="83" name="TextBox 82"/>
                <p:cNvSpPr txBox="1">
                  <a:spLocks noRot="1" noChangeAspect="1" noMove="1" noResize="1" noEditPoints="1" noAdjustHandles="1" noChangeArrowheads="1" noChangeShapeType="1" noTextEdit="1"/>
                </p:cNvSpPr>
                <p:nvPr/>
              </p:nvSpPr>
              <p:spPr>
                <a:xfrm>
                  <a:off x="7630339" y="3890160"/>
                  <a:ext cx="718658" cy="276999"/>
                </a:xfrm>
                <a:prstGeom prst="rect">
                  <a:avLst/>
                </a:prstGeom>
                <a:blipFill>
                  <a:blip r:embed="rId8"/>
                  <a:stretch>
                    <a:fillRect l="-2564" t="-6522" r="-11966" b="-28261"/>
                  </a:stretch>
                </a:blipFill>
              </p:spPr>
              <p:txBody>
                <a:bodyPr/>
                <a:lstStyle/>
                <a:p>
                  <a:r>
                    <a:rPr lang="en-US">
                      <a:noFill/>
                    </a:rPr>
                    <a:t> </a:t>
                  </a:r>
                </a:p>
              </p:txBody>
            </p:sp>
          </mc:Fallback>
        </mc:AlternateContent>
        <p:sp>
          <p:nvSpPr>
            <p:cNvPr id="84" name="Rectangle 83"/>
            <p:cNvSpPr/>
            <p:nvPr/>
          </p:nvSpPr>
          <p:spPr>
            <a:xfrm>
              <a:off x="6465696" y="4096961"/>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5" name="TextBox 84"/>
                <p:cNvSpPr txBox="1"/>
                <p:nvPr/>
              </p:nvSpPr>
              <p:spPr>
                <a:xfrm>
                  <a:off x="6556855" y="4139837"/>
                  <a:ext cx="1635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x</m:t>
                        </m:r>
                      </m:oMath>
                    </m:oMathPara>
                  </a14:m>
                  <a:endParaRPr lang="en-US" dirty="0"/>
                </a:p>
              </p:txBody>
            </p:sp>
          </mc:Choice>
          <mc:Fallback xmlns="">
            <p:sp>
              <p:nvSpPr>
                <p:cNvPr id="85" name="TextBox 84"/>
                <p:cNvSpPr txBox="1">
                  <a:spLocks noRot="1" noChangeAspect="1" noMove="1" noResize="1" noEditPoints="1" noAdjustHandles="1" noChangeArrowheads="1" noChangeShapeType="1" noTextEdit="1"/>
                </p:cNvSpPr>
                <p:nvPr/>
              </p:nvSpPr>
              <p:spPr>
                <a:xfrm>
                  <a:off x="6556855" y="4139837"/>
                  <a:ext cx="163506" cy="276999"/>
                </a:xfrm>
                <a:prstGeom prst="rect">
                  <a:avLst/>
                </a:prstGeom>
                <a:blipFill>
                  <a:blip r:embed="rId9"/>
                  <a:stretch>
                    <a:fillRect l="-22222" r="-18519"/>
                  </a:stretch>
                </a:blipFill>
              </p:spPr>
              <p:txBody>
                <a:bodyPr/>
                <a:lstStyle/>
                <a:p>
                  <a:r>
                    <a:rPr lang="en-US">
                      <a:noFill/>
                    </a:rPr>
                    <a:t> </a:t>
                  </a:r>
                </a:p>
              </p:txBody>
            </p:sp>
          </mc:Fallback>
        </mc:AlternateContent>
        <p:sp>
          <p:nvSpPr>
            <p:cNvPr id="86" name="Rectangle 85"/>
            <p:cNvSpPr/>
            <p:nvPr/>
          </p:nvSpPr>
          <p:spPr>
            <a:xfrm>
              <a:off x="5839246" y="3847240"/>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7" name="TextBox 86"/>
                <p:cNvSpPr txBox="1"/>
                <p:nvPr/>
              </p:nvSpPr>
              <p:spPr>
                <a:xfrm>
                  <a:off x="5834742" y="3844279"/>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87" name="TextBox 86"/>
                <p:cNvSpPr txBox="1">
                  <a:spLocks noRot="1" noChangeAspect="1" noMove="1" noResize="1" noEditPoints="1" noAdjustHandles="1" noChangeArrowheads="1" noChangeShapeType="1" noTextEdit="1"/>
                </p:cNvSpPr>
                <p:nvPr/>
              </p:nvSpPr>
              <p:spPr>
                <a:xfrm>
                  <a:off x="5834742" y="3844279"/>
                  <a:ext cx="320532" cy="307777"/>
                </a:xfrm>
                <a:prstGeom prst="rect">
                  <a:avLst/>
                </a:prstGeom>
                <a:blipFill>
                  <a:blip r:embed="rId10"/>
                  <a:stretch>
                    <a:fillRect l="-13208" t="-2000" r="-13208" b="-30000"/>
                  </a:stretch>
                </a:blipFill>
              </p:spPr>
              <p:txBody>
                <a:bodyPr/>
                <a:lstStyle/>
                <a:p>
                  <a:r>
                    <a:rPr lang="en-US">
                      <a:noFill/>
                    </a:rPr>
                    <a:t> </a:t>
                  </a:r>
                </a:p>
              </p:txBody>
            </p:sp>
          </mc:Fallback>
        </mc:AlternateContent>
        <p:sp>
          <p:nvSpPr>
            <p:cNvPr id="88" name="Rectangle 87"/>
            <p:cNvSpPr/>
            <p:nvPr/>
          </p:nvSpPr>
          <p:spPr>
            <a:xfrm>
              <a:off x="6469374" y="2166670"/>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9" name="TextBox 88"/>
                <p:cNvSpPr txBox="1"/>
                <p:nvPr/>
              </p:nvSpPr>
              <p:spPr>
                <a:xfrm>
                  <a:off x="6408048" y="2197274"/>
                  <a:ext cx="44461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oMath>
                    </m:oMathPara>
                  </a14:m>
                  <a:endParaRPr lang="en-US" dirty="0"/>
                </a:p>
              </p:txBody>
            </p:sp>
          </mc:Choice>
          <mc:Fallback xmlns="">
            <p:sp>
              <p:nvSpPr>
                <p:cNvPr id="89" name="TextBox 88"/>
                <p:cNvSpPr txBox="1">
                  <a:spLocks noRot="1" noChangeAspect="1" noMove="1" noResize="1" noEditPoints="1" noAdjustHandles="1" noChangeArrowheads="1" noChangeShapeType="1" noTextEdit="1"/>
                </p:cNvSpPr>
                <p:nvPr/>
              </p:nvSpPr>
              <p:spPr>
                <a:xfrm>
                  <a:off x="6408048" y="2197274"/>
                  <a:ext cx="444613" cy="276999"/>
                </a:xfrm>
                <a:prstGeom prst="rect">
                  <a:avLst/>
                </a:prstGeom>
                <a:blipFill>
                  <a:blip r:embed="rId11"/>
                  <a:stretch>
                    <a:fillRect t="-6522" b="-28261"/>
                  </a:stretch>
                </a:blipFill>
              </p:spPr>
              <p:txBody>
                <a:bodyPr/>
                <a:lstStyle/>
                <a:p>
                  <a:r>
                    <a:rPr lang="en-US">
                      <a:noFill/>
                    </a:rPr>
                    <a:t> </a:t>
                  </a:r>
                </a:p>
              </p:txBody>
            </p:sp>
          </mc:Fallback>
        </mc:AlternateContent>
        <p:sp>
          <p:nvSpPr>
            <p:cNvPr id="92" name="椭圆 41"/>
            <p:cNvSpPr/>
            <p:nvPr/>
          </p:nvSpPr>
          <p:spPr>
            <a:xfrm>
              <a:off x="7152175" y="3796648"/>
              <a:ext cx="396014" cy="43324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5" name="TextBox 94"/>
                <p:cNvSpPr txBox="1"/>
                <p:nvPr/>
              </p:nvSpPr>
              <p:spPr>
                <a:xfrm>
                  <a:off x="7264162" y="3862838"/>
                  <a:ext cx="1660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𝜖</m:t>
                        </m:r>
                      </m:oMath>
                    </m:oMathPara>
                  </a14:m>
                  <a:endParaRPr lang="en-US" dirty="0"/>
                </a:p>
              </p:txBody>
            </p:sp>
          </mc:Choice>
          <mc:Fallback xmlns="">
            <p:sp>
              <p:nvSpPr>
                <p:cNvPr id="95" name="TextBox 94"/>
                <p:cNvSpPr txBox="1">
                  <a:spLocks noRot="1" noChangeAspect="1" noMove="1" noResize="1" noEditPoints="1" noAdjustHandles="1" noChangeArrowheads="1" noChangeShapeType="1" noTextEdit="1"/>
                </p:cNvSpPr>
                <p:nvPr/>
              </p:nvSpPr>
              <p:spPr>
                <a:xfrm>
                  <a:off x="7264162" y="3862838"/>
                  <a:ext cx="166006" cy="276999"/>
                </a:xfrm>
                <a:prstGeom prst="rect">
                  <a:avLst/>
                </a:prstGeom>
                <a:blipFill>
                  <a:blip r:embed="rId12"/>
                  <a:stretch>
                    <a:fillRect l="-22222" r="-18519"/>
                  </a:stretch>
                </a:blipFill>
              </p:spPr>
              <p:txBody>
                <a:bodyPr/>
                <a:lstStyle/>
                <a:p>
                  <a:r>
                    <a:rPr lang="en-US">
                      <a:noFill/>
                    </a:rPr>
                    <a:t> </a:t>
                  </a:r>
                </a:p>
              </p:txBody>
            </p:sp>
          </mc:Fallback>
        </mc:AlternateContent>
        <p:cxnSp>
          <p:nvCxnSpPr>
            <p:cNvPr id="96" name="直接箭头连接符 24"/>
            <p:cNvCxnSpPr>
              <a:endCxn id="92" idx="1"/>
            </p:cNvCxnSpPr>
            <p:nvPr/>
          </p:nvCxnSpPr>
          <p:spPr>
            <a:xfrm>
              <a:off x="6810352" y="3391392"/>
              <a:ext cx="399818" cy="468703"/>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TextBox 100"/>
                <p:cNvSpPr txBox="1"/>
                <p:nvPr/>
              </p:nvSpPr>
              <p:spPr>
                <a:xfrm>
                  <a:off x="6945343" y="3101031"/>
                  <a:ext cx="12062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𝜙</m:t>
                        </m:r>
                        <m:r>
                          <a:rPr lang="en-US" b="0" i="1" smtClean="0">
                            <a:latin typeface="Cambria Math" panose="02040503050406030204" pitchFamily="18" charset="0"/>
                          </a:rPr>
                          <m:t>,</m:t>
                        </m:r>
                        <m:r>
                          <m:rPr>
                            <m:sty m:val="p"/>
                          </m:rPr>
                          <a:rPr lang="en-US" b="0" i="0" smtClean="0">
                            <a:latin typeface="Cambria Math" panose="02040503050406030204" pitchFamily="18" charset="0"/>
                          </a:rPr>
                          <m:t>x</m:t>
                        </m:r>
                        <m:r>
                          <a:rPr lang="en-US" b="0" i="1" smtClean="0">
                            <a:latin typeface="Cambria Math" panose="02040503050406030204" pitchFamily="18" charset="0"/>
                          </a:rPr>
                          <m:t>,</m:t>
                        </m:r>
                        <m:r>
                          <a:rPr lang="en-US" b="0" i="1" smtClean="0">
                            <a:latin typeface="Cambria Math" panose="02040503050406030204" pitchFamily="18" charset="0"/>
                          </a:rPr>
                          <m:t>𝜖</m:t>
                        </m:r>
                        <m:r>
                          <a:rPr lang="en-US" b="0" i="1" smtClean="0">
                            <a:latin typeface="Cambria Math" panose="02040503050406030204" pitchFamily="18" charset="0"/>
                          </a:rPr>
                          <m:t>)</m:t>
                        </m:r>
                      </m:oMath>
                    </m:oMathPara>
                  </a14:m>
                  <a:endParaRPr lang="en-US" dirty="0"/>
                </a:p>
              </p:txBody>
            </p:sp>
          </mc:Choice>
          <mc:Fallback xmlns="">
            <p:sp>
              <p:nvSpPr>
                <p:cNvPr id="101" name="TextBox 100"/>
                <p:cNvSpPr txBox="1">
                  <a:spLocks noRot="1" noChangeAspect="1" noMove="1" noResize="1" noEditPoints="1" noAdjustHandles="1" noChangeArrowheads="1" noChangeShapeType="1" noTextEdit="1"/>
                </p:cNvSpPr>
                <p:nvPr/>
              </p:nvSpPr>
              <p:spPr>
                <a:xfrm>
                  <a:off x="6945343" y="3101031"/>
                  <a:ext cx="1206228" cy="276999"/>
                </a:xfrm>
                <a:prstGeom prst="rect">
                  <a:avLst/>
                </a:prstGeom>
                <a:blipFill>
                  <a:blip r:embed="rId13"/>
                  <a:stretch>
                    <a:fillRect l="-1010" t="-8889" r="-6061" b="-31111"/>
                  </a:stretch>
                </a:blipFill>
              </p:spPr>
              <p:txBody>
                <a:bodyPr/>
                <a:lstStyle/>
                <a:p>
                  <a:r>
                    <a:rPr lang="en-US">
                      <a:noFill/>
                    </a:rPr>
                    <a:t> </a:t>
                  </a:r>
                </a:p>
              </p:txBody>
            </p:sp>
          </mc:Fallback>
        </mc:AlternateContent>
      </p:grpSp>
      <p:grpSp>
        <p:nvGrpSpPr>
          <p:cNvPr id="116" name="Group 115"/>
          <p:cNvGrpSpPr/>
          <p:nvPr/>
        </p:nvGrpSpPr>
        <p:grpSpPr>
          <a:xfrm>
            <a:off x="5153975" y="2085193"/>
            <a:ext cx="1566787" cy="2078478"/>
            <a:chOff x="4918588" y="2085193"/>
            <a:chExt cx="1566787" cy="2078478"/>
          </a:xfrm>
        </p:grpSpPr>
        <p:cxnSp>
          <p:nvCxnSpPr>
            <p:cNvPr id="105" name="直接箭头连接符 24"/>
            <p:cNvCxnSpPr/>
            <p:nvPr/>
          </p:nvCxnSpPr>
          <p:spPr>
            <a:xfrm flipV="1">
              <a:off x="5898169" y="2454239"/>
              <a:ext cx="15927" cy="513040"/>
            </a:xfrm>
            <a:prstGeom prst="straightConnector1">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p:cNvSpPr txBox="1"/>
                <p:nvPr/>
              </p:nvSpPr>
              <p:spPr>
                <a:xfrm>
                  <a:off x="5526615" y="3009540"/>
                  <a:ext cx="740716"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𝑓</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𝑗</m:t>
                            </m:r>
                          </m:sub>
                        </m:sSub>
                      </m:oMath>
                    </m:oMathPara>
                  </a14:m>
                  <a:endParaRPr lang="en-US" dirty="0">
                    <a:solidFill>
                      <a:srgbClr val="FF0000"/>
                    </a:solidFill>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5526615" y="3009540"/>
                  <a:ext cx="740716" cy="299313"/>
                </a:xfrm>
                <a:prstGeom prst="rect">
                  <a:avLst/>
                </a:prstGeom>
                <a:blipFill>
                  <a:blip r:embed="rId14"/>
                  <a:stretch>
                    <a:fillRect l="-10656" t="-2041" r="-4098" b="-26531"/>
                  </a:stretch>
                </a:blipFill>
              </p:spPr>
              <p:txBody>
                <a:bodyPr/>
                <a:lstStyle/>
                <a:p>
                  <a:r>
                    <a:rPr lang="en-US">
                      <a:noFill/>
                    </a:rPr>
                    <a:t> </a:t>
                  </a:r>
                </a:p>
              </p:txBody>
            </p:sp>
          </mc:Fallback>
        </mc:AlternateContent>
        <p:sp>
          <p:nvSpPr>
            <p:cNvPr id="110" name="TextBox 109"/>
            <p:cNvSpPr txBox="1"/>
            <p:nvPr/>
          </p:nvSpPr>
          <p:spPr>
            <a:xfrm>
              <a:off x="5332495" y="2085193"/>
              <a:ext cx="1152880" cy="369332"/>
            </a:xfrm>
            <a:prstGeom prst="rect">
              <a:avLst/>
            </a:prstGeom>
            <a:noFill/>
          </p:spPr>
          <p:txBody>
            <a:bodyPr wrap="none" rtlCol="0">
              <a:spAutoFit/>
            </a:bodyPr>
            <a:lstStyle/>
            <a:p>
              <a:r>
                <a:rPr lang="en-US" b="1" dirty="0" err="1" smtClean="0">
                  <a:solidFill>
                    <a:srgbClr val="FF0000"/>
                  </a:solidFill>
                </a:rPr>
                <a:t>Backprop</a:t>
              </a:r>
              <a:endParaRPr lang="en-US" b="1" dirty="0">
                <a:solidFill>
                  <a:srgbClr val="FF0000"/>
                </a:solidFill>
              </a:endParaRPr>
            </a:p>
          </p:txBody>
        </p:sp>
        <p:cxnSp>
          <p:nvCxnSpPr>
            <p:cNvPr id="111" name="直接箭头连接符 24"/>
            <p:cNvCxnSpPr/>
            <p:nvPr/>
          </p:nvCxnSpPr>
          <p:spPr>
            <a:xfrm flipV="1">
              <a:off x="5371878" y="3339015"/>
              <a:ext cx="442580" cy="505264"/>
            </a:xfrm>
            <a:prstGeom prst="straightConnector1">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TextBox 112"/>
                <p:cNvSpPr txBox="1"/>
                <p:nvPr/>
              </p:nvSpPr>
              <p:spPr>
                <a:xfrm>
                  <a:off x="4918588" y="3886672"/>
                  <a:ext cx="7925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𝑓</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𝜙</m:t>
                            </m:r>
                          </m:e>
                          <m:sub>
                            <m:r>
                              <a:rPr lang="en-US" i="1">
                                <a:solidFill>
                                  <a:srgbClr val="FF0000"/>
                                </a:solidFill>
                                <a:latin typeface="Cambria Math" panose="02040503050406030204" pitchFamily="18" charset="0"/>
                              </a:rPr>
                              <m:t>𝑖</m:t>
                            </m:r>
                          </m:sub>
                        </m:sSub>
                      </m:oMath>
                    </m:oMathPara>
                  </a14:m>
                  <a:endParaRPr lang="en-US" dirty="0">
                    <a:solidFill>
                      <a:srgbClr val="FF0000"/>
                    </a:solidFill>
                  </a:endParaRPr>
                </a:p>
              </p:txBody>
            </p:sp>
          </mc:Choice>
          <mc:Fallback xmlns="">
            <p:sp>
              <p:nvSpPr>
                <p:cNvPr id="113" name="TextBox 112"/>
                <p:cNvSpPr txBox="1">
                  <a:spLocks noRot="1" noChangeAspect="1" noMove="1" noResize="1" noEditPoints="1" noAdjustHandles="1" noChangeArrowheads="1" noChangeShapeType="1" noTextEdit="1"/>
                </p:cNvSpPr>
                <p:nvPr/>
              </p:nvSpPr>
              <p:spPr>
                <a:xfrm>
                  <a:off x="4918588" y="3886672"/>
                  <a:ext cx="792525" cy="276999"/>
                </a:xfrm>
                <a:prstGeom prst="rect">
                  <a:avLst/>
                </a:prstGeom>
                <a:blipFill>
                  <a:blip r:embed="rId15"/>
                  <a:stretch>
                    <a:fillRect l="-10000" t="-8889" r="-3846" b="-31111"/>
                  </a:stretch>
                </a:blipFill>
              </p:spPr>
              <p:txBody>
                <a:bodyPr/>
                <a:lstStyle/>
                <a:p>
                  <a:r>
                    <a:rPr lang="en-US">
                      <a:noFill/>
                    </a:rPr>
                    <a:t> </a:t>
                  </a:r>
                </a:p>
              </p:txBody>
            </p:sp>
          </mc:Fallback>
        </mc:AlternateContent>
      </p:grpSp>
      <p:cxnSp>
        <p:nvCxnSpPr>
          <p:cNvPr id="118" name="Straight Connector 117"/>
          <p:cNvCxnSpPr/>
          <p:nvPr/>
        </p:nvCxnSpPr>
        <p:spPr>
          <a:xfrm>
            <a:off x="4315186" y="1901229"/>
            <a:ext cx="27160" cy="474401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Rectangle 118"/>
              <p:cNvSpPr/>
              <p:nvPr/>
            </p:nvSpPr>
            <p:spPr>
              <a:xfrm>
                <a:off x="500993" y="5247087"/>
                <a:ext cx="3807709" cy="5091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𝑧</m:t>
                          </m:r>
                        </m:e>
                        <m: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𝑘</m:t>
                          </m:r>
                          <m:r>
                            <a:rPr lang="en-US" altLang="zh-CN" sz="2400" b="0" i="1" smtClean="0">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𝑁</m:t>
                      </m:r>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𝜇</m:t>
                          </m:r>
                          <m:d>
                            <m:dPr>
                              <m:ctrlPr>
                                <a:rPr lang="en-US" altLang="zh-CN" sz="2400" b="0" i="1" smtClean="0">
                                  <a:solidFill>
                                    <a:srgbClr val="0000FF"/>
                                  </a:solidFill>
                                  <a:latin typeface="Cambria Math" panose="02040503050406030204" pitchFamily="18" charset="0"/>
                                </a:rPr>
                              </m:ctrlPr>
                            </m:dPr>
                            <m:e>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e>
                          </m:d>
                          <m:r>
                            <a:rPr lang="en-US" altLang="zh-CN" sz="2400" b="0" i="1" smtClean="0">
                              <a:solidFill>
                                <a:srgbClr val="0000FF"/>
                              </a:solidFill>
                              <a:latin typeface="Cambria Math" panose="02040503050406030204" pitchFamily="18" charset="0"/>
                            </a:rPr>
                            <m:t>, </m:t>
                          </m:r>
                          <m:sSup>
                            <m:sSupPr>
                              <m:ctrlPr>
                                <a:rPr lang="en-US" altLang="zh-CN" sz="2400" b="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𝜎</m:t>
                              </m:r>
                            </m:e>
                            <m:sup>
                              <m:r>
                                <a:rPr lang="en-US" altLang="zh-CN" sz="2400" b="0" i="1" smtClean="0">
                                  <a:solidFill>
                                    <a:srgbClr val="0000FF"/>
                                  </a:solidFill>
                                  <a:latin typeface="Cambria Math" panose="02040503050406030204" pitchFamily="18" charset="0"/>
                                </a:rPr>
                                <m:t>2</m:t>
                              </m:r>
                            </m:sup>
                          </m:sSup>
                          <m:d>
                            <m:dPr>
                              <m:ctrlPr>
                                <a:rPr lang="en-US" altLang="zh-CN" sz="2400" b="0" i="1" smtClean="0">
                                  <a:solidFill>
                                    <a:srgbClr val="0000FF"/>
                                  </a:solidFill>
                                  <a:latin typeface="Cambria Math" panose="02040503050406030204" pitchFamily="18" charset="0"/>
                                </a:rPr>
                              </m:ctrlPr>
                            </m:dPr>
                            <m:e>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e>
                          </m:d>
                        </m:e>
                      </m:d>
                    </m:oMath>
                  </m:oMathPara>
                </a14:m>
                <a:endParaRPr lang="en-US" sz="2400" dirty="0">
                  <a:solidFill>
                    <a:srgbClr val="0000FF"/>
                  </a:solidFill>
                </a:endParaRPr>
              </a:p>
            </p:txBody>
          </p:sp>
        </mc:Choice>
        <mc:Fallback xmlns="">
          <p:sp>
            <p:nvSpPr>
              <p:cNvPr id="119" name="Rectangle 118"/>
              <p:cNvSpPr>
                <a:spLocks noRot="1" noChangeAspect="1" noMove="1" noResize="1" noEditPoints="1" noAdjustHandles="1" noChangeArrowheads="1" noChangeShapeType="1" noTextEdit="1"/>
              </p:cNvSpPr>
              <p:nvPr/>
            </p:nvSpPr>
            <p:spPr>
              <a:xfrm>
                <a:off x="500993" y="5247087"/>
                <a:ext cx="3807709" cy="509178"/>
              </a:xfrm>
              <a:prstGeom prst="rect">
                <a:avLst/>
              </a:prstGeom>
              <a:blipFill rotWithShape="0">
                <a:blip r:embed="rId16"/>
                <a:stretch>
                  <a:fillRect/>
                </a:stretch>
              </a:blipFill>
            </p:spPr>
            <p:txBody>
              <a:bodyPr/>
              <a:lstStyle/>
              <a:p>
                <a:r>
                  <a:rPr lang="zh-CN" altLang="en-US">
                    <a:noFill/>
                  </a:rPr>
                  <a:t> </a:t>
                </a:r>
              </a:p>
            </p:txBody>
          </p:sp>
        </mc:Fallback>
      </mc:AlternateContent>
      <p:sp>
        <p:nvSpPr>
          <p:cNvPr id="120" name="TextBox 119"/>
          <p:cNvSpPr txBox="1"/>
          <p:nvPr/>
        </p:nvSpPr>
        <p:spPr>
          <a:xfrm>
            <a:off x="612718" y="5957885"/>
            <a:ext cx="3015056" cy="646331"/>
          </a:xfrm>
          <a:prstGeom prst="rect">
            <a:avLst/>
          </a:prstGeom>
          <a:noFill/>
        </p:spPr>
        <p:txBody>
          <a:bodyPr wrap="none" rtlCol="0">
            <a:spAutoFit/>
          </a:bodyPr>
          <a:lstStyle/>
          <a:p>
            <a:r>
              <a:rPr lang="en-US" dirty="0" smtClean="0">
                <a:solidFill>
                  <a:srgbClr val="FF0000"/>
                </a:solidFill>
              </a:rPr>
              <a:t>Cannot back-propagate through a </a:t>
            </a:r>
          </a:p>
          <a:p>
            <a:r>
              <a:rPr lang="en-US" dirty="0" smtClean="0">
                <a:solidFill>
                  <a:srgbClr val="FF0000"/>
                </a:solidFill>
              </a:rPr>
              <a:t>randomly drawn number</a:t>
            </a:r>
            <a:endParaRPr lang="en-US" dirty="0">
              <a:solidFill>
                <a:srgbClr val="FF0000"/>
              </a:solidFill>
            </a:endParaRPr>
          </a:p>
        </p:txBody>
      </p:sp>
      <mc:AlternateContent xmlns:mc="http://schemas.openxmlformats.org/markup-compatibility/2006" xmlns:a14="http://schemas.microsoft.com/office/drawing/2010/main">
        <mc:Choice Requires="a14">
          <p:sp>
            <p:nvSpPr>
              <p:cNvPr id="121" name="Rectangle 120"/>
              <p:cNvSpPr/>
              <p:nvPr/>
            </p:nvSpPr>
            <p:spPr>
              <a:xfrm>
                <a:off x="4955610" y="4685702"/>
                <a:ext cx="2039533"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𝜖</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𝑁</m:t>
                      </m:r>
                      <m:r>
                        <a:rPr lang="en-US" altLang="zh-CN" sz="2400" b="0" i="1" smtClean="0">
                          <a:solidFill>
                            <a:srgbClr val="0000FF"/>
                          </a:solidFill>
                          <a:latin typeface="Cambria Math" panose="02040503050406030204" pitchFamily="18" charset="0"/>
                        </a:rPr>
                        <m:t>(0,1)</m:t>
                      </m:r>
                    </m:oMath>
                  </m:oMathPara>
                </a14:m>
                <a:endParaRPr lang="en-US" sz="2400" dirty="0">
                  <a:solidFill>
                    <a:srgbClr val="0000FF"/>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4955610" y="4685702"/>
                <a:ext cx="2039533" cy="476990"/>
              </a:xfrm>
              <a:prstGeom prst="rect">
                <a:avLst/>
              </a:prstGeom>
              <a:blipFill rotWithShape="0">
                <a:blip r:embed="rId17"/>
                <a:stretch>
                  <a:fillRect r="-599" b="-141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4892682" y="5151418"/>
                <a:ext cx="4132863"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i="1">
                              <a:solidFill>
                                <a:srgbClr val="0000FF"/>
                              </a:solidFill>
                              <a:latin typeface="Cambria Math" panose="02040503050406030204" pitchFamily="18" charset="0"/>
                            </a:rPr>
                            <m:t>𝑧</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𝜇</m:t>
                      </m:r>
                      <m:d>
                        <m:dPr>
                          <m:ctrlPr>
                            <a:rPr lang="en-US" altLang="zh-CN" sz="2400" b="0" i="1" smtClean="0">
                              <a:solidFill>
                                <a:srgbClr val="0000FF"/>
                              </a:solidFill>
                              <a:latin typeface="Cambria Math" panose="02040503050406030204" pitchFamily="18" charset="0"/>
                            </a:rPr>
                          </m:ctrlPr>
                        </m:dPr>
                        <m:e>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e>
                      </m:d>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𝜎</m:t>
                      </m:r>
                      <m:d>
                        <m:dPr>
                          <m:ctrlPr>
                            <a:rPr lang="en-US" altLang="zh-CN" sz="2400" b="0" i="1" smtClean="0">
                              <a:solidFill>
                                <a:srgbClr val="0000FF"/>
                              </a:solidFill>
                              <a:latin typeface="Cambria Math" panose="02040503050406030204" pitchFamily="18" charset="0"/>
                            </a:rPr>
                          </m:ctrlPr>
                        </m:dPr>
                        <m:e>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e>
                      </m:d>
                      <m:r>
                        <a:rPr lang="en-US" altLang="zh-CN" sz="2400" b="0" i="1" smtClean="0">
                          <a:solidFill>
                            <a:srgbClr val="0000FF"/>
                          </a:solidFill>
                          <a:latin typeface="Cambria Math" panose="02040503050406030204" pitchFamily="18" charset="0"/>
                        </a:rPr>
                        <m:t>⋅</m:t>
                      </m:r>
                      <m:sSup>
                        <m:sSupPr>
                          <m:ctrlPr>
                            <a:rPr lang="en-US" altLang="zh-CN" sz="2400" b="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𝜖</m:t>
                          </m:r>
                        </m:e>
                        <m: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𝑘</m:t>
                          </m:r>
                          <m:r>
                            <a:rPr lang="en-US" altLang="zh-CN" sz="2400" b="0" i="1" smtClean="0">
                              <a:solidFill>
                                <a:srgbClr val="0000FF"/>
                              </a:solidFill>
                              <a:latin typeface="Cambria Math" panose="02040503050406030204" pitchFamily="18" charset="0"/>
                            </a:rPr>
                            <m:t>)</m:t>
                          </m:r>
                        </m:sup>
                      </m:sSup>
                    </m:oMath>
                  </m:oMathPara>
                </a14:m>
                <a:endParaRPr lang="en-US" sz="2400" dirty="0">
                  <a:solidFill>
                    <a:srgbClr val="0000FF"/>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4892682" y="5151418"/>
                <a:ext cx="4132863" cy="476990"/>
              </a:xfrm>
              <a:prstGeom prst="rect">
                <a:avLst/>
              </a:prstGeom>
              <a:blipFill rotWithShape="0">
                <a:blip r:embed="rId18"/>
                <a:stretch>
                  <a:fillRect b="-14103"/>
                </a:stretch>
              </a:blipFill>
            </p:spPr>
            <p:txBody>
              <a:bodyPr/>
              <a:lstStyle/>
              <a:p>
                <a:r>
                  <a:rPr lang="zh-CN" altLang="en-US">
                    <a:noFill/>
                  </a:rPr>
                  <a:t> </a:t>
                </a:r>
              </a:p>
            </p:txBody>
          </p:sp>
        </mc:Fallback>
      </mc:AlternateContent>
      <p:sp>
        <p:nvSpPr>
          <p:cNvPr id="123" name="TextBox 122"/>
          <p:cNvSpPr txBox="1"/>
          <p:nvPr/>
        </p:nvSpPr>
        <p:spPr>
          <a:xfrm>
            <a:off x="4496050" y="5945904"/>
            <a:ext cx="4506047" cy="646331"/>
          </a:xfrm>
          <a:prstGeom prst="rect">
            <a:avLst/>
          </a:prstGeom>
          <a:noFill/>
        </p:spPr>
        <p:txBody>
          <a:bodyPr wrap="square" rtlCol="0">
            <a:spAutoFit/>
          </a:bodyPr>
          <a:lstStyle/>
          <a:p>
            <a:r>
              <a:rPr lang="en-US" i="1" dirty="0" smtClean="0">
                <a:solidFill>
                  <a:srgbClr val="FF0000"/>
                </a:solidFill>
              </a:rPr>
              <a:t>Z</a:t>
            </a:r>
            <a:r>
              <a:rPr lang="en-US" dirty="0" smtClean="0">
                <a:solidFill>
                  <a:srgbClr val="FF0000"/>
                </a:solidFill>
              </a:rPr>
              <a:t> has the same distribution, but now can back-prop</a:t>
            </a:r>
          </a:p>
          <a:p>
            <a:r>
              <a:rPr lang="en-US" dirty="0" smtClean="0">
                <a:solidFill>
                  <a:srgbClr val="FF0000"/>
                </a:solidFill>
              </a:rPr>
              <a:t>Separate into a deterministic part and noise</a:t>
            </a:r>
            <a:endParaRPr lang="en-US" dirty="0">
              <a:solidFill>
                <a:srgbClr val="FF0000"/>
              </a:solidFill>
            </a:endParaRPr>
          </a:p>
        </p:txBody>
      </p:sp>
    </p:spTree>
    <p:extLst>
      <p:ext uri="{BB962C8B-B14F-4D97-AF65-F5344CB8AC3E}">
        <p14:creationId xmlns:p14="http://schemas.microsoft.com/office/powerpoint/2010/main" val="400790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Generative models are everywhere …</a:t>
            </a:r>
            <a:endParaRPr lang="zh-CN" altLang="en-US" dirty="0"/>
          </a:p>
        </p:txBody>
      </p:sp>
      <p:sp>
        <p:nvSpPr>
          <p:cNvPr id="3" name="Content Placeholder 2"/>
          <p:cNvSpPr>
            <a:spLocks noGrp="1"/>
          </p:cNvSpPr>
          <p:nvPr>
            <p:ph sz="quarter" idx="1"/>
          </p:nvPr>
        </p:nvSpPr>
        <p:spPr/>
        <p:txBody>
          <a:bodyPr/>
          <a:lstStyle/>
          <a:p>
            <a:r>
              <a:rPr lang="en-US" altLang="zh-CN" dirty="0" smtClean="0"/>
              <a:t>A simple unigram language model</a:t>
            </a:r>
          </a:p>
          <a:p>
            <a:pPr lvl="1"/>
            <a:r>
              <a:rPr lang="en-US" altLang="zh-CN" dirty="0" smtClean="0"/>
              <a:t>Observations (e.g., bag-of-words)</a:t>
            </a:r>
          </a:p>
          <a:p>
            <a:pPr lvl="2"/>
            <a:endParaRPr lang="en-US" altLang="zh-CN" dirty="0"/>
          </a:p>
          <a:p>
            <a:pPr lvl="2"/>
            <a:endParaRPr lang="en-US" altLang="zh-CN" dirty="0" smtClean="0"/>
          </a:p>
        </p:txBody>
      </p:sp>
      <mc:AlternateContent xmlns:mc="http://schemas.openxmlformats.org/markup-compatibility/2006" xmlns:a14="http://schemas.microsoft.com/office/drawing/2010/main">
        <mc:Choice Requires="a14">
          <p:sp>
            <p:nvSpPr>
              <p:cNvPr id="4" name="TextBox 3"/>
              <p:cNvSpPr txBox="1"/>
              <p:nvPr/>
            </p:nvSpPr>
            <p:spPr>
              <a:xfrm>
                <a:off x="3071447" y="2487038"/>
                <a:ext cx="23870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800" b="0" i="0" smtClean="0">
                          <a:latin typeface="Cambria Math" panose="02040503050406030204" pitchFamily="18" charset="0"/>
                        </a:rPr>
                        <m:t>x</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𝑑</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3071447" y="2487038"/>
                <a:ext cx="2387000" cy="430887"/>
              </a:xfrm>
              <a:prstGeom prst="rect">
                <a:avLst/>
              </a:prstGeom>
              <a:blipFill>
                <a:blip r:embed="rId2"/>
                <a:stretch>
                  <a:fillRect/>
                </a:stretch>
              </a:blipFill>
            </p:spPr>
            <p:txBody>
              <a:bodyPr/>
              <a:lstStyle/>
              <a:p>
                <a:r>
                  <a:rPr lang="zh-CN" altLang="en-US">
                    <a:noFill/>
                  </a:rPr>
                  <a:t> </a:t>
                </a:r>
              </a:p>
            </p:txBody>
          </p:sp>
        </mc:Fallback>
      </mc:AlternateContent>
      <p:pic>
        <p:nvPicPr>
          <p:cNvPr id="9" name="图片 5"/>
          <p:cNvPicPr>
            <a:picLocks noChangeAspect="1"/>
          </p:cNvPicPr>
          <p:nvPr/>
        </p:nvPicPr>
        <p:blipFill>
          <a:blip r:embed="rId3"/>
          <a:stretch>
            <a:fillRect/>
          </a:stretch>
        </p:blipFill>
        <p:spPr>
          <a:xfrm>
            <a:off x="5303366" y="3202404"/>
            <a:ext cx="2997176" cy="3336223"/>
          </a:xfrm>
          <a:prstGeom prst="rect">
            <a:avLst/>
          </a:prstGeom>
        </p:spPr>
      </p:pic>
      <p:sp>
        <p:nvSpPr>
          <p:cNvPr id="6" name="Right Arrow 5"/>
          <p:cNvSpPr/>
          <p:nvPr/>
        </p:nvSpPr>
        <p:spPr>
          <a:xfrm>
            <a:off x="3997738" y="451120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p:cNvPicPr>
            <a:picLocks noChangeAspect="1"/>
          </p:cNvPicPr>
          <p:nvPr/>
        </p:nvPicPr>
        <p:blipFill>
          <a:blip r:embed="rId4"/>
          <a:stretch>
            <a:fillRect/>
          </a:stretch>
        </p:blipFill>
        <p:spPr>
          <a:xfrm>
            <a:off x="328576" y="3202404"/>
            <a:ext cx="2949358" cy="2504642"/>
          </a:xfrm>
          <a:prstGeom prst="rect">
            <a:avLst/>
          </a:prstGeom>
        </p:spPr>
      </p:pic>
      <p:pic>
        <p:nvPicPr>
          <p:cNvPr id="11" name="Picture 10"/>
          <p:cNvPicPr>
            <a:picLocks noChangeAspect="1"/>
          </p:cNvPicPr>
          <p:nvPr/>
        </p:nvPicPr>
        <p:blipFill>
          <a:blip r:embed="rId5"/>
          <a:stretch>
            <a:fillRect/>
          </a:stretch>
        </p:blipFill>
        <p:spPr>
          <a:xfrm>
            <a:off x="1327371" y="4511202"/>
            <a:ext cx="2506757" cy="2141443"/>
          </a:xfrm>
          <a:prstGeom prst="rect">
            <a:avLst/>
          </a:prstGeom>
        </p:spPr>
      </p:pic>
    </p:spTree>
    <p:extLst>
      <p:ext uri="{BB962C8B-B14F-4D97-AF65-F5344CB8AC3E}">
        <p14:creationId xmlns:p14="http://schemas.microsoft.com/office/powerpoint/2010/main" val="7609367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General Form</a:t>
            </a:r>
            <a:endParaRPr lang="zh-CN" altLang="en-US" dirty="0"/>
          </a:p>
        </p:txBody>
      </p:sp>
      <p:sp>
        <p:nvSpPr>
          <p:cNvPr id="3" name="内容占位符 2"/>
          <p:cNvSpPr>
            <a:spLocks noGrp="1"/>
          </p:cNvSpPr>
          <p:nvPr>
            <p:ph sz="quarter" idx="1"/>
          </p:nvPr>
        </p:nvSpPr>
        <p:spPr>
          <a:xfrm>
            <a:off x="914400" y="1447800"/>
            <a:ext cx="7772400" cy="5097684"/>
          </a:xfrm>
        </p:spPr>
        <p:txBody>
          <a:bodyPr>
            <a:normAutofit lnSpcReduction="10000"/>
          </a:bodyPr>
          <a:lstStyle/>
          <a:p>
            <a:r>
              <a:rPr lang="en-US" altLang="zh-CN" dirty="0" smtClean="0"/>
              <a:t>The VAE bound</a:t>
            </a:r>
          </a:p>
          <a:p>
            <a:endParaRPr lang="en-US" altLang="zh-CN" dirty="0"/>
          </a:p>
          <a:p>
            <a:pPr lvl="1"/>
            <a:endParaRPr lang="en-US" altLang="zh-CN" dirty="0" smtClean="0"/>
          </a:p>
          <a:p>
            <a:pPr lvl="1"/>
            <a:endParaRPr lang="en-US" altLang="zh-CN" dirty="0" smtClean="0"/>
          </a:p>
          <a:p>
            <a:pPr lvl="1"/>
            <a:endParaRPr lang="en-US" altLang="zh-CN" dirty="0" smtClean="0"/>
          </a:p>
          <a:p>
            <a:r>
              <a:rPr lang="en-US" altLang="zh-CN" dirty="0" smtClean="0"/>
              <a:t>Monte Carlo estimate:</a:t>
            </a:r>
          </a:p>
          <a:p>
            <a:pPr lvl="1"/>
            <a:endParaRPr lang="en-US" altLang="zh-CN" dirty="0" smtClean="0"/>
          </a:p>
          <a:p>
            <a:pPr lvl="1"/>
            <a:endParaRPr lang="en-US" altLang="zh-CN" dirty="0" smtClean="0"/>
          </a:p>
          <a:p>
            <a:pPr lvl="1"/>
            <a:endParaRPr lang="en-US" altLang="zh-CN" dirty="0"/>
          </a:p>
          <a:p>
            <a:pPr lvl="1"/>
            <a:endParaRPr lang="en-US" altLang="zh-CN" dirty="0" smtClean="0"/>
          </a:p>
          <a:p>
            <a:pPr lvl="1"/>
            <a:r>
              <a:rPr lang="en-US" altLang="zh-CN" dirty="0" smtClean="0"/>
              <a:t>Again, we cannot back-prop through the randomly drawn numbers</a:t>
            </a:r>
          </a:p>
        </p:txBody>
      </p:sp>
      <mc:AlternateContent xmlns:mc="http://schemas.openxmlformats.org/markup-compatibility/2006" xmlns:a14="http://schemas.microsoft.com/office/drawing/2010/main">
        <mc:Choice Requires="a14">
          <p:sp>
            <p:nvSpPr>
              <p:cNvPr id="4" name="矩形 3"/>
              <p:cNvSpPr/>
              <p:nvPr/>
            </p:nvSpPr>
            <p:spPr>
              <a:xfrm>
                <a:off x="1225062" y="2046386"/>
                <a:ext cx="6875583" cy="4972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smtClean="0">
                          <a:solidFill>
                            <a:srgbClr val="0000FF"/>
                          </a:solidFill>
                          <a:latin typeface="Cambria Math" panose="02040503050406030204" pitchFamily="18" charset="0"/>
                        </a:rPr>
                        <m:t>𝐿</m:t>
                      </m:r>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𝜃</m:t>
                          </m:r>
                          <m:r>
                            <a:rPr lang="en-US" altLang="zh-CN" sz="2400" i="1">
                              <a:solidFill>
                                <a:srgbClr val="0000FF"/>
                              </a:solidFill>
                              <a:latin typeface="Cambria Math" panose="02040503050406030204" pitchFamily="18" charset="0"/>
                            </a:rPr>
                            <m:t>, </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e>
                      </m:d>
                      <m:r>
                        <a:rPr lang="en-US" altLang="zh-CN" sz="2400" i="1">
                          <a:solidFill>
                            <a:srgbClr val="0000FF"/>
                          </a:solidFill>
                          <a:latin typeface="Cambria Math" panose="02040503050406030204" pitchFamily="18" charset="0"/>
                        </a:rPr>
                        <m:t>=</m:t>
                      </m:r>
                      <m:sSub>
                        <m:sSubPr>
                          <m:ctrlPr>
                            <a:rPr lang="en-US" altLang="zh-CN" sz="2400" i="1">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𝑞</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𝑝</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𝜃</m:t>
                                  </m:r>
                                </m:e>
                              </m:d>
                              <m:r>
                                <a:rPr lang="en-US" altLang="zh-CN" sz="2400" i="1">
                                  <a:solidFill>
                                    <a:srgbClr val="0000FF"/>
                                  </a:solidFill>
                                  <a:latin typeface="Cambria Math" panose="02040503050406030204" pitchFamily="18" charset="0"/>
                                </a:rPr>
                                <m:t>−</m:t>
                              </m:r>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𝑞</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z</m:t>
                                      </m:r>
                                    </m:e>
                                    <m:e>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𝜙</m:t>
                                      </m:r>
                                    </m:e>
                                  </m:d>
                                </m:e>
                              </m:func>
                            </m:e>
                          </m:func>
                        </m:e>
                      </m:d>
                    </m:oMath>
                  </m:oMathPara>
                </a14:m>
                <a:endParaRPr lang="en-US" altLang="zh-CN" sz="2400" i="1" dirty="0" smtClean="0">
                  <a:solidFill>
                    <a:srgbClr val="0000FF"/>
                  </a:solidFill>
                  <a:latin typeface="Cambria Math" panose="020405030504060302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1225062" y="2046386"/>
                <a:ext cx="6875583" cy="497252"/>
              </a:xfrm>
              <a:prstGeom prst="rect">
                <a:avLst/>
              </a:prstGeom>
              <a:blipFill rotWithShape="0">
                <a:blip r:embed="rId2"/>
                <a:stretch>
                  <a:fillRect b="-123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2402602" y="2670607"/>
                <a:ext cx="3423302" cy="777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0000FF"/>
                              </a:solidFill>
                              <a:latin typeface="Cambria Math" panose="02040503050406030204" pitchFamily="18" charset="0"/>
                            </a:rPr>
                          </m:ctrlPr>
                        </m:sSubPr>
                        <m:e>
                          <m:r>
                            <a:rPr lang="en-US" altLang="zh-CN" sz="2000" b="1" i="0" smtClean="0">
                              <a:solidFill>
                                <a:srgbClr val="0000FF"/>
                              </a:solidFill>
                              <a:latin typeface="Cambria Math" panose="02040503050406030204" pitchFamily="18" charset="0"/>
                            </a:rPr>
                            <m:t>=</m:t>
                          </m:r>
                          <m:r>
                            <a:rPr lang="en-US" altLang="zh-CN" sz="2000" b="1">
                              <a:solidFill>
                                <a:srgbClr val="0000FF"/>
                              </a:solidFill>
                              <a:latin typeface="Cambria Math" panose="02040503050406030204" pitchFamily="18" charset="0"/>
                            </a:rPr>
                            <m:t>𝐄</m:t>
                          </m:r>
                        </m:e>
                        <m:sub>
                          <m:r>
                            <a:rPr lang="en-US" altLang="zh-CN" sz="2000" i="1">
                              <a:solidFill>
                                <a:srgbClr val="0000FF"/>
                              </a:solidFill>
                              <a:latin typeface="Cambria Math" panose="02040503050406030204" pitchFamily="18" charset="0"/>
                            </a:rPr>
                            <m:t>𝑞</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z</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sub>
                      </m:sSub>
                      <m:d>
                        <m:dPr>
                          <m:begChr m:val="["/>
                          <m:endChr m:val="]"/>
                          <m:ctrlPr>
                            <a:rPr lang="en-US" altLang="zh-CN" sz="2000" i="1">
                              <a:solidFill>
                                <a:srgbClr val="0000FF"/>
                              </a:solidFill>
                              <a:latin typeface="Cambria Math" panose="02040503050406030204" pitchFamily="18" charset="0"/>
                            </a:rPr>
                          </m:ctrlPr>
                        </m:dPr>
                        <m:e>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f>
                                <m:fPr>
                                  <m:ctrlPr>
                                    <a:rPr lang="en-US" altLang="zh-CN" sz="2000" i="1">
                                      <a:solidFill>
                                        <a:srgbClr val="0000FF"/>
                                      </a:solidFill>
                                      <a:latin typeface="Cambria Math" panose="02040503050406030204" pitchFamily="18" charset="0"/>
                                    </a:rPr>
                                  </m:ctrlPr>
                                </m:fPr>
                                <m:num>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r>
                                        <m:rPr>
                                          <m:sty m:val="p"/>
                                        </m:rPr>
                                        <a:rPr lang="en-US" altLang="zh-CN" sz="2000">
                                          <a:solidFill>
                                            <a:srgbClr val="0000FF"/>
                                          </a:solidFill>
                                          <a:latin typeface="Cambria Math" panose="02040503050406030204" pitchFamily="18" charset="0"/>
                                        </a:rPr>
                                        <m:t>z</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num>
                                <m:den>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r>
                                        <m:rPr>
                                          <m:sty m:val="p"/>
                                        </m:rPr>
                                        <a:rPr lang="en-US" altLang="zh-CN" sz="2000">
                                          <a:solidFill>
                                            <a:srgbClr val="0000FF"/>
                                          </a:solidFill>
                                          <a:latin typeface="Cambria Math" panose="02040503050406030204" pitchFamily="18" charset="0"/>
                                        </a:rPr>
                                        <m:t>z</m:t>
                                      </m:r>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en>
                              </m:f>
                            </m:e>
                          </m:func>
                        </m:e>
                      </m:d>
                    </m:oMath>
                  </m:oMathPara>
                </a14:m>
                <a:endParaRPr lang="zh-CN" altLang="en-US" sz="2000" dirty="0"/>
              </a:p>
            </p:txBody>
          </p:sp>
        </mc:Choice>
        <mc:Fallback xmlns="">
          <p:sp>
            <p:nvSpPr>
              <p:cNvPr id="6" name="矩形 5"/>
              <p:cNvSpPr>
                <a:spLocks noRot="1" noChangeAspect="1" noMove="1" noResize="1" noEditPoints="1" noAdjustHandles="1" noChangeArrowheads="1" noChangeShapeType="1" noTextEdit="1"/>
              </p:cNvSpPr>
              <p:nvPr/>
            </p:nvSpPr>
            <p:spPr>
              <a:xfrm>
                <a:off x="2402602" y="2670607"/>
                <a:ext cx="3423302" cy="777264"/>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2115386" y="3939814"/>
                <a:ext cx="4836398" cy="8824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solidFill>
                            <a:srgbClr val="0000FF"/>
                          </a:solidFill>
                          <a:latin typeface="Cambria Math" panose="02040503050406030204" pitchFamily="18" charset="0"/>
                        </a:rPr>
                        <m:t>𝐿</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 </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b="1" i="1">
                          <a:solidFill>
                            <a:srgbClr val="0000FF"/>
                          </a:solidFill>
                          <a:latin typeface="Cambria Math" panose="02040503050406030204" pitchFamily="18" charset="0"/>
                        </a:rPr>
                        <m:t>≈</m:t>
                      </m:r>
                      <m:f>
                        <m:fPr>
                          <m:ctrlPr>
                            <a:rPr lang="en-US" altLang="zh-CN" sz="2000" i="1">
                              <a:solidFill>
                                <a:srgbClr val="0000FF"/>
                              </a:solidFill>
                              <a:latin typeface="Cambria Math" panose="02040503050406030204" pitchFamily="18" charset="0"/>
                            </a:rPr>
                          </m:ctrlPr>
                        </m:fPr>
                        <m:num>
                          <m:r>
                            <a:rPr lang="en-US" altLang="zh-CN" sz="2000" b="0" i="1">
                              <a:solidFill>
                                <a:srgbClr val="0000FF"/>
                              </a:solidFill>
                              <a:latin typeface="Cambria Math" panose="02040503050406030204" pitchFamily="18" charset="0"/>
                            </a:rPr>
                            <m:t>1</m:t>
                          </m:r>
                        </m:num>
                        <m:den>
                          <m:r>
                            <a:rPr lang="en-US" altLang="zh-CN" sz="2000" b="0" i="1">
                              <a:solidFill>
                                <a:srgbClr val="0000FF"/>
                              </a:solidFill>
                              <a:latin typeface="Cambria Math" panose="02040503050406030204" pitchFamily="18" charset="0"/>
                            </a:rPr>
                            <m:t>𝐿</m:t>
                          </m:r>
                        </m:den>
                      </m:f>
                      <m:nary>
                        <m:naryPr>
                          <m:chr m:val="∑"/>
                          <m:supHide m:val="on"/>
                          <m:ctrlPr>
                            <a:rPr lang="en-US" altLang="zh-CN" sz="2000" b="1" i="1">
                              <a:solidFill>
                                <a:srgbClr val="0000FF"/>
                              </a:solidFill>
                              <a:latin typeface="Cambria Math" panose="02040503050406030204" pitchFamily="18" charset="0"/>
                            </a:rPr>
                          </m:ctrlPr>
                        </m:naryPr>
                        <m:sub>
                          <m:r>
                            <a:rPr lang="en-US" altLang="zh-CN" sz="2000" b="0" i="1">
                              <a:solidFill>
                                <a:srgbClr val="0000FF"/>
                              </a:solidFill>
                              <a:latin typeface="Cambria Math" panose="02040503050406030204" pitchFamily="18" charset="0"/>
                            </a:rPr>
                            <m:t>𝑘</m:t>
                          </m:r>
                        </m:sub>
                        <m:sup/>
                        <m:e>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f>
                                <m:fPr>
                                  <m:ctrlPr>
                                    <a:rPr lang="en-US" altLang="zh-CN" sz="2000" i="1">
                                      <a:solidFill>
                                        <a:srgbClr val="0000FF"/>
                                      </a:solidFill>
                                      <a:latin typeface="Cambria Math" panose="02040503050406030204" pitchFamily="18" charset="0"/>
                                    </a:rPr>
                                  </m:ctrlPr>
                                </m:fPr>
                                <m:num>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sSup>
                                        <m:sSupPr>
                                          <m:ctrlPr>
                                            <a:rPr lang="en-US" altLang="zh-CN" sz="2000" b="0" i="1" smtClean="0">
                                              <a:solidFill>
                                                <a:srgbClr val="0000FF"/>
                                              </a:solidFill>
                                              <a:latin typeface="Cambria Math" panose="02040503050406030204" pitchFamily="18" charset="0"/>
                                            </a:rPr>
                                          </m:ctrlPr>
                                        </m:sSupPr>
                                        <m:e>
                                          <m:r>
                                            <m:rPr>
                                              <m:sty m:val="p"/>
                                            </m:rPr>
                                            <a:rPr lang="en-US" altLang="zh-CN" sz="2000">
                                              <a:solidFill>
                                                <a:srgbClr val="0000FF"/>
                                              </a:solidFill>
                                              <a:latin typeface="Cambria Math" panose="02040503050406030204" pitchFamily="18" charset="0"/>
                                            </a:rPr>
                                            <m:t>z</m:t>
                                          </m:r>
                                        </m:e>
                                        <m:sup>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𝑘</m:t>
                                          </m:r>
                                          <m:r>
                                            <a:rPr lang="en-US" altLang="zh-CN" sz="2000" b="0" i="1" smtClean="0">
                                              <a:solidFill>
                                                <a:srgbClr val="0000FF"/>
                                              </a:solidFill>
                                              <a:latin typeface="Cambria Math" panose="02040503050406030204" pitchFamily="18" charset="0"/>
                                            </a:rPr>
                                            <m:t>)</m:t>
                                          </m:r>
                                        </m:sup>
                                      </m:sSup>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num>
                                <m:den>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sSup>
                                        <m:sSupPr>
                                          <m:ctrlPr>
                                            <a:rPr lang="en-US" altLang="zh-CN" sz="2000" b="0" i="1" smtClean="0">
                                              <a:solidFill>
                                                <a:srgbClr val="0000FF"/>
                                              </a:solidFill>
                                              <a:latin typeface="Cambria Math" panose="02040503050406030204" pitchFamily="18" charset="0"/>
                                            </a:rPr>
                                          </m:ctrlPr>
                                        </m:sSupPr>
                                        <m:e>
                                          <m:r>
                                            <m:rPr>
                                              <m:sty m:val="p"/>
                                            </m:rPr>
                                            <a:rPr lang="en-US" altLang="zh-CN" sz="2000">
                                              <a:solidFill>
                                                <a:srgbClr val="0000FF"/>
                                              </a:solidFill>
                                              <a:latin typeface="Cambria Math" panose="02040503050406030204" pitchFamily="18" charset="0"/>
                                            </a:rPr>
                                            <m:t>z</m:t>
                                          </m:r>
                                        </m:e>
                                        <m:sup>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𝑘</m:t>
                                          </m:r>
                                          <m:r>
                                            <a:rPr lang="en-US" altLang="zh-CN" sz="2000" b="0" i="1" smtClean="0">
                                              <a:solidFill>
                                                <a:srgbClr val="0000FF"/>
                                              </a:solidFill>
                                              <a:latin typeface="Cambria Math" panose="02040503050406030204" pitchFamily="18" charset="0"/>
                                            </a:rPr>
                                            <m:t>)</m:t>
                                          </m:r>
                                        </m:sup>
                                      </m:sSup>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en>
                              </m:f>
                            </m:e>
                          </m:func>
                        </m:e>
                      </m:nary>
                    </m:oMath>
                  </m:oMathPara>
                </a14:m>
                <a:endParaRPr lang="zh-CN" altLang="en-US" sz="2000" dirty="0"/>
              </a:p>
            </p:txBody>
          </p:sp>
        </mc:Choice>
        <mc:Fallback xmlns="">
          <p:sp>
            <p:nvSpPr>
              <p:cNvPr id="8" name="矩形 7"/>
              <p:cNvSpPr>
                <a:spLocks noRot="1" noChangeAspect="1" noMove="1" noResize="1" noEditPoints="1" noAdjustHandles="1" noChangeArrowheads="1" noChangeShapeType="1" noTextEdit="1"/>
              </p:cNvSpPr>
              <p:nvPr/>
            </p:nvSpPr>
            <p:spPr>
              <a:xfrm>
                <a:off x="2115386" y="3939814"/>
                <a:ext cx="4836398" cy="882486"/>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Rectangle 63"/>
              <p:cNvSpPr/>
              <p:nvPr/>
            </p:nvSpPr>
            <p:spPr>
              <a:xfrm>
                <a:off x="3079202" y="4910021"/>
                <a:ext cx="2331536"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i="1">
                              <a:solidFill>
                                <a:srgbClr val="0000FF"/>
                              </a:solidFill>
                              <a:latin typeface="Cambria Math" panose="02040503050406030204" pitchFamily="18" charset="0"/>
                            </a:rPr>
                            <m:t>𝑧</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𝑞</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𝑧</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r>
                        <a:rPr lang="en-US" altLang="zh-CN" sz="2400" b="0" i="1" smtClean="0">
                          <a:solidFill>
                            <a:srgbClr val="0000FF"/>
                          </a:solidFill>
                          <a:latin typeface="Cambria Math" panose="02040503050406030204" pitchFamily="18" charset="0"/>
                        </a:rPr>
                        <m:t>)</m:t>
                      </m:r>
                    </m:oMath>
                  </m:oMathPara>
                </a14:m>
                <a:endParaRPr lang="en-US" sz="2400" dirty="0">
                  <a:solidFill>
                    <a:srgbClr val="0000FF"/>
                  </a:solidFill>
                </a:endParaRPr>
              </a:p>
            </p:txBody>
          </p:sp>
        </mc:Choice>
        <mc:Fallback xmlns="">
          <p:sp>
            <p:nvSpPr>
              <p:cNvPr id="9" name="Rectangle 63"/>
              <p:cNvSpPr>
                <a:spLocks noRot="1" noChangeAspect="1" noMove="1" noResize="1" noEditPoints="1" noAdjustHandles="1" noChangeArrowheads="1" noChangeShapeType="1" noTextEdit="1"/>
              </p:cNvSpPr>
              <p:nvPr/>
            </p:nvSpPr>
            <p:spPr>
              <a:xfrm>
                <a:off x="3079202" y="4910021"/>
                <a:ext cx="2331536" cy="476990"/>
              </a:xfrm>
              <a:prstGeom prst="rect">
                <a:avLst/>
              </a:prstGeom>
              <a:blipFill rotWithShape="0">
                <a:blip r:embed="rId5"/>
                <a:stretch>
                  <a:fillRect r="-261" b="-126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279679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Reparameterization</a:t>
            </a:r>
            <a:r>
              <a:rPr lang="en-US" dirty="0" smtClean="0"/>
              <a:t> Trick</a:t>
            </a:r>
            <a:endParaRPr lang="en-US" dirty="0"/>
          </a:p>
        </p:txBody>
      </p:sp>
      <p:sp>
        <p:nvSpPr>
          <p:cNvPr id="3" name="Content Placeholder 2"/>
          <p:cNvSpPr>
            <a:spLocks noGrp="1"/>
          </p:cNvSpPr>
          <p:nvPr>
            <p:ph sz="quarter" idx="1"/>
          </p:nvPr>
        </p:nvSpPr>
        <p:spPr>
          <a:xfrm>
            <a:off x="914400" y="1447799"/>
            <a:ext cx="7772400" cy="5197445"/>
          </a:xfrm>
        </p:spPr>
        <p:txBody>
          <a:bodyPr/>
          <a:lstStyle/>
          <a:p>
            <a:r>
              <a:rPr lang="en-US" dirty="0" smtClean="0"/>
              <a:t>Backpropagation not possible through random sampling</a:t>
            </a:r>
            <a:endParaRPr lang="en-US" dirty="0"/>
          </a:p>
        </p:txBody>
      </p:sp>
      <p:grpSp>
        <p:nvGrpSpPr>
          <p:cNvPr id="77" name="Group 76"/>
          <p:cNvGrpSpPr/>
          <p:nvPr/>
        </p:nvGrpSpPr>
        <p:grpSpPr>
          <a:xfrm>
            <a:off x="1146558" y="2181773"/>
            <a:ext cx="2313878" cy="2265269"/>
            <a:chOff x="1173717" y="2181773"/>
            <a:chExt cx="2313878" cy="2265269"/>
          </a:xfrm>
        </p:grpSpPr>
        <p:cxnSp>
          <p:nvCxnSpPr>
            <p:cNvPr id="8" name="直接箭头连接符 24"/>
            <p:cNvCxnSpPr>
              <a:stCxn id="13" idx="3"/>
            </p:cNvCxnSpPr>
            <p:nvPr/>
          </p:nvCxnSpPr>
          <p:spPr>
            <a:xfrm flipH="1">
              <a:off x="1379816" y="3406495"/>
              <a:ext cx="455692" cy="4705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接箭头连接符 24"/>
            <p:cNvCxnSpPr>
              <a:stCxn id="13" idx="4"/>
            </p:cNvCxnSpPr>
            <p:nvPr/>
          </p:nvCxnSpPr>
          <p:spPr>
            <a:xfrm>
              <a:off x="1975520" y="3469942"/>
              <a:ext cx="1167" cy="651773"/>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777513" y="3036699"/>
              <a:ext cx="396014" cy="433243"/>
              <a:chOff x="2244633" y="2065612"/>
              <a:chExt cx="396014" cy="433243"/>
            </a:xfrm>
          </p:grpSpPr>
          <p:sp>
            <p:nvSpPr>
              <p:cNvPr id="13" name="椭圆 41"/>
              <p:cNvSpPr/>
              <p:nvPr/>
            </p:nvSpPr>
            <p:spPr>
              <a:xfrm>
                <a:off x="2244633" y="2065612"/>
                <a:ext cx="396014" cy="43324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9" name="TextBox 58"/>
                  <p:cNvSpPr txBox="1"/>
                  <p:nvPr/>
                </p:nvSpPr>
                <p:spPr>
                  <a:xfrm flipH="1">
                    <a:off x="2317684" y="2127571"/>
                    <a:ext cx="2625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i="1" dirty="0"/>
                  </a:p>
                </p:txBody>
              </p:sp>
            </mc:Choice>
            <mc:Fallback xmlns="">
              <p:sp>
                <p:nvSpPr>
                  <p:cNvPr id="59" name="TextBox 58"/>
                  <p:cNvSpPr txBox="1">
                    <a:spLocks noRot="1" noChangeAspect="1" noMove="1" noResize="1" noEditPoints="1" noAdjustHandles="1" noChangeArrowheads="1" noChangeShapeType="1" noTextEdit="1"/>
                  </p:cNvSpPr>
                  <p:nvPr/>
                </p:nvSpPr>
                <p:spPr>
                  <a:xfrm flipH="1">
                    <a:off x="2317684" y="2127571"/>
                    <a:ext cx="262552" cy="276999"/>
                  </a:xfrm>
                  <a:prstGeom prst="rect">
                    <a:avLst/>
                  </a:prstGeom>
                  <a:blipFill>
                    <a:blip r:embed="rId3"/>
                    <a:stretch>
                      <a:fillRect/>
                    </a:stretch>
                  </a:blipFill>
                </p:spPr>
                <p:txBody>
                  <a:bodyPr/>
                  <a:lstStyle/>
                  <a:p>
                    <a:r>
                      <a:rPr lang="en-US">
                        <a:noFill/>
                      </a:rPr>
                      <a:t> </a:t>
                    </a:r>
                  </a:p>
                </p:txBody>
              </p:sp>
            </mc:Fallback>
          </mc:AlternateContent>
        </p:grpSp>
        <p:cxnSp>
          <p:nvCxnSpPr>
            <p:cNvPr id="64" name="直接箭头连接符 24"/>
            <p:cNvCxnSpPr>
              <a:endCxn id="13" idx="0"/>
            </p:cNvCxnSpPr>
            <p:nvPr/>
          </p:nvCxnSpPr>
          <p:spPr>
            <a:xfrm>
              <a:off x="1975520" y="2523660"/>
              <a:ext cx="0" cy="51303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p:cNvSpPr txBox="1"/>
                <p:nvPr/>
              </p:nvSpPr>
              <p:spPr>
                <a:xfrm>
                  <a:off x="2300924" y="3114820"/>
                  <a:ext cx="11866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m:rPr>
                            <m:sty m:val="p"/>
                          </m:rPr>
                          <a:rPr lang="en-US" b="0" i="0" smtClean="0">
                            <a:latin typeface="Cambria Math" panose="02040503050406030204" pitchFamily="18" charset="0"/>
                          </a:rPr>
                          <m:t>x</m:t>
                        </m:r>
                        <m:r>
                          <a:rPr lang="en-US" b="0" i="1" smtClean="0">
                            <a:latin typeface="Cambria Math" panose="02040503050406030204" pitchFamily="18" charset="0"/>
                          </a:rPr>
                          <m:t>;</m:t>
                        </m:r>
                        <m:r>
                          <a:rPr lang="en-US" b="0" i="1" smtClean="0">
                            <a:latin typeface="Cambria Math" panose="02040503050406030204" pitchFamily="18" charset="0"/>
                          </a:rPr>
                          <m:t>𝜙</m:t>
                        </m:r>
                        <m:r>
                          <a:rPr lang="en-US" b="0" i="1" smtClean="0">
                            <a:latin typeface="Cambria Math" panose="02040503050406030204" pitchFamily="18" charset="0"/>
                          </a:rPr>
                          <m:t>)</m:t>
                        </m:r>
                      </m:oMath>
                    </m:oMathPara>
                  </a14:m>
                  <a:endParaRPr lang="en-US" dirty="0"/>
                </a:p>
              </p:txBody>
            </p:sp>
          </mc:Choice>
          <mc:Fallback xmlns="">
            <p:sp>
              <p:nvSpPr>
                <p:cNvPr id="68" name="TextBox 67"/>
                <p:cNvSpPr txBox="1">
                  <a:spLocks noRot="1" noChangeAspect="1" noMove="1" noResize="1" noEditPoints="1" noAdjustHandles="1" noChangeArrowheads="1" noChangeShapeType="1" noTextEdit="1"/>
                </p:cNvSpPr>
                <p:nvPr/>
              </p:nvSpPr>
              <p:spPr>
                <a:xfrm>
                  <a:off x="2300924" y="3114820"/>
                  <a:ext cx="1186671" cy="276999"/>
                </a:xfrm>
                <a:prstGeom prst="rect">
                  <a:avLst/>
                </a:prstGeom>
                <a:blipFill>
                  <a:blip r:embed="rId4"/>
                  <a:stretch>
                    <a:fillRect l="-513" t="-6667" r="-5641" b="-31111"/>
                  </a:stretch>
                </a:blipFill>
              </p:spPr>
              <p:txBody>
                <a:bodyPr/>
                <a:lstStyle/>
                <a:p>
                  <a:r>
                    <a:rPr lang="en-US">
                      <a:noFill/>
                    </a:rPr>
                    <a:t> </a:t>
                  </a:r>
                </a:p>
              </p:txBody>
            </p:sp>
          </mc:Fallback>
        </mc:AlternateContent>
        <p:sp>
          <p:nvSpPr>
            <p:cNvPr id="70" name="Rectangle 69"/>
            <p:cNvSpPr/>
            <p:nvPr/>
          </p:nvSpPr>
          <p:spPr>
            <a:xfrm>
              <a:off x="1804671" y="4112064"/>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p:cNvSpPr txBox="1"/>
                <p:nvPr/>
              </p:nvSpPr>
              <p:spPr>
                <a:xfrm>
                  <a:off x="1895830" y="4154940"/>
                  <a:ext cx="1635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x</m:t>
                        </m:r>
                      </m:oMath>
                    </m:oMathPara>
                  </a14:m>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1895830" y="4154940"/>
                  <a:ext cx="163506" cy="276999"/>
                </a:xfrm>
                <a:prstGeom prst="rect">
                  <a:avLst/>
                </a:prstGeom>
                <a:blipFill>
                  <a:blip r:embed="rId5"/>
                  <a:stretch>
                    <a:fillRect l="-23077" r="-23077"/>
                  </a:stretch>
                </a:blipFill>
              </p:spPr>
              <p:txBody>
                <a:bodyPr/>
                <a:lstStyle/>
                <a:p>
                  <a:r>
                    <a:rPr lang="en-US">
                      <a:noFill/>
                    </a:rPr>
                    <a:t> </a:t>
                  </a:r>
                </a:p>
              </p:txBody>
            </p:sp>
          </mc:Fallback>
        </mc:AlternateContent>
        <p:sp>
          <p:nvSpPr>
            <p:cNvPr id="71" name="Rectangle 70"/>
            <p:cNvSpPr/>
            <p:nvPr/>
          </p:nvSpPr>
          <p:spPr>
            <a:xfrm>
              <a:off x="1178221" y="3862343"/>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1173717" y="3859382"/>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1173717" y="3859382"/>
                  <a:ext cx="320532" cy="307777"/>
                </a:xfrm>
                <a:prstGeom prst="rect">
                  <a:avLst/>
                </a:prstGeom>
                <a:blipFill>
                  <a:blip r:embed="rId6"/>
                  <a:stretch>
                    <a:fillRect l="-13208" t="-1961" r="-13208" b="-27451"/>
                  </a:stretch>
                </a:blipFill>
              </p:spPr>
              <p:txBody>
                <a:bodyPr/>
                <a:lstStyle/>
                <a:p>
                  <a:r>
                    <a:rPr lang="en-US">
                      <a:noFill/>
                    </a:rPr>
                    <a:t> </a:t>
                  </a:r>
                </a:p>
              </p:txBody>
            </p:sp>
          </mc:Fallback>
        </mc:AlternateContent>
        <p:sp>
          <p:nvSpPr>
            <p:cNvPr id="72" name="Rectangle 71"/>
            <p:cNvSpPr/>
            <p:nvPr/>
          </p:nvSpPr>
          <p:spPr>
            <a:xfrm>
              <a:off x="1808349" y="2181773"/>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TextBox 66"/>
                <p:cNvSpPr txBox="1"/>
                <p:nvPr/>
              </p:nvSpPr>
              <p:spPr>
                <a:xfrm>
                  <a:off x="1747023" y="2212377"/>
                  <a:ext cx="44461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oMath>
                    </m:oMathPara>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1747023" y="2212377"/>
                  <a:ext cx="444613" cy="276999"/>
                </a:xfrm>
                <a:prstGeom prst="rect">
                  <a:avLst/>
                </a:prstGeom>
                <a:blipFill>
                  <a:blip r:embed="rId7"/>
                  <a:stretch>
                    <a:fillRect t="-6667" b="-31111"/>
                  </a:stretch>
                </a:blipFill>
              </p:spPr>
              <p:txBody>
                <a:bodyPr/>
                <a:lstStyle/>
                <a:p>
                  <a:r>
                    <a:rPr lang="en-US">
                      <a:noFill/>
                    </a:rPr>
                    <a:t> </a:t>
                  </a:r>
                </a:p>
              </p:txBody>
            </p:sp>
          </mc:Fallback>
        </mc:AlternateContent>
      </p:grpSp>
      <p:grpSp>
        <p:nvGrpSpPr>
          <p:cNvPr id="115" name="Group 114"/>
          <p:cNvGrpSpPr/>
          <p:nvPr/>
        </p:nvGrpSpPr>
        <p:grpSpPr>
          <a:xfrm>
            <a:off x="441596" y="4531930"/>
            <a:ext cx="1977114" cy="369332"/>
            <a:chOff x="1329231" y="4777022"/>
            <a:chExt cx="1977114" cy="369332"/>
          </a:xfrm>
        </p:grpSpPr>
        <p:sp>
          <p:nvSpPr>
            <p:cNvPr id="73" name="Rectangle 72"/>
            <p:cNvSpPr/>
            <p:nvPr/>
          </p:nvSpPr>
          <p:spPr>
            <a:xfrm>
              <a:off x="1329231" y="4879748"/>
              <a:ext cx="165716" cy="20551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445707" y="4777022"/>
              <a:ext cx="1860638" cy="369332"/>
            </a:xfrm>
            <a:prstGeom prst="rect">
              <a:avLst/>
            </a:prstGeom>
            <a:noFill/>
          </p:spPr>
          <p:txBody>
            <a:bodyPr wrap="none" rtlCol="0">
              <a:spAutoFit/>
            </a:bodyPr>
            <a:lstStyle/>
            <a:p>
              <a:r>
                <a:rPr lang="en-US" dirty="0" smtClean="0"/>
                <a:t>: deterministic node</a:t>
              </a:r>
              <a:endParaRPr lang="en-US" dirty="0"/>
            </a:p>
          </p:txBody>
        </p:sp>
      </p:grpSp>
      <p:grpSp>
        <p:nvGrpSpPr>
          <p:cNvPr id="114" name="Group 113"/>
          <p:cNvGrpSpPr/>
          <p:nvPr/>
        </p:nvGrpSpPr>
        <p:grpSpPr>
          <a:xfrm>
            <a:off x="2541177" y="4519260"/>
            <a:ext cx="1596857" cy="369332"/>
            <a:chOff x="1261334" y="5291552"/>
            <a:chExt cx="1596857" cy="369332"/>
          </a:xfrm>
        </p:grpSpPr>
        <p:sp>
          <p:nvSpPr>
            <p:cNvPr id="74" name="椭圆 41"/>
            <p:cNvSpPr/>
            <p:nvPr/>
          </p:nvSpPr>
          <p:spPr>
            <a:xfrm>
              <a:off x="1261334" y="5362656"/>
              <a:ext cx="247743" cy="28471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1453255" y="5291552"/>
              <a:ext cx="1404936" cy="369332"/>
            </a:xfrm>
            <a:prstGeom prst="rect">
              <a:avLst/>
            </a:prstGeom>
            <a:noFill/>
          </p:spPr>
          <p:txBody>
            <a:bodyPr wrap="none" rtlCol="0">
              <a:spAutoFit/>
            </a:bodyPr>
            <a:lstStyle/>
            <a:p>
              <a:r>
                <a:rPr lang="en-US" dirty="0" smtClean="0"/>
                <a:t>: random node</a:t>
              </a:r>
              <a:endParaRPr lang="en-US" dirty="0"/>
            </a:p>
          </p:txBody>
        </p:sp>
      </p:grpSp>
      <p:grpSp>
        <p:nvGrpSpPr>
          <p:cNvPr id="104" name="Group 103"/>
          <p:cNvGrpSpPr/>
          <p:nvPr/>
        </p:nvGrpSpPr>
        <p:grpSpPr>
          <a:xfrm>
            <a:off x="6205924" y="2166670"/>
            <a:ext cx="2514255" cy="2265269"/>
            <a:chOff x="5834742" y="2166670"/>
            <a:chExt cx="2514255" cy="2265269"/>
          </a:xfrm>
        </p:grpSpPr>
        <p:sp>
          <p:nvSpPr>
            <p:cNvPr id="93" name="Rectangle 92"/>
            <p:cNvSpPr/>
            <p:nvPr/>
          </p:nvSpPr>
          <p:spPr>
            <a:xfrm>
              <a:off x="6474749" y="3063858"/>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直接箭头连接符 24"/>
            <p:cNvCxnSpPr/>
            <p:nvPr/>
          </p:nvCxnSpPr>
          <p:spPr>
            <a:xfrm flipH="1">
              <a:off x="6040841" y="3391392"/>
              <a:ext cx="424855" cy="4705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直接箭头连接符 24"/>
            <p:cNvCxnSpPr>
              <a:stCxn id="93" idx="2"/>
            </p:cNvCxnSpPr>
            <p:nvPr/>
          </p:nvCxnSpPr>
          <p:spPr>
            <a:xfrm flipH="1">
              <a:off x="6637713" y="3398836"/>
              <a:ext cx="4838" cy="707776"/>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p:cNvSpPr txBox="1"/>
                <p:nvPr/>
              </p:nvSpPr>
              <p:spPr>
                <a:xfrm flipH="1">
                  <a:off x="6511589" y="3083555"/>
                  <a:ext cx="2625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i="1" dirty="0"/>
                </a:p>
              </p:txBody>
            </p:sp>
          </mc:Choice>
          <mc:Fallback xmlns="">
            <p:sp>
              <p:nvSpPr>
                <p:cNvPr id="91" name="TextBox 90"/>
                <p:cNvSpPr txBox="1">
                  <a:spLocks noRot="1" noChangeAspect="1" noMove="1" noResize="1" noEditPoints="1" noAdjustHandles="1" noChangeArrowheads="1" noChangeShapeType="1" noTextEdit="1"/>
                </p:cNvSpPr>
                <p:nvPr/>
              </p:nvSpPr>
              <p:spPr>
                <a:xfrm flipH="1">
                  <a:off x="6511589" y="3083555"/>
                  <a:ext cx="262552" cy="276999"/>
                </a:xfrm>
                <a:prstGeom prst="rect">
                  <a:avLst/>
                </a:prstGeom>
                <a:blipFill>
                  <a:blip r:embed="rId8"/>
                  <a:stretch>
                    <a:fillRect/>
                  </a:stretch>
                </a:blipFill>
              </p:spPr>
              <p:txBody>
                <a:bodyPr/>
                <a:lstStyle/>
                <a:p>
                  <a:r>
                    <a:rPr lang="en-US">
                      <a:noFill/>
                    </a:rPr>
                    <a:t> </a:t>
                  </a:r>
                </a:p>
              </p:txBody>
            </p:sp>
          </mc:Fallback>
        </mc:AlternateContent>
        <p:cxnSp>
          <p:nvCxnSpPr>
            <p:cNvPr id="82" name="直接箭头连接符 24"/>
            <p:cNvCxnSpPr/>
            <p:nvPr/>
          </p:nvCxnSpPr>
          <p:spPr>
            <a:xfrm>
              <a:off x="6636545" y="2508557"/>
              <a:ext cx="0" cy="513039"/>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p:cNvSpPr txBox="1"/>
                <p:nvPr/>
              </p:nvSpPr>
              <p:spPr>
                <a:xfrm>
                  <a:off x="7630339" y="3890160"/>
                  <a:ext cx="7186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𝜖</m:t>
                        </m:r>
                        <m:r>
                          <a:rPr lang="en-US" b="0" i="1" smtClean="0">
                            <a:latin typeface="Cambria Math" panose="02040503050406030204" pitchFamily="18" charset="0"/>
                          </a:rPr>
                          <m:t>)</m:t>
                        </m:r>
                      </m:oMath>
                    </m:oMathPara>
                  </a14:m>
                  <a:endParaRPr lang="en-US" dirty="0"/>
                </a:p>
              </p:txBody>
            </p:sp>
          </mc:Choice>
          <mc:Fallback xmlns="">
            <p:sp>
              <p:nvSpPr>
                <p:cNvPr id="83" name="TextBox 82"/>
                <p:cNvSpPr txBox="1">
                  <a:spLocks noRot="1" noChangeAspect="1" noMove="1" noResize="1" noEditPoints="1" noAdjustHandles="1" noChangeArrowheads="1" noChangeShapeType="1" noTextEdit="1"/>
                </p:cNvSpPr>
                <p:nvPr/>
              </p:nvSpPr>
              <p:spPr>
                <a:xfrm>
                  <a:off x="7630339" y="3890160"/>
                  <a:ext cx="718658" cy="276999"/>
                </a:xfrm>
                <a:prstGeom prst="rect">
                  <a:avLst/>
                </a:prstGeom>
                <a:blipFill>
                  <a:blip r:embed="rId9"/>
                  <a:stretch>
                    <a:fillRect l="-2564" t="-6522" r="-11966" b="-28261"/>
                  </a:stretch>
                </a:blipFill>
              </p:spPr>
              <p:txBody>
                <a:bodyPr/>
                <a:lstStyle/>
                <a:p>
                  <a:r>
                    <a:rPr lang="en-US">
                      <a:noFill/>
                    </a:rPr>
                    <a:t> </a:t>
                  </a:r>
                </a:p>
              </p:txBody>
            </p:sp>
          </mc:Fallback>
        </mc:AlternateContent>
        <p:sp>
          <p:nvSpPr>
            <p:cNvPr id="84" name="Rectangle 83"/>
            <p:cNvSpPr/>
            <p:nvPr/>
          </p:nvSpPr>
          <p:spPr>
            <a:xfrm>
              <a:off x="6465696" y="4096961"/>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5" name="TextBox 84"/>
                <p:cNvSpPr txBox="1"/>
                <p:nvPr/>
              </p:nvSpPr>
              <p:spPr>
                <a:xfrm>
                  <a:off x="6556855" y="4139837"/>
                  <a:ext cx="1635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x</m:t>
                        </m:r>
                      </m:oMath>
                    </m:oMathPara>
                  </a14:m>
                  <a:endParaRPr lang="en-US" dirty="0"/>
                </a:p>
              </p:txBody>
            </p:sp>
          </mc:Choice>
          <mc:Fallback xmlns="">
            <p:sp>
              <p:nvSpPr>
                <p:cNvPr id="85" name="TextBox 84"/>
                <p:cNvSpPr txBox="1">
                  <a:spLocks noRot="1" noChangeAspect="1" noMove="1" noResize="1" noEditPoints="1" noAdjustHandles="1" noChangeArrowheads="1" noChangeShapeType="1" noTextEdit="1"/>
                </p:cNvSpPr>
                <p:nvPr/>
              </p:nvSpPr>
              <p:spPr>
                <a:xfrm>
                  <a:off x="6556855" y="4139837"/>
                  <a:ext cx="163506" cy="276999"/>
                </a:xfrm>
                <a:prstGeom prst="rect">
                  <a:avLst/>
                </a:prstGeom>
                <a:blipFill>
                  <a:blip r:embed="rId10"/>
                  <a:stretch>
                    <a:fillRect l="-22222" r="-18519"/>
                  </a:stretch>
                </a:blipFill>
              </p:spPr>
              <p:txBody>
                <a:bodyPr/>
                <a:lstStyle/>
                <a:p>
                  <a:r>
                    <a:rPr lang="en-US">
                      <a:noFill/>
                    </a:rPr>
                    <a:t> </a:t>
                  </a:r>
                </a:p>
              </p:txBody>
            </p:sp>
          </mc:Fallback>
        </mc:AlternateContent>
        <p:sp>
          <p:nvSpPr>
            <p:cNvPr id="86" name="Rectangle 85"/>
            <p:cNvSpPr/>
            <p:nvPr/>
          </p:nvSpPr>
          <p:spPr>
            <a:xfrm>
              <a:off x="5839246" y="3847240"/>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7" name="TextBox 86"/>
                <p:cNvSpPr txBox="1"/>
                <p:nvPr/>
              </p:nvSpPr>
              <p:spPr>
                <a:xfrm>
                  <a:off x="5834742" y="3844279"/>
                  <a:ext cx="32053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𝜙</m:t>
                        </m:r>
                      </m:oMath>
                    </m:oMathPara>
                  </a14:m>
                  <a:endParaRPr lang="en-US" sz="2000" dirty="0"/>
                </a:p>
              </p:txBody>
            </p:sp>
          </mc:Choice>
          <mc:Fallback xmlns="">
            <p:sp>
              <p:nvSpPr>
                <p:cNvPr id="87" name="TextBox 86"/>
                <p:cNvSpPr txBox="1">
                  <a:spLocks noRot="1" noChangeAspect="1" noMove="1" noResize="1" noEditPoints="1" noAdjustHandles="1" noChangeArrowheads="1" noChangeShapeType="1" noTextEdit="1"/>
                </p:cNvSpPr>
                <p:nvPr/>
              </p:nvSpPr>
              <p:spPr>
                <a:xfrm>
                  <a:off x="5834742" y="3844279"/>
                  <a:ext cx="320532" cy="307777"/>
                </a:xfrm>
                <a:prstGeom prst="rect">
                  <a:avLst/>
                </a:prstGeom>
                <a:blipFill>
                  <a:blip r:embed="rId11"/>
                  <a:stretch>
                    <a:fillRect l="-13208" t="-2000" r="-13208" b="-30000"/>
                  </a:stretch>
                </a:blipFill>
              </p:spPr>
              <p:txBody>
                <a:bodyPr/>
                <a:lstStyle/>
                <a:p>
                  <a:r>
                    <a:rPr lang="en-US">
                      <a:noFill/>
                    </a:rPr>
                    <a:t> </a:t>
                  </a:r>
                </a:p>
              </p:txBody>
            </p:sp>
          </mc:Fallback>
        </mc:AlternateContent>
        <p:sp>
          <p:nvSpPr>
            <p:cNvPr id="88" name="Rectangle 87"/>
            <p:cNvSpPr/>
            <p:nvPr/>
          </p:nvSpPr>
          <p:spPr>
            <a:xfrm>
              <a:off x="6469374" y="2166670"/>
              <a:ext cx="335603" cy="33497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9" name="TextBox 88"/>
                <p:cNvSpPr txBox="1"/>
                <p:nvPr/>
              </p:nvSpPr>
              <p:spPr>
                <a:xfrm>
                  <a:off x="6408048" y="2197274"/>
                  <a:ext cx="44461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oMath>
                    </m:oMathPara>
                  </a14:m>
                  <a:endParaRPr lang="en-US" dirty="0"/>
                </a:p>
              </p:txBody>
            </p:sp>
          </mc:Choice>
          <mc:Fallback xmlns="">
            <p:sp>
              <p:nvSpPr>
                <p:cNvPr id="89" name="TextBox 88"/>
                <p:cNvSpPr txBox="1">
                  <a:spLocks noRot="1" noChangeAspect="1" noMove="1" noResize="1" noEditPoints="1" noAdjustHandles="1" noChangeArrowheads="1" noChangeShapeType="1" noTextEdit="1"/>
                </p:cNvSpPr>
                <p:nvPr/>
              </p:nvSpPr>
              <p:spPr>
                <a:xfrm>
                  <a:off x="6408048" y="2197274"/>
                  <a:ext cx="444613" cy="276999"/>
                </a:xfrm>
                <a:prstGeom prst="rect">
                  <a:avLst/>
                </a:prstGeom>
                <a:blipFill>
                  <a:blip r:embed="rId12"/>
                  <a:stretch>
                    <a:fillRect t="-6522" b="-28261"/>
                  </a:stretch>
                </a:blipFill>
              </p:spPr>
              <p:txBody>
                <a:bodyPr/>
                <a:lstStyle/>
                <a:p>
                  <a:r>
                    <a:rPr lang="en-US">
                      <a:noFill/>
                    </a:rPr>
                    <a:t> </a:t>
                  </a:r>
                </a:p>
              </p:txBody>
            </p:sp>
          </mc:Fallback>
        </mc:AlternateContent>
        <p:sp>
          <p:nvSpPr>
            <p:cNvPr id="92" name="椭圆 41"/>
            <p:cNvSpPr/>
            <p:nvPr/>
          </p:nvSpPr>
          <p:spPr>
            <a:xfrm>
              <a:off x="7152175" y="3796648"/>
              <a:ext cx="396014" cy="43324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5" name="TextBox 94"/>
                <p:cNvSpPr txBox="1"/>
                <p:nvPr/>
              </p:nvSpPr>
              <p:spPr>
                <a:xfrm>
                  <a:off x="7264162" y="3862838"/>
                  <a:ext cx="1660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𝜖</m:t>
                        </m:r>
                      </m:oMath>
                    </m:oMathPara>
                  </a14:m>
                  <a:endParaRPr lang="en-US" dirty="0"/>
                </a:p>
              </p:txBody>
            </p:sp>
          </mc:Choice>
          <mc:Fallback xmlns="">
            <p:sp>
              <p:nvSpPr>
                <p:cNvPr id="95" name="TextBox 94"/>
                <p:cNvSpPr txBox="1">
                  <a:spLocks noRot="1" noChangeAspect="1" noMove="1" noResize="1" noEditPoints="1" noAdjustHandles="1" noChangeArrowheads="1" noChangeShapeType="1" noTextEdit="1"/>
                </p:cNvSpPr>
                <p:nvPr/>
              </p:nvSpPr>
              <p:spPr>
                <a:xfrm>
                  <a:off x="7264162" y="3862838"/>
                  <a:ext cx="166006" cy="276999"/>
                </a:xfrm>
                <a:prstGeom prst="rect">
                  <a:avLst/>
                </a:prstGeom>
                <a:blipFill>
                  <a:blip r:embed="rId13"/>
                  <a:stretch>
                    <a:fillRect l="-22222" r="-18519"/>
                  </a:stretch>
                </a:blipFill>
              </p:spPr>
              <p:txBody>
                <a:bodyPr/>
                <a:lstStyle/>
                <a:p>
                  <a:r>
                    <a:rPr lang="en-US">
                      <a:noFill/>
                    </a:rPr>
                    <a:t> </a:t>
                  </a:r>
                </a:p>
              </p:txBody>
            </p:sp>
          </mc:Fallback>
        </mc:AlternateContent>
        <p:cxnSp>
          <p:nvCxnSpPr>
            <p:cNvPr id="96" name="直接箭头连接符 24"/>
            <p:cNvCxnSpPr>
              <a:endCxn id="92" idx="1"/>
            </p:cNvCxnSpPr>
            <p:nvPr/>
          </p:nvCxnSpPr>
          <p:spPr>
            <a:xfrm>
              <a:off x="6810352" y="3391392"/>
              <a:ext cx="399818" cy="468703"/>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TextBox 100"/>
                <p:cNvSpPr txBox="1"/>
                <p:nvPr/>
              </p:nvSpPr>
              <p:spPr>
                <a:xfrm>
                  <a:off x="6945343" y="3101031"/>
                  <a:ext cx="12062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𝜙</m:t>
                        </m:r>
                        <m:r>
                          <a:rPr lang="en-US" b="0" i="1" smtClean="0">
                            <a:latin typeface="Cambria Math" panose="02040503050406030204" pitchFamily="18" charset="0"/>
                          </a:rPr>
                          <m:t>,</m:t>
                        </m:r>
                        <m:r>
                          <m:rPr>
                            <m:sty m:val="p"/>
                          </m:rPr>
                          <a:rPr lang="en-US" b="0" i="0" smtClean="0">
                            <a:latin typeface="Cambria Math" panose="02040503050406030204" pitchFamily="18" charset="0"/>
                          </a:rPr>
                          <m:t>x</m:t>
                        </m:r>
                        <m:r>
                          <a:rPr lang="en-US" b="0" i="1" smtClean="0">
                            <a:latin typeface="Cambria Math" panose="02040503050406030204" pitchFamily="18" charset="0"/>
                          </a:rPr>
                          <m:t>,</m:t>
                        </m:r>
                        <m:r>
                          <a:rPr lang="en-US" b="0" i="1" smtClean="0">
                            <a:latin typeface="Cambria Math" panose="02040503050406030204" pitchFamily="18" charset="0"/>
                          </a:rPr>
                          <m:t>𝜖</m:t>
                        </m:r>
                        <m:r>
                          <a:rPr lang="en-US" b="0" i="1" smtClean="0">
                            <a:latin typeface="Cambria Math" panose="02040503050406030204" pitchFamily="18" charset="0"/>
                          </a:rPr>
                          <m:t>)</m:t>
                        </m:r>
                      </m:oMath>
                    </m:oMathPara>
                  </a14:m>
                  <a:endParaRPr lang="en-US" dirty="0"/>
                </a:p>
              </p:txBody>
            </p:sp>
          </mc:Choice>
          <mc:Fallback xmlns="">
            <p:sp>
              <p:nvSpPr>
                <p:cNvPr id="101" name="TextBox 100"/>
                <p:cNvSpPr txBox="1">
                  <a:spLocks noRot="1" noChangeAspect="1" noMove="1" noResize="1" noEditPoints="1" noAdjustHandles="1" noChangeArrowheads="1" noChangeShapeType="1" noTextEdit="1"/>
                </p:cNvSpPr>
                <p:nvPr/>
              </p:nvSpPr>
              <p:spPr>
                <a:xfrm>
                  <a:off x="6945343" y="3101031"/>
                  <a:ext cx="1206228" cy="276999"/>
                </a:xfrm>
                <a:prstGeom prst="rect">
                  <a:avLst/>
                </a:prstGeom>
                <a:blipFill>
                  <a:blip r:embed="rId14"/>
                  <a:stretch>
                    <a:fillRect l="-1010" t="-8889" r="-6061" b="-31111"/>
                  </a:stretch>
                </a:blipFill>
              </p:spPr>
              <p:txBody>
                <a:bodyPr/>
                <a:lstStyle/>
                <a:p>
                  <a:r>
                    <a:rPr lang="en-US">
                      <a:noFill/>
                    </a:rPr>
                    <a:t> </a:t>
                  </a:r>
                </a:p>
              </p:txBody>
            </p:sp>
          </mc:Fallback>
        </mc:AlternateContent>
      </p:grpSp>
      <p:grpSp>
        <p:nvGrpSpPr>
          <p:cNvPr id="116" name="Group 115"/>
          <p:cNvGrpSpPr/>
          <p:nvPr/>
        </p:nvGrpSpPr>
        <p:grpSpPr>
          <a:xfrm>
            <a:off x="5153975" y="2085193"/>
            <a:ext cx="1566787" cy="2078478"/>
            <a:chOff x="4918588" y="2085193"/>
            <a:chExt cx="1566787" cy="2078478"/>
          </a:xfrm>
        </p:grpSpPr>
        <p:cxnSp>
          <p:nvCxnSpPr>
            <p:cNvPr id="105" name="直接箭头连接符 24"/>
            <p:cNvCxnSpPr/>
            <p:nvPr/>
          </p:nvCxnSpPr>
          <p:spPr>
            <a:xfrm flipV="1">
              <a:off x="5898169" y="2454239"/>
              <a:ext cx="15927" cy="513040"/>
            </a:xfrm>
            <a:prstGeom prst="straightConnector1">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p:cNvSpPr txBox="1"/>
                <p:nvPr/>
              </p:nvSpPr>
              <p:spPr>
                <a:xfrm>
                  <a:off x="5526615" y="3009540"/>
                  <a:ext cx="740716"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𝑓</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𝑗</m:t>
                            </m:r>
                          </m:sub>
                        </m:sSub>
                      </m:oMath>
                    </m:oMathPara>
                  </a14:m>
                  <a:endParaRPr lang="en-US" dirty="0">
                    <a:solidFill>
                      <a:srgbClr val="FF0000"/>
                    </a:solidFill>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5526615" y="3009540"/>
                  <a:ext cx="740716" cy="299313"/>
                </a:xfrm>
                <a:prstGeom prst="rect">
                  <a:avLst/>
                </a:prstGeom>
                <a:blipFill>
                  <a:blip r:embed="rId15"/>
                  <a:stretch>
                    <a:fillRect l="-10656" t="-2041" r="-4098" b="-26531"/>
                  </a:stretch>
                </a:blipFill>
              </p:spPr>
              <p:txBody>
                <a:bodyPr/>
                <a:lstStyle/>
                <a:p>
                  <a:r>
                    <a:rPr lang="en-US">
                      <a:noFill/>
                    </a:rPr>
                    <a:t> </a:t>
                  </a:r>
                </a:p>
              </p:txBody>
            </p:sp>
          </mc:Fallback>
        </mc:AlternateContent>
        <p:sp>
          <p:nvSpPr>
            <p:cNvPr id="110" name="TextBox 109"/>
            <p:cNvSpPr txBox="1"/>
            <p:nvPr/>
          </p:nvSpPr>
          <p:spPr>
            <a:xfrm>
              <a:off x="5332495" y="2085193"/>
              <a:ext cx="1152880" cy="369332"/>
            </a:xfrm>
            <a:prstGeom prst="rect">
              <a:avLst/>
            </a:prstGeom>
            <a:noFill/>
          </p:spPr>
          <p:txBody>
            <a:bodyPr wrap="none" rtlCol="0">
              <a:spAutoFit/>
            </a:bodyPr>
            <a:lstStyle/>
            <a:p>
              <a:r>
                <a:rPr lang="en-US" b="1" dirty="0" err="1" smtClean="0">
                  <a:solidFill>
                    <a:srgbClr val="FF0000"/>
                  </a:solidFill>
                </a:rPr>
                <a:t>Backprop</a:t>
              </a:r>
              <a:endParaRPr lang="en-US" b="1" dirty="0">
                <a:solidFill>
                  <a:srgbClr val="FF0000"/>
                </a:solidFill>
              </a:endParaRPr>
            </a:p>
          </p:txBody>
        </p:sp>
        <p:cxnSp>
          <p:nvCxnSpPr>
            <p:cNvPr id="111" name="直接箭头连接符 24"/>
            <p:cNvCxnSpPr/>
            <p:nvPr/>
          </p:nvCxnSpPr>
          <p:spPr>
            <a:xfrm flipV="1">
              <a:off x="5371878" y="3339015"/>
              <a:ext cx="442580" cy="505264"/>
            </a:xfrm>
            <a:prstGeom prst="straightConnector1">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TextBox 112"/>
                <p:cNvSpPr txBox="1"/>
                <p:nvPr/>
              </p:nvSpPr>
              <p:spPr>
                <a:xfrm>
                  <a:off x="4918588" y="3886672"/>
                  <a:ext cx="7925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𝑓</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𝜙</m:t>
                            </m:r>
                          </m:e>
                          <m:sub>
                            <m:r>
                              <a:rPr lang="en-US" i="1">
                                <a:solidFill>
                                  <a:srgbClr val="FF0000"/>
                                </a:solidFill>
                                <a:latin typeface="Cambria Math" panose="02040503050406030204" pitchFamily="18" charset="0"/>
                              </a:rPr>
                              <m:t>𝑖</m:t>
                            </m:r>
                          </m:sub>
                        </m:sSub>
                      </m:oMath>
                    </m:oMathPara>
                  </a14:m>
                  <a:endParaRPr lang="en-US" dirty="0">
                    <a:solidFill>
                      <a:srgbClr val="FF0000"/>
                    </a:solidFill>
                  </a:endParaRPr>
                </a:p>
              </p:txBody>
            </p:sp>
          </mc:Choice>
          <mc:Fallback xmlns="">
            <p:sp>
              <p:nvSpPr>
                <p:cNvPr id="113" name="TextBox 112"/>
                <p:cNvSpPr txBox="1">
                  <a:spLocks noRot="1" noChangeAspect="1" noMove="1" noResize="1" noEditPoints="1" noAdjustHandles="1" noChangeArrowheads="1" noChangeShapeType="1" noTextEdit="1"/>
                </p:cNvSpPr>
                <p:nvPr/>
              </p:nvSpPr>
              <p:spPr>
                <a:xfrm>
                  <a:off x="4918588" y="3886672"/>
                  <a:ext cx="792525" cy="276999"/>
                </a:xfrm>
                <a:prstGeom prst="rect">
                  <a:avLst/>
                </a:prstGeom>
                <a:blipFill>
                  <a:blip r:embed="rId16"/>
                  <a:stretch>
                    <a:fillRect l="-10000" t="-8889" r="-3846" b="-31111"/>
                  </a:stretch>
                </a:blipFill>
              </p:spPr>
              <p:txBody>
                <a:bodyPr/>
                <a:lstStyle/>
                <a:p>
                  <a:r>
                    <a:rPr lang="en-US">
                      <a:noFill/>
                    </a:rPr>
                    <a:t> </a:t>
                  </a:r>
                </a:p>
              </p:txBody>
            </p:sp>
          </mc:Fallback>
        </mc:AlternateContent>
      </p:grpSp>
      <p:cxnSp>
        <p:nvCxnSpPr>
          <p:cNvPr id="118" name="Straight Connector 117"/>
          <p:cNvCxnSpPr/>
          <p:nvPr/>
        </p:nvCxnSpPr>
        <p:spPr>
          <a:xfrm>
            <a:off x="4315188" y="1901229"/>
            <a:ext cx="27160" cy="474401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Rectangle 118"/>
              <p:cNvSpPr/>
              <p:nvPr/>
            </p:nvSpPr>
            <p:spPr>
              <a:xfrm>
                <a:off x="958206" y="5270535"/>
                <a:ext cx="2331536"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i="1">
                              <a:solidFill>
                                <a:srgbClr val="0000FF"/>
                              </a:solidFill>
                              <a:latin typeface="Cambria Math" panose="02040503050406030204" pitchFamily="18" charset="0"/>
                            </a:rPr>
                            <m:t>𝑧</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𝑞</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𝑧</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r>
                        <a:rPr lang="en-US" altLang="zh-CN" sz="2400" b="0" i="1" smtClean="0">
                          <a:solidFill>
                            <a:srgbClr val="0000FF"/>
                          </a:solidFill>
                          <a:latin typeface="Cambria Math" panose="02040503050406030204" pitchFamily="18" charset="0"/>
                        </a:rPr>
                        <m:t>)</m:t>
                      </m:r>
                    </m:oMath>
                  </m:oMathPara>
                </a14:m>
                <a:endParaRPr lang="en-US" sz="2400" dirty="0">
                  <a:solidFill>
                    <a:srgbClr val="0000FF"/>
                  </a:solidFill>
                </a:endParaRPr>
              </a:p>
            </p:txBody>
          </p:sp>
        </mc:Choice>
        <mc:Fallback xmlns="">
          <p:sp>
            <p:nvSpPr>
              <p:cNvPr id="119" name="Rectangle 118"/>
              <p:cNvSpPr>
                <a:spLocks noRot="1" noChangeAspect="1" noMove="1" noResize="1" noEditPoints="1" noAdjustHandles="1" noChangeArrowheads="1" noChangeShapeType="1" noTextEdit="1"/>
              </p:cNvSpPr>
              <p:nvPr/>
            </p:nvSpPr>
            <p:spPr>
              <a:xfrm>
                <a:off x="958206" y="5270535"/>
                <a:ext cx="2331536" cy="476990"/>
              </a:xfrm>
              <a:prstGeom prst="rect">
                <a:avLst/>
              </a:prstGeom>
              <a:blipFill>
                <a:blip r:embed="rId17"/>
                <a:stretch>
                  <a:fillRect r="-261" b="-14103"/>
                </a:stretch>
              </a:blipFill>
            </p:spPr>
            <p:txBody>
              <a:bodyPr/>
              <a:lstStyle/>
              <a:p>
                <a:r>
                  <a:rPr lang="en-US">
                    <a:noFill/>
                  </a:rPr>
                  <a:t> </a:t>
                </a:r>
              </a:p>
            </p:txBody>
          </p:sp>
        </mc:Fallback>
      </mc:AlternateContent>
      <p:sp>
        <p:nvSpPr>
          <p:cNvPr id="120" name="TextBox 119"/>
          <p:cNvSpPr txBox="1"/>
          <p:nvPr/>
        </p:nvSpPr>
        <p:spPr>
          <a:xfrm>
            <a:off x="439621" y="5946161"/>
            <a:ext cx="3897923" cy="646331"/>
          </a:xfrm>
          <a:prstGeom prst="rect">
            <a:avLst/>
          </a:prstGeom>
          <a:noFill/>
        </p:spPr>
        <p:txBody>
          <a:bodyPr wrap="square" rtlCol="0">
            <a:spAutoFit/>
          </a:bodyPr>
          <a:lstStyle/>
          <a:p>
            <a:r>
              <a:rPr lang="en-US" dirty="0" smtClean="0">
                <a:solidFill>
                  <a:srgbClr val="FF0000"/>
                </a:solidFill>
              </a:rPr>
              <a:t>Cannot back-propagate through a randomly </a:t>
            </a:r>
          </a:p>
          <a:p>
            <a:r>
              <a:rPr lang="en-US" dirty="0" smtClean="0">
                <a:solidFill>
                  <a:srgbClr val="FF0000"/>
                </a:solidFill>
              </a:rPr>
              <a:t>drawn number</a:t>
            </a:r>
            <a:endParaRPr lang="en-US" dirty="0">
              <a:solidFill>
                <a:srgbClr val="FF0000"/>
              </a:solidFill>
            </a:endParaRPr>
          </a:p>
        </p:txBody>
      </p:sp>
      <mc:AlternateContent xmlns:mc="http://schemas.openxmlformats.org/markup-compatibility/2006" xmlns:a14="http://schemas.microsoft.com/office/drawing/2010/main">
        <mc:Choice Requires="a14">
          <p:sp>
            <p:nvSpPr>
              <p:cNvPr id="121" name="Rectangle 120"/>
              <p:cNvSpPr/>
              <p:nvPr/>
            </p:nvSpPr>
            <p:spPr>
              <a:xfrm>
                <a:off x="5782110" y="4662254"/>
                <a:ext cx="1731371"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𝜖</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𝑝</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𝜖</m:t>
                      </m:r>
                      <m:r>
                        <a:rPr lang="en-US" altLang="zh-CN" sz="2400" b="0" i="1" smtClean="0">
                          <a:solidFill>
                            <a:srgbClr val="0000FF"/>
                          </a:solidFill>
                          <a:latin typeface="Cambria Math" panose="02040503050406030204" pitchFamily="18" charset="0"/>
                        </a:rPr>
                        <m:t>)</m:t>
                      </m:r>
                    </m:oMath>
                  </m:oMathPara>
                </a14:m>
                <a:endParaRPr lang="en-US" sz="2400" dirty="0">
                  <a:solidFill>
                    <a:srgbClr val="0000FF"/>
                  </a:solidFill>
                </a:endParaRPr>
              </a:p>
            </p:txBody>
          </p:sp>
        </mc:Choice>
        <mc:Fallback xmlns="">
          <p:sp>
            <p:nvSpPr>
              <p:cNvPr id="121" name="Rectangle 120"/>
              <p:cNvSpPr>
                <a:spLocks noRot="1" noChangeAspect="1" noMove="1" noResize="1" noEditPoints="1" noAdjustHandles="1" noChangeArrowheads="1" noChangeShapeType="1" noTextEdit="1"/>
              </p:cNvSpPr>
              <p:nvPr/>
            </p:nvSpPr>
            <p:spPr>
              <a:xfrm>
                <a:off x="5782110" y="4662254"/>
                <a:ext cx="1731371" cy="476990"/>
              </a:xfrm>
              <a:prstGeom prst="rect">
                <a:avLst/>
              </a:prstGeom>
              <a:blipFill>
                <a:blip r:embed="rId18"/>
                <a:stretch>
                  <a:fillRect r="-352" b="-14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5748492" y="5127970"/>
                <a:ext cx="2749279" cy="5162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𝑧</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𝑔</m:t>
                      </m:r>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𝜙</m:t>
                          </m:r>
                          <m:r>
                            <a:rPr lang="en-US" altLang="zh-CN" sz="2400" b="0" i="1" smtClean="0">
                              <a:solidFill>
                                <a:srgbClr val="0000FF"/>
                              </a:solidFill>
                              <a:latin typeface="Cambria Math" panose="02040503050406030204" pitchFamily="18" charset="0"/>
                            </a:rPr>
                            <m:t>, </m:t>
                          </m:r>
                          <m:r>
                            <a:rPr lang="en-US" altLang="zh-CN" sz="2400" b="0" i="1" smtClean="0">
                              <a:solidFill>
                                <a:srgbClr val="0000FF"/>
                              </a:solidFill>
                              <a:latin typeface="Cambria Math" panose="02040503050406030204" pitchFamily="18" charset="0"/>
                            </a:rPr>
                            <m:t>𝑥</m:t>
                          </m:r>
                          <m:r>
                            <a:rPr lang="en-US" altLang="zh-CN" sz="2400" b="0" i="1" smtClean="0">
                              <a:solidFill>
                                <a:srgbClr val="0000FF"/>
                              </a:solidFill>
                              <a:latin typeface="Cambria Math" panose="02040503050406030204" pitchFamily="18" charset="0"/>
                            </a:rPr>
                            <m:t>,</m:t>
                          </m:r>
                          <m:sSup>
                            <m:sSupPr>
                              <m:ctrlPr>
                                <a:rPr lang="en-US" altLang="zh-CN" sz="2400" b="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𝜖</m:t>
                              </m:r>
                            </m:e>
                            <m:sup>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𝑘</m:t>
                                  </m:r>
                                </m:e>
                              </m:d>
                            </m:sup>
                          </m:sSup>
                        </m:e>
                      </m:d>
                    </m:oMath>
                  </m:oMathPara>
                </a14:m>
                <a:endParaRPr lang="en-US" sz="2400" dirty="0">
                  <a:solidFill>
                    <a:srgbClr val="0000FF"/>
                  </a:solidFill>
                </a:endParaRPr>
              </a:p>
            </p:txBody>
          </p:sp>
        </mc:Choice>
        <mc:Fallback xmlns="">
          <p:sp>
            <p:nvSpPr>
              <p:cNvPr id="122" name="Rectangle 121"/>
              <p:cNvSpPr>
                <a:spLocks noRot="1" noChangeAspect="1" noMove="1" noResize="1" noEditPoints="1" noAdjustHandles="1" noChangeArrowheads="1" noChangeShapeType="1" noTextEdit="1"/>
              </p:cNvSpPr>
              <p:nvPr/>
            </p:nvSpPr>
            <p:spPr>
              <a:xfrm>
                <a:off x="5748492" y="5127970"/>
                <a:ext cx="2749279" cy="516295"/>
              </a:xfrm>
              <a:prstGeom prst="rect">
                <a:avLst/>
              </a:prstGeom>
              <a:blipFill>
                <a:blip r:embed="rId19"/>
                <a:stretch>
                  <a:fillRect/>
                </a:stretch>
              </a:blipFill>
            </p:spPr>
            <p:txBody>
              <a:bodyPr/>
              <a:lstStyle/>
              <a:p>
                <a:r>
                  <a:rPr lang="en-US">
                    <a:noFill/>
                  </a:rPr>
                  <a:t> </a:t>
                </a:r>
              </a:p>
            </p:txBody>
          </p:sp>
        </mc:Fallback>
      </mc:AlternateContent>
      <p:sp>
        <p:nvSpPr>
          <p:cNvPr id="54" name="TextBox 122"/>
          <p:cNvSpPr txBox="1"/>
          <p:nvPr/>
        </p:nvSpPr>
        <p:spPr>
          <a:xfrm>
            <a:off x="4496050" y="5945904"/>
            <a:ext cx="4506047" cy="646331"/>
          </a:xfrm>
          <a:prstGeom prst="rect">
            <a:avLst/>
          </a:prstGeom>
          <a:noFill/>
        </p:spPr>
        <p:txBody>
          <a:bodyPr wrap="square" rtlCol="0">
            <a:spAutoFit/>
          </a:bodyPr>
          <a:lstStyle/>
          <a:p>
            <a:r>
              <a:rPr lang="en-US" i="1" dirty="0" smtClean="0">
                <a:solidFill>
                  <a:srgbClr val="FF0000"/>
                </a:solidFill>
              </a:rPr>
              <a:t>Z</a:t>
            </a:r>
            <a:r>
              <a:rPr lang="en-US" dirty="0" smtClean="0">
                <a:solidFill>
                  <a:srgbClr val="FF0000"/>
                </a:solidFill>
              </a:rPr>
              <a:t> has the same distribution, but now can back-prop</a:t>
            </a:r>
          </a:p>
          <a:p>
            <a:r>
              <a:rPr lang="en-US" dirty="0" smtClean="0">
                <a:solidFill>
                  <a:srgbClr val="FF0000"/>
                </a:solidFill>
              </a:rPr>
              <a:t>Separate into a deterministic part and noise</a:t>
            </a:r>
            <a:endParaRPr lang="en-US" dirty="0">
              <a:solidFill>
                <a:srgbClr val="FF0000"/>
              </a:solidFill>
            </a:endParaRPr>
          </a:p>
        </p:txBody>
      </p:sp>
    </p:spTree>
    <p:extLst>
      <p:ext uri="{BB962C8B-B14F-4D97-AF65-F5344CB8AC3E}">
        <p14:creationId xmlns:p14="http://schemas.microsoft.com/office/powerpoint/2010/main" val="22005052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Reparam</a:t>
            </a:r>
            <a:r>
              <a:rPr lang="en-US" altLang="zh-CN" dirty="0" smtClean="0"/>
              <a:t>-Trick Summary</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a:xfrm>
                <a:off x="914400" y="1447800"/>
                <a:ext cx="7772400" cy="5097684"/>
              </a:xfrm>
            </p:spPr>
            <p:txBody>
              <a:bodyPr/>
              <a:lstStyle/>
              <a:p>
                <a:r>
                  <a:rPr lang="en-US" altLang="zh-CN" dirty="0" smtClean="0"/>
                  <a:t>The VAE bound</a:t>
                </a:r>
              </a:p>
              <a:p>
                <a:endParaRPr lang="en-US" altLang="zh-CN" dirty="0"/>
              </a:p>
              <a:p>
                <a:pPr lvl="1"/>
                <a:r>
                  <a:rPr lang="en-US" altLang="zh-CN" dirty="0" err="1" smtClean="0"/>
                  <a:t>Reparameterized</a:t>
                </a:r>
                <a:r>
                  <a:rPr lang="en-US" altLang="zh-CN" dirty="0" smtClean="0"/>
                  <a:t> as</a:t>
                </a:r>
              </a:p>
              <a:p>
                <a:pPr lvl="1"/>
                <a:endParaRPr lang="en-US" altLang="zh-CN" dirty="0" smtClean="0"/>
              </a:p>
              <a:p>
                <a:pPr lvl="1"/>
                <a:endParaRPr lang="en-US" altLang="zh-CN" dirty="0" smtClean="0"/>
              </a:p>
              <a:p>
                <a:pPr lvl="2"/>
                <a:r>
                  <a:rPr lang="en-US" altLang="zh-CN" dirty="0"/>
                  <a:t>w</a:t>
                </a:r>
                <a:r>
                  <a:rPr lang="en-US" altLang="zh-CN" dirty="0" smtClean="0"/>
                  <a:t>here </a:t>
                </a:r>
                <a14:m>
                  <m:oMath xmlns:m="http://schemas.openxmlformats.org/officeDocument/2006/math">
                    <m:r>
                      <a:rPr lang="en-US" altLang="zh-CN" i="1">
                        <a:latin typeface="Cambria Math" panose="02040503050406030204" pitchFamily="18" charset="0"/>
                      </a:rPr>
                      <m:t>𝜖</m:t>
                    </m:r>
                    <m:r>
                      <a:rPr lang="en-US" altLang="zh-CN" b="0" i="1" smtClean="0">
                        <a:latin typeface="Cambria Math" panose="02040503050406030204" pitchFamily="18" charset="0"/>
                      </a:rPr>
                      <m:t> </m:t>
                    </m:r>
                  </m:oMath>
                </a14:m>
                <a:r>
                  <a:rPr lang="en-US" altLang="zh-CN" dirty="0" smtClean="0"/>
                  <a:t>is a simple distribution (e.g., standard normal) and </a:t>
                </a:r>
                <a14:m>
                  <m:oMath xmlns:m="http://schemas.openxmlformats.org/officeDocument/2006/math">
                    <m:r>
                      <a:rPr lang="en-US" altLang="zh-CN" i="1">
                        <a:latin typeface="Cambria Math" panose="02040503050406030204" pitchFamily="18" charset="0"/>
                      </a:rPr>
                      <m:t>𝑔</m:t>
                    </m:r>
                  </m:oMath>
                </a14:m>
                <a:r>
                  <a:rPr lang="en-US" altLang="zh-CN" dirty="0" smtClean="0"/>
                  <a:t> is a deep NN</a:t>
                </a:r>
              </a:p>
              <a:p>
                <a:r>
                  <a:rPr lang="en-US" altLang="zh-CN" dirty="0" smtClean="0"/>
                  <a:t>The gradients are</a:t>
                </a:r>
              </a:p>
              <a:p>
                <a:pPr lvl="1"/>
                <a:endParaRPr lang="en-US" altLang="zh-CN" dirty="0" smtClean="0"/>
              </a:p>
              <a:p>
                <a:pPr lvl="1"/>
                <a:endParaRPr lang="en-US" altLang="zh-CN" dirty="0"/>
              </a:p>
              <a:p>
                <a:pPr lvl="1"/>
                <a:r>
                  <a:rPr lang="en-US" altLang="zh-CN" dirty="0" smtClean="0"/>
                  <a:t>Back-prop is applied over the deep NN</a:t>
                </a:r>
              </a:p>
              <a:p>
                <a:pPr lvl="1"/>
                <a:r>
                  <a:rPr lang="en-US" altLang="zh-CN" dirty="0" smtClean="0"/>
                  <a:t>Similar for </a:t>
                </a:r>
                <a14:m>
                  <m:oMath xmlns:m="http://schemas.openxmlformats.org/officeDocument/2006/math">
                    <m:r>
                      <a:rPr lang="en-US" altLang="zh-CN" i="1" smtClean="0">
                        <a:solidFill>
                          <a:schemeClr val="tx1"/>
                        </a:solidFill>
                        <a:latin typeface="Cambria Math" panose="02040503050406030204" pitchFamily="18" charset="0"/>
                      </a:rPr>
                      <m:t>𝜙</m:t>
                    </m:r>
                  </m:oMath>
                </a14:m>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xfrm>
                <a:off x="914400" y="1447800"/>
                <a:ext cx="7772400" cy="5097684"/>
              </a:xfrm>
              <a:blipFill rotWithShape="0">
                <a:blip r:embed="rId2"/>
                <a:stretch>
                  <a:fillRect t="-1077" b="-10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545221" y="1764591"/>
                <a:ext cx="6041985" cy="777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solidFill>
                            <a:srgbClr val="0000FF"/>
                          </a:solidFill>
                          <a:latin typeface="Cambria Math" panose="02040503050406030204" pitchFamily="18" charset="0"/>
                        </a:rPr>
                        <m:t>𝐿</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 </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i="1">
                          <a:solidFill>
                            <a:srgbClr val="0000FF"/>
                          </a:solidFill>
                          <a:latin typeface="Cambria Math" panose="02040503050406030204" pitchFamily="18" charset="0"/>
                        </a:rPr>
                        <m:t>=</m:t>
                      </m:r>
                      <m:sSub>
                        <m:sSubPr>
                          <m:ctrlPr>
                            <a:rPr lang="en-US" altLang="zh-CN" sz="2000" i="1">
                              <a:solidFill>
                                <a:srgbClr val="0000FF"/>
                              </a:solidFill>
                              <a:latin typeface="Cambria Math" panose="02040503050406030204" pitchFamily="18" charset="0"/>
                            </a:rPr>
                          </m:ctrlPr>
                        </m:sSubPr>
                        <m:e>
                          <m:r>
                            <a:rPr lang="en-US" altLang="zh-CN" sz="2000" b="1">
                              <a:solidFill>
                                <a:srgbClr val="0000FF"/>
                              </a:solidFill>
                              <a:latin typeface="Cambria Math" panose="02040503050406030204" pitchFamily="18" charset="0"/>
                            </a:rPr>
                            <m:t>𝐄</m:t>
                          </m:r>
                        </m:e>
                        <m:sub>
                          <m:r>
                            <a:rPr lang="en-US" altLang="zh-CN" sz="2000" i="1">
                              <a:solidFill>
                                <a:srgbClr val="0000FF"/>
                              </a:solidFill>
                              <a:latin typeface="Cambria Math" panose="02040503050406030204" pitchFamily="18" charset="0"/>
                            </a:rPr>
                            <m:t>𝑞</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z</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sub>
                      </m:sSub>
                      <m:d>
                        <m:dPr>
                          <m:begChr m:val="["/>
                          <m:endChr m:val="]"/>
                          <m:ctrlPr>
                            <a:rPr lang="en-US" altLang="zh-CN" sz="2000" i="1">
                              <a:solidFill>
                                <a:srgbClr val="0000FF"/>
                              </a:solidFill>
                              <a:latin typeface="Cambria Math" panose="02040503050406030204" pitchFamily="18" charset="0"/>
                            </a:rPr>
                          </m:ctrlPr>
                        </m:dPr>
                        <m:e>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f>
                                <m:fPr>
                                  <m:ctrlPr>
                                    <a:rPr lang="en-US" altLang="zh-CN" sz="2000" b="0" i="1" smtClean="0">
                                      <a:solidFill>
                                        <a:srgbClr val="0000FF"/>
                                      </a:solidFill>
                                      <a:latin typeface="Cambria Math" panose="02040503050406030204" pitchFamily="18" charset="0"/>
                                    </a:rPr>
                                  </m:ctrlPr>
                                </m:fPr>
                                <m:num>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r>
                                        <m:rPr>
                                          <m:sty m:val="p"/>
                                        </m:rPr>
                                        <a:rPr lang="en-US" altLang="zh-CN" sz="2000">
                                          <a:solidFill>
                                            <a:srgbClr val="0000FF"/>
                                          </a:solidFill>
                                          <a:latin typeface="Cambria Math" panose="02040503050406030204" pitchFamily="18" charset="0"/>
                                        </a:rPr>
                                        <m:t>z</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num>
                                <m:den>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r>
                                        <m:rPr>
                                          <m:sty m:val="p"/>
                                        </m:rPr>
                                        <a:rPr lang="en-US" altLang="zh-CN" sz="2000">
                                          <a:solidFill>
                                            <a:srgbClr val="0000FF"/>
                                          </a:solidFill>
                                          <a:latin typeface="Cambria Math" panose="02040503050406030204" pitchFamily="18" charset="0"/>
                                        </a:rPr>
                                        <m:t>z</m:t>
                                      </m:r>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en>
                              </m:f>
                            </m:e>
                          </m:func>
                        </m:e>
                      </m:d>
                    </m:oMath>
                  </m:oMathPara>
                </a14:m>
                <a:endParaRPr lang="zh-CN" altLang="en-US" sz="2000" dirty="0">
                  <a:solidFill>
                    <a:srgbClr val="0000FF"/>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1545221" y="1764591"/>
                <a:ext cx="6041985" cy="777264"/>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804442" y="2805251"/>
                <a:ext cx="6674734" cy="777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solidFill>
                            <a:srgbClr val="0000FF"/>
                          </a:solidFill>
                          <a:latin typeface="Cambria Math" panose="02040503050406030204" pitchFamily="18" charset="0"/>
                        </a:rPr>
                        <m:t>𝐿</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 </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i="1">
                          <a:solidFill>
                            <a:srgbClr val="0000FF"/>
                          </a:solidFill>
                          <a:latin typeface="Cambria Math" panose="02040503050406030204" pitchFamily="18" charset="0"/>
                        </a:rPr>
                        <m:t>=</m:t>
                      </m:r>
                      <m:sSub>
                        <m:sSubPr>
                          <m:ctrlPr>
                            <a:rPr lang="en-US" altLang="zh-CN" sz="2000" i="1">
                              <a:solidFill>
                                <a:srgbClr val="0000FF"/>
                              </a:solidFill>
                              <a:latin typeface="Cambria Math" panose="02040503050406030204" pitchFamily="18" charset="0"/>
                            </a:rPr>
                          </m:ctrlPr>
                        </m:sSubPr>
                        <m:e>
                          <m:r>
                            <a:rPr lang="en-US" altLang="zh-CN" sz="2000" b="1">
                              <a:solidFill>
                                <a:srgbClr val="0000FF"/>
                              </a:solidFill>
                              <a:latin typeface="Cambria Math" panose="02040503050406030204" pitchFamily="18" charset="0"/>
                            </a:rPr>
                            <m:t>𝐄</m:t>
                          </m:r>
                        </m:e>
                        <m:sub>
                          <m:r>
                            <a:rPr lang="en-US" altLang="zh-CN" sz="2000" b="0" i="1" smtClean="0">
                              <a:solidFill>
                                <a:srgbClr val="0000FF"/>
                              </a:solidFill>
                              <a:latin typeface="Cambria Math" panose="02040503050406030204" pitchFamily="18" charset="0"/>
                            </a:rPr>
                            <m:t>𝑝</m:t>
                          </m:r>
                          <m:r>
                            <a:rPr lang="en-US" altLang="zh-CN" sz="2000" i="1">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𝜖</m:t>
                          </m:r>
                          <m:r>
                            <a:rPr lang="en-US" altLang="zh-CN" sz="2000" i="1">
                              <a:solidFill>
                                <a:srgbClr val="0000FF"/>
                              </a:solidFill>
                              <a:latin typeface="Cambria Math" panose="02040503050406030204" pitchFamily="18" charset="0"/>
                            </a:rPr>
                            <m:t>)</m:t>
                          </m:r>
                        </m:sub>
                      </m:sSub>
                      <m:d>
                        <m:dPr>
                          <m:begChr m:val="["/>
                          <m:endChr m:val="]"/>
                          <m:ctrlPr>
                            <a:rPr lang="en-US" altLang="zh-CN" sz="2000" i="1">
                              <a:solidFill>
                                <a:srgbClr val="0000FF"/>
                              </a:solidFill>
                              <a:latin typeface="Cambria Math" panose="02040503050406030204" pitchFamily="18" charset="0"/>
                            </a:rPr>
                          </m:ctrlPr>
                        </m:dPr>
                        <m:e>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f>
                                <m:fPr>
                                  <m:ctrlPr>
                                    <a:rPr lang="en-US" altLang="zh-CN" sz="2000" b="0" i="1" smtClean="0">
                                      <a:solidFill>
                                        <a:srgbClr val="0000FF"/>
                                      </a:solidFill>
                                      <a:latin typeface="Cambria Math" panose="02040503050406030204" pitchFamily="18" charset="0"/>
                                    </a:rPr>
                                  </m:ctrlPr>
                                </m:fPr>
                                <m:num>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r>
                                        <a:rPr lang="en-US" altLang="zh-CN" sz="2000" b="0" i="1" smtClean="0">
                                          <a:solidFill>
                                            <a:srgbClr val="0000FF"/>
                                          </a:solidFill>
                                          <a:latin typeface="Cambria Math" panose="02040503050406030204" pitchFamily="18" charset="0"/>
                                        </a:rPr>
                                        <m:t>𝑔</m:t>
                                      </m:r>
                                      <m:d>
                                        <m:dPr>
                                          <m:ctrlPr>
                                            <a:rPr lang="en-US" altLang="zh-CN" sz="2000" b="0" i="1" smtClean="0">
                                              <a:solidFill>
                                                <a:srgbClr val="0000FF"/>
                                              </a:solidFill>
                                              <a:latin typeface="Cambria Math" panose="02040503050406030204" pitchFamily="18" charset="0"/>
                                            </a:rPr>
                                          </m:ctrlPr>
                                        </m:dPr>
                                        <m:e>
                                          <m:r>
                                            <m:rPr>
                                              <m:sty m:val="p"/>
                                            </m:rPr>
                                            <a:rPr lang="en-US" altLang="zh-CN" sz="2000" b="0" i="0" smtClean="0">
                                              <a:solidFill>
                                                <a:srgbClr val="0000FF"/>
                                              </a:solidFill>
                                              <a:latin typeface="Cambria Math" panose="02040503050406030204" pitchFamily="18" charset="0"/>
                                            </a:rPr>
                                            <m:t>x</m:t>
                                          </m:r>
                                          <m:r>
                                            <a:rPr lang="en-US" altLang="zh-CN" sz="2000" b="0" i="0"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𝜖</m:t>
                                          </m:r>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𝜙</m:t>
                                          </m:r>
                                        </m:e>
                                      </m:d>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num>
                                <m:den>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𝑔</m:t>
                                      </m:r>
                                      <m:d>
                                        <m:dPr>
                                          <m:ctrlPr>
                                            <a:rPr lang="en-US" altLang="zh-CN" sz="2000" i="1">
                                              <a:solidFill>
                                                <a:srgbClr val="0000FF"/>
                                              </a:solidFill>
                                              <a:latin typeface="Cambria Math" panose="02040503050406030204" pitchFamily="18" charset="0"/>
                                            </a:rPr>
                                          </m:ctrlPr>
                                        </m:dPr>
                                        <m:e>
                                          <m:r>
                                            <m:rPr>
                                              <m:sty m:val="p"/>
                                            </m:rPr>
                                            <a:rPr lang="en-US" altLang="zh-CN" sz="2000">
                                              <a:solidFill>
                                                <a:srgbClr val="0000FF"/>
                                              </a:solidFill>
                                              <a:latin typeface="Cambria Math" panose="02040503050406030204" pitchFamily="18" charset="0"/>
                                            </a:rPr>
                                            <m:t>x</m:t>
                                          </m:r>
                                          <m:r>
                                            <a:rPr lang="en-US" altLang="zh-CN" sz="2000">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𝜖</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en>
                              </m:f>
                            </m:e>
                          </m:func>
                        </m:e>
                      </m:d>
                    </m:oMath>
                  </m:oMathPara>
                </a14:m>
                <a:endParaRPr lang="zh-CN" altLang="en-US" sz="2000" dirty="0">
                  <a:solidFill>
                    <a:srgbClr val="0000FF"/>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804442" y="2805251"/>
                <a:ext cx="6674734" cy="777264"/>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1142037" y="4757513"/>
                <a:ext cx="6674734" cy="7873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0000FF"/>
                              </a:solidFill>
                              <a:latin typeface="Cambria Math" panose="02040503050406030204" pitchFamily="18" charset="0"/>
                            </a:rPr>
                          </m:ctrlPr>
                        </m:sSubPr>
                        <m:e>
                          <m:r>
                            <a:rPr lang="en-US" altLang="zh-CN" sz="2000" b="0" i="0" smtClean="0">
                              <a:solidFill>
                                <a:srgbClr val="0000FF"/>
                              </a:solidFill>
                              <a:latin typeface="Cambria Math" panose="02040503050406030204" pitchFamily="18" charset="0"/>
                            </a:rPr>
                            <m:t>𝛻</m:t>
                          </m:r>
                        </m:e>
                        <m:sub>
                          <m:r>
                            <a:rPr lang="en-US" altLang="zh-CN" sz="2000" b="0" i="1" smtClean="0">
                              <a:solidFill>
                                <a:srgbClr val="0000FF"/>
                              </a:solidFill>
                              <a:latin typeface="Cambria Math" panose="02040503050406030204" pitchFamily="18" charset="0"/>
                            </a:rPr>
                            <m:t>𝜃</m:t>
                          </m:r>
                        </m:sub>
                      </m:sSub>
                      <m:r>
                        <a:rPr lang="en-US" altLang="zh-CN" sz="2000" i="1">
                          <a:solidFill>
                            <a:srgbClr val="0000FF"/>
                          </a:solidFill>
                          <a:latin typeface="Cambria Math" panose="02040503050406030204" pitchFamily="18" charset="0"/>
                        </a:rPr>
                        <m:t>𝐿</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 </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i="1">
                          <a:solidFill>
                            <a:srgbClr val="0000FF"/>
                          </a:solidFill>
                          <a:latin typeface="Cambria Math" panose="02040503050406030204" pitchFamily="18" charset="0"/>
                        </a:rPr>
                        <m:t>=</m:t>
                      </m:r>
                      <m:sSub>
                        <m:sSubPr>
                          <m:ctrlPr>
                            <a:rPr lang="en-US" altLang="zh-CN" sz="2000" i="1">
                              <a:solidFill>
                                <a:srgbClr val="0000FF"/>
                              </a:solidFill>
                              <a:latin typeface="Cambria Math" panose="02040503050406030204" pitchFamily="18" charset="0"/>
                            </a:rPr>
                          </m:ctrlPr>
                        </m:sSubPr>
                        <m:e>
                          <m:r>
                            <a:rPr lang="en-US" altLang="zh-CN" sz="2000" b="1">
                              <a:solidFill>
                                <a:srgbClr val="0000FF"/>
                              </a:solidFill>
                              <a:latin typeface="Cambria Math" panose="02040503050406030204" pitchFamily="18" charset="0"/>
                            </a:rPr>
                            <m:t>𝐄</m:t>
                          </m:r>
                        </m:e>
                        <m:sub>
                          <m:r>
                            <a:rPr lang="en-US" altLang="zh-CN" sz="2000" b="0" i="1" smtClean="0">
                              <a:solidFill>
                                <a:srgbClr val="0000FF"/>
                              </a:solidFill>
                              <a:latin typeface="Cambria Math" panose="02040503050406030204" pitchFamily="18" charset="0"/>
                            </a:rPr>
                            <m:t>𝑝</m:t>
                          </m:r>
                          <m:r>
                            <a:rPr lang="en-US" altLang="zh-CN" sz="2000" i="1">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𝜖</m:t>
                          </m:r>
                          <m:r>
                            <a:rPr lang="en-US" altLang="zh-CN" sz="2000" i="1">
                              <a:solidFill>
                                <a:srgbClr val="0000FF"/>
                              </a:solidFill>
                              <a:latin typeface="Cambria Math" panose="02040503050406030204" pitchFamily="18" charset="0"/>
                            </a:rPr>
                            <m:t>)</m:t>
                          </m:r>
                        </m:sub>
                      </m:sSub>
                      <m:d>
                        <m:dPr>
                          <m:begChr m:val="["/>
                          <m:endChr m:val="]"/>
                          <m:ctrlPr>
                            <a:rPr lang="en-US" altLang="zh-CN" sz="2000" i="1">
                              <a:solidFill>
                                <a:srgbClr val="0000FF"/>
                              </a:solidFill>
                              <a:latin typeface="Cambria Math" panose="02040503050406030204" pitchFamily="18" charset="0"/>
                            </a:rPr>
                          </m:ctrlPr>
                        </m:dPr>
                        <m:e>
                          <m:sSub>
                            <m:sSubPr>
                              <m:ctrlPr>
                                <a:rPr lang="en-US" altLang="zh-CN" sz="2000" b="0" i="1" smtClean="0">
                                  <a:solidFill>
                                    <a:srgbClr val="0000FF"/>
                                  </a:solidFill>
                                  <a:latin typeface="Cambria Math" panose="02040503050406030204" pitchFamily="18" charset="0"/>
                                </a:rPr>
                              </m:ctrlPr>
                            </m:sSubPr>
                            <m:e>
                              <m:r>
                                <a:rPr lang="en-US" altLang="zh-CN" sz="2000" b="0" i="0" smtClean="0">
                                  <a:solidFill>
                                    <a:srgbClr val="0000FF"/>
                                  </a:solidFill>
                                  <a:latin typeface="Cambria Math" panose="02040503050406030204" pitchFamily="18" charset="0"/>
                                </a:rPr>
                                <m:t>𝛻</m:t>
                              </m:r>
                            </m:e>
                            <m:sub>
                              <m:r>
                                <a:rPr lang="en-US" altLang="zh-CN" sz="2000" b="0" i="1" smtClean="0">
                                  <a:solidFill>
                                    <a:srgbClr val="0000FF"/>
                                  </a:solidFill>
                                  <a:latin typeface="Cambria Math" panose="02040503050406030204" pitchFamily="18" charset="0"/>
                                </a:rPr>
                                <m:t>𝜃</m:t>
                              </m:r>
                            </m:sub>
                          </m:sSub>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f>
                                <m:fPr>
                                  <m:ctrlPr>
                                    <a:rPr lang="en-US" altLang="zh-CN" sz="2000" b="0" i="1" smtClean="0">
                                      <a:solidFill>
                                        <a:srgbClr val="0000FF"/>
                                      </a:solidFill>
                                      <a:latin typeface="Cambria Math" panose="02040503050406030204" pitchFamily="18" charset="0"/>
                                    </a:rPr>
                                  </m:ctrlPr>
                                </m:fPr>
                                <m:num>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r>
                                        <a:rPr lang="en-US" altLang="zh-CN" sz="2000" b="0" i="1" smtClean="0">
                                          <a:solidFill>
                                            <a:srgbClr val="0000FF"/>
                                          </a:solidFill>
                                          <a:latin typeface="Cambria Math" panose="02040503050406030204" pitchFamily="18" charset="0"/>
                                        </a:rPr>
                                        <m:t>𝑔</m:t>
                                      </m:r>
                                      <m:d>
                                        <m:dPr>
                                          <m:ctrlPr>
                                            <a:rPr lang="en-US" altLang="zh-CN" sz="2000" b="0" i="1" smtClean="0">
                                              <a:solidFill>
                                                <a:srgbClr val="0000FF"/>
                                              </a:solidFill>
                                              <a:latin typeface="Cambria Math" panose="02040503050406030204" pitchFamily="18" charset="0"/>
                                            </a:rPr>
                                          </m:ctrlPr>
                                        </m:dPr>
                                        <m:e>
                                          <m:r>
                                            <m:rPr>
                                              <m:sty m:val="p"/>
                                            </m:rPr>
                                            <a:rPr lang="en-US" altLang="zh-CN" sz="2000" b="0" i="0" smtClean="0">
                                              <a:solidFill>
                                                <a:srgbClr val="0000FF"/>
                                              </a:solidFill>
                                              <a:latin typeface="Cambria Math" panose="02040503050406030204" pitchFamily="18" charset="0"/>
                                            </a:rPr>
                                            <m:t>x</m:t>
                                          </m:r>
                                          <m:r>
                                            <a:rPr lang="en-US" altLang="zh-CN" sz="2000" b="0" i="0"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𝜖</m:t>
                                          </m:r>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𝜙</m:t>
                                          </m:r>
                                        </m:e>
                                      </m:d>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num>
                                <m:den>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𝑔</m:t>
                                      </m:r>
                                      <m:d>
                                        <m:dPr>
                                          <m:ctrlPr>
                                            <a:rPr lang="en-US" altLang="zh-CN" sz="2000" i="1">
                                              <a:solidFill>
                                                <a:srgbClr val="0000FF"/>
                                              </a:solidFill>
                                              <a:latin typeface="Cambria Math" panose="02040503050406030204" pitchFamily="18" charset="0"/>
                                            </a:rPr>
                                          </m:ctrlPr>
                                        </m:dPr>
                                        <m:e>
                                          <m:r>
                                            <m:rPr>
                                              <m:sty m:val="p"/>
                                            </m:rPr>
                                            <a:rPr lang="en-US" altLang="zh-CN" sz="2000">
                                              <a:solidFill>
                                                <a:srgbClr val="0000FF"/>
                                              </a:solidFill>
                                              <a:latin typeface="Cambria Math" panose="02040503050406030204" pitchFamily="18" charset="0"/>
                                            </a:rPr>
                                            <m:t>x</m:t>
                                          </m:r>
                                          <m:r>
                                            <a:rPr lang="en-US" altLang="zh-CN" sz="2000">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𝜖</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en>
                              </m:f>
                            </m:e>
                          </m:func>
                        </m:e>
                      </m:d>
                    </m:oMath>
                  </m:oMathPara>
                </a14:m>
                <a:endParaRPr lang="zh-CN" altLang="en-US" sz="2000" dirty="0">
                  <a:solidFill>
                    <a:srgbClr val="0000FF"/>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1142037" y="4757513"/>
                <a:ext cx="6674734" cy="787395"/>
              </a:xfrm>
              <a:prstGeom prst="rect">
                <a:avLst/>
              </a:prstGeom>
              <a:blipFill rotWithShape="0">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479478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954108" cy="1143000"/>
          </a:xfrm>
        </p:spPr>
        <p:txBody>
          <a:bodyPr/>
          <a:lstStyle/>
          <a:p>
            <a:r>
              <a:rPr lang="en-US" altLang="zh-CN" dirty="0" smtClean="0"/>
              <a:t>Importance Weighted Auto-Encoder (IWAE)</a:t>
            </a:r>
            <a:endParaRPr lang="zh-CN" altLang="en-US" dirty="0"/>
          </a:p>
        </p:txBody>
      </p:sp>
      <p:sp>
        <p:nvSpPr>
          <p:cNvPr id="3" name="内容占位符 2"/>
          <p:cNvSpPr>
            <a:spLocks noGrp="1"/>
          </p:cNvSpPr>
          <p:nvPr>
            <p:ph sz="quarter" idx="1"/>
          </p:nvPr>
        </p:nvSpPr>
        <p:spPr/>
        <p:txBody>
          <a:bodyPr>
            <a:normAutofit fontScale="92500" lnSpcReduction="10000"/>
          </a:bodyPr>
          <a:lstStyle/>
          <a:p>
            <a:r>
              <a:rPr lang="en-US" altLang="zh-CN" dirty="0" smtClean="0"/>
              <a:t>The VAE lower bound of log-likelihood</a:t>
            </a:r>
          </a:p>
          <a:p>
            <a:endParaRPr lang="en-US" altLang="zh-CN" dirty="0" smtClean="0"/>
          </a:p>
          <a:p>
            <a:pPr lvl="1"/>
            <a:endParaRPr lang="en-US" altLang="zh-CN" dirty="0"/>
          </a:p>
          <a:p>
            <a:r>
              <a:rPr lang="en-US" altLang="zh-CN" dirty="0" smtClean="0"/>
              <a:t>A better </a:t>
            </a:r>
            <a:r>
              <a:rPr lang="en-US" altLang="zh-CN" dirty="0" err="1" smtClean="0"/>
              <a:t>variational</a:t>
            </a:r>
            <a:r>
              <a:rPr lang="en-US" altLang="zh-CN" dirty="0" smtClean="0"/>
              <a:t> lower bound (IWAE)</a:t>
            </a:r>
          </a:p>
          <a:p>
            <a:pPr lvl="1"/>
            <a:endParaRPr lang="en-US" altLang="zh-CN" dirty="0"/>
          </a:p>
          <a:p>
            <a:pPr lvl="1"/>
            <a:endParaRPr lang="en-US" altLang="zh-CN" dirty="0" smtClean="0"/>
          </a:p>
          <a:p>
            <a:pPr lvl="1"/>
            <a:endParaRPr lang="en-US" altLang="zh-CN" dirty="0" smtClean="0"/>
          </a:p>
          <a:p>
            <a:endParaRPr lang="en-US" altLang="zh-CN" dirty="0"/>
          </a:p>
          <a:p>
            <a:pPr lvl="1"/>
            <a:r>
              <a:rPr lang="en-US" altLang="zh-CN" dirty="0" smtClean="0"/>
              <a:t>This is a lower-bound of the log-likelihood</a:t>
            </a:r>
          </a:p>
          <a:p>
            <a:pPr lvl="1"/>
            <a:r>
              <a:rPr lang="en-US" altLang="zh-CN" dirty="0" smtClean="0"/>
              <a:t>When </a:t>
            </a:r>
            <a:r>
              <a:rPr lang="en-US" altLang="zh-CN" i="1" dirty="0" smtClean="0"/>
              <a:t>K</a:t>
            </a:r>
            <a:r>
              <a:rPr lang="en-US" altLang="zh-CN" dirty="0" smtClean="0"/>
              <a:t>=1, recovers the VAE bound</a:t>
            </a:r>
          </a:p>
          <a:p>
            <a:pPr lvl="1"/>
            <a:r>
              <a:rPr lang="en-US" altLang="zh-CN" dirty="0" smtClean="0"/>
              <a:t>When             , recovers the log-likelihood</a:t>
            </a:r>
          </a:p>
          <a:p>
            <a:pPr lvl="1"/>
            <a:r>
              <a:rPr lang="en-US" altLang="zh-CN" dirty="0" smtClean="0"/>
              <a:t>A monotonic sequence: </a:t>
            </a:r>
            <a:endParaRPr lang="zh-CN" altLang="en-US" dirty="0"/>
          </a:p>
        </p:txBody>
      </p:sp>
      <mc:AlternateContent xmlns:mc="http://schemas.openxmlformats.org/markup-compatibility/2006" xmlns:a14="http://schemas.microsoft.com/office/drawing/2010/main">
        <mc:Choice Requires="a14">
          <p:sp>
            <p:nvSpPr>
              <p:cNvPr id="4" name="矩形 3"/>
              <p:cNvSpPr/>
              <p:nvPr/>
            </p:nvSpPr>
            <p:spPr>
              <a:xfrm>
                <a:off x="1545221" y="1857187"/>
                <a:ext cx="6041985" cy="777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solidFill>
                            <a:srgbClr val="0000FF"/>
                          </a:solidFill>
                          <a:latin typeface="Cambria Math" panose="02040503050406030204" pitchFamily="18" charset="0"/>
                        </a:rPr>
                        <m:t>𝐿</m:t>
                      </m:r>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 </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i="1">
                          <a:solidFill>
                            <a:srgbClr val="0000FF"/>
                          </a:solidFill>
                          <a:latin typeface="Cambria Math" panose="02040503050406030204" pitchFamily="18" charset="0"/>
                        </a:rPr>
                        <m:t>=</m:t>
                      </m:r>
                      <m:sSub>
                        <m:sSubPr>
                          <m:ctrlPr>
                            <a:rPr lang="en-US" altLang="zh-CN" sz="2000" i="1">
                              <a:solidFill>
                                <a:srgbClr val="0000FF"/>
                              </a:solidFill>
                              <a:latin typeface="Cambria Math" panose="02040503050406030204" pitchFamily="18" charset="0"/>
                            </a:rPr>
                          </m:ctrlPr>
                        </m:sSubPr>
                        <m:e>
                          <m:r>
                            <a:rPr lang="en-US" altLang="zh-CN" sz="2000" b="1">
                              <a:solidFill>
                                <a:srgbClr val="0000FF"/>
                              </a:solidFill>
                              <a:latin typeface="Cambria Math" panose="02040503050406030204" pitchFamily="18" charset="0"/>
                            </a:rPr>
                            <m:t>𝐄</m:t>
                          </m:r>
                        </m:e>
                        <m:sub>
                          <m:r>
                            <a:rPr lang="en-US" altLang="zh-CN" sz="2000" i="1">
                              <a:solidFill>
                                <a:srgbClr val="0000FF"/>
                              </a:solidFill>
                              <a:latin typeface="Cambria Math" panose="02040503050406030204" pitchFamily="18" charset="0"/>
                            </a:rPr>
                            <m:t>𝑞</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z</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sub>
                      </m:sSub>
                      <m:d>
                        <m:dPr>
                          <m:begChr m:val="["/>
                          <m:endChr m:val="]"/>
                          <m:ctrlPr>
                            <a:rPr lang="en-US" altLang="zh-CN" sz="2000" i="1">
                              <a:solidFill>
                                <a:srgbClr val="0000FF"/>
                              </a:solidFill>
                              <a:latin typeface="Cambria Math" panose="02040503050406030204" pitchFamily="18" charset="0"/>
                            </a:rPr>
                          </m:ctrlPr>
                        </m:dPr>
                        <m:e>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f>
                                <m:fPr>
                                  <m:ctrlPr>
                                    <a:rPr lang="en-US" altLang="zh-CN" sz="2000" b="0" i="1" smtClean="0">
                                      <a:solidFill>
                                        <a:srgbClr val="0000FF"/>
                                      </a:solidFill>
                                      <a:latin typeface="Cambria Math" panose="02040503050406030204" pitchFamily="18" charset="0"/>
                                    </a:rPr>
                                  </m:ctrlPr>
                                </m:fPr>
                                <m:num>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r>
                                        <m:rPr>
                                          <m:sty m:val="p"/>
                                        </m:rPr>
                                        <a:rPr lang="en-US" altLang="zh-CN" sz="2000">
                                          <a:solidFill>
                                            <a:srgbClr val="0000FF"/>
                                          </a:solidFill>
                                          <a:latin typeface="Cambria Math" panose="02040503050406030204" pitchFamily="18" charset="0"/>
                                        </a:rPr>
                                        <m:t>z</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num>
                                <m:den>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r>
                                        <m:rPr>
                                          <m:sty m:val="p"/>
                                        </m:rPr>
                                        <a:rPr lang="en-US" altLang="zh-CN" sz="2000">
                                          <a:solidFill>
                                            <a:srgbClr val="0000FF"/>
                                          </a:solidFill>
                                          <a:latin typeface="Cambria Math" panose="02040503050406030204" pitchFamily="18" charset="0"/>
                                        </a:rPr>
                                        <m:t>z</m:t>
                                      </m:r>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en>
                              </m:f>
                            </m:e>
                          </m:func>
                        </m:e>
                      </m:d>
                    </m:oMath>
                  </m:oMathPara>
                </a14:m>
                <a:endParaRPr lang="zh-CN" altLang="en-US" sz="2000" dirty="0">
                  <a:solidFill>
                    <a:srgbClr val="0000FF"/>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1545221" y="1857187"/>
                <a:ext cx="6041985" cy="777264"/>
              </a:xfrm>
              <a:prstGeom prst="rect">
                <a:avLst/>
              </a:prstGeom>
              <a:blipFill rotWithShape="0">
                <a:blip r:embed="rId2"/>
                <a:stretch>
                  <a:fillRect/>
                </a:stretch>
              </a:blipFill>
            </p:spPr>
            <p:txBody>
              <a:bodyPr/>
              <a:lstStyle/>
              <a:p>
                <a:r>
                  <a:rPr lang="zh-CN" altLang="en-US">
                    <a:noFill/>
                  </a:rPr>
                  <a:t> </a:t>
                </a:r>
              </a:p>
            </p:txBody>
          </p:sp>
        </mc:Fallback>
      </mc:AlternateContent>
      <p:grpSp>
        <p:nvGrpSpPr>
          <p:cNvPr id="7" name="组合 6"/>
          <p:cNvGrpSpPr/>
          <p:nvPr/>
        </p:nvGrpSpPr>
        <p:grpSpPr>
          <a:xfrm>
            <a:off x="1448765" y="2968001"/>
            <a:ext cx="6041985" cy="1480756"/>
            <a:chOff x="1448765" y="2782809"/>
            <a:chExt cx="6041985" cy="1480756"/>
          </a:xfrm>
        </p:grpSpPr>
        <mc:AlternateContent xmlns:mc="http://schemas.openxmlformats.org/markup-compatibility/2006" xmlns:a14="http://schemas.microsoft.com/office/drawing/2010/main">
          <mc:Choice Requires="a14">
            <p:sp>
              <p:nvSpPr>
                <p:cNvPr id="5" name="矩形 4"/>
                <p:cNvSpPr/>
                <p:nvPr/>
              </p:nvSpPr>
              <p:spPr>
                <a:xfrm>
                  <a:off x="1448765" y="2782809"/>
                  <a:ext cx="6041985" cy="10831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0000FF"/>
                                </a:solidFill>
                                <a:latin typeface="Cambria Math" panose="02040503050406030204" pitchFamily="18" charset="0"/>
                              </a:rPr>
                            </m:ctrlPr>
                          </m:sSubPr>
                          <m:e>
                            <m:r>
                              <a:rPr lang="en-US" altLang="zh-CN" sz="2000" i="1" smtClean="0">
                                <a:solidFill>
                                  <a:srgbClr val="0000FF"/>
                                </a:solidFill>
                                <a:latin typeface="Cambria Math" panose="02040503050406030204" pitchFamily="18" charset="0"/>
                              </a:rPr>
                              <m:t>𝐿</m:t>
                            </m:r>
                          </m:e>
                          <m:sub>
                            <m:r>
                              <a:rPr lang="en-US" altLang="zh-CN" sz="2000" b="0" i="1" smtClean="0">
                                <a:solidFill>
                                  <a:srgbClr val="0000FF"/>
                                </a:solidFill>
                                <a:latin typeface="Cambria Math" panose="02040503050406030204" pitchFamily="18" charset="0"/>
                              </a:rPr>
                              <m:t>𝐾</m:t>
                            </m:r>
                          </m:sub>
                        </m:sSub>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 </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i="1">
                            <a:solidFill>
                              <a:srgbClr val="0000FF"/>
                            </a:solidFill>
                            <a:latin typeface="Cambria Math" panose="02040503050406030204" pitchFamily="18" charset="0"/>
                          </a:rPr>
                          <m:t>=</m:t>
                        </m:r>
                        <m:sSub>
                          <m:sSubPr>
                            <m:ctrlPr>
                              <a:rPr lang="en-US" altLang="zh-CN" sz="2000" i="1">
                                <a:solidFill>
                                  <a:srgbClr val="0000FF"/>
                                </a:solidFill>
                                <a:latin typeface="Cambria Math" panose="02040503050406030204" pitchFamily="18" charset="0"/>
                              </a:rPr>
                            </m:ctrlPr>
                          </m:sSubPr>
                          <m:e>
                            <m:r>
                              <a:rPr lang="en-US" altLang="zh-CN" sz="2000" b="1">
                                <a:solidFill>
                                  <a:srgbClr val="0000FF"/>
                                </a:solidFill>
                                <a:latin typeface="Cambria Math" panose="02040503050406030204" pitchFamily="18" charset="0"/>
                              </a:rPr>
                              <m:t>𝐄</m:t>
                            </m:r>
                          </m:e>
                          <m:sub>
                            <m:r>
                              <a:rPr lang="en-US" altLang="zh-CN" sz="2000" i="1">
                                <a:solidFill>
                                  <a:srgbClr val="0000FF"/>
                                </a:solidFill>
                                <a:latin typeface="Cambria Math" panose="02040503050406030204" pitchFamily="18" charset="0"/>
                              </a:rPr>
                              <m:t>𝑞</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z</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sub>
                        </m:sSub>
                        <m:d>
                          <m:dPr>
                            <m:begChr m:val="["/>
                            <m:endChr m:val="]"/>
                            <m:ctrlPr>
                              <a:rPr lang="en-US" altLang="zh-CN" sz="2000" i="1">
                                <a:solidFill>
                                  <a:srgbClr val="0000FF"/>
                                </a:solidFill>
                                <a:latin typeface="Cambria Math" panose="02040503050406030204" pitchFamily="18" charset="0"/>
                              </a:rPr>
                            </m:ctrlPr>
                          </m:dPr>
                          <m:e>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d>
                                  <m:dPr>
                                    <m:ctrlPr>
                                      <a:rPr lang="en-US" altLang="zh-CN" sz="2000" b="0" i="1" smtClean="0">
                                        <a:solidFill>
                                          <a:srgbClr val="0000FF"/>
                                        </a:solidFill>
                                        <a:latin typeface="Cambria Math" panose="02040503050406030204" pitchFamily="18" charset="0"/>
                                      </a:rPr>
                                    </m:ctrlPr>
                                  </m:dPr>
                                  <m:e>
                                    <m:f>
                                      <m:fPr>
                                        <m:ctrlPr>
                                          <a:rPr lang="en-US" altLang="zh-CN" sz="2000" b="0" i="1" smtClean="0">
                                            <a:solidFill>
                                              <a:srgbClr val="0000FF"/>
                                            </a:solidFill>
                                            <a:latin typeface="Cambria Math" panose="02040503050406030204" pitchFamily="18" charset="0"/>
                                          </a:rPr>
                                        </m:ctrlPr>
                                      </m:fPr>
                                      <m:num>
                                        <m:r>
                                          <a:rPr lang="en-US" altLang="zh-CN" sz="2000" b="0" i="1" smtClean="0">
                                            <a:solidFill>
                                              <a:srgbClr val="0000FF"/>
                                            </a:solidFill>
                                            <a:latin typeface="Cambria Math" panose="02040503050406030204" pitchFamily="18" charset="0"/>
                                          </a:rPr>
                                          <m:t>1</m:t>
                                        </m:r>
                                      </m:num>
                                      <m:den>
                                        <m:r>
                                          <a:rPr lang="en-US" altLang="zh-CN" sz="2000" b="0" i="1" smtClean="0">
                                            <a:solidFill>
                                              <a:srgbClr val="0000FF"/>
                                            </a:solidFill>
                                            <a:latin typeface="Cambria Math" panose="02040503050406030204" pitchFamily="18" charset="0"/>
                                          </a:rPr>
                                          <m:t>𝐾</m:t>
                                        </m:r>
                                      </m:den>
                                    </m:f>
                                    <m:nary>
                                      <m:naryPr>
                                        <m:chr m:val="∑"/>
                                        <m:supHide m:val="on"/>
                                        <m:ctrlPr>
                                          <a:rPr lang="en-US" altLang="zh-CN" sz="2000" i="1">
                                            <a:solidFill>
                                              <a:srgbClr val="0000FF"/>
                                            </a:solidFill>
                                            <a:latin typeface="Cambria Math" panose="02040503050406030204" pitchFamily="18" charset="0"/>
                                          </a:rPr>
                                        </m:ctrlPr>
                                      </m:naryPr>
                                      <m:sub>
                                        <m:r>
                                          <a:rPr lang="en-US" altLang="zh-CN" sz="2000" i="1">
                                            <a:solidFill>
                                              <a:srgbClr val="0000FF"/>
                                            </a:solidFill>
                                            <a:latin typeface="Cambria Math" panose="02040503050406030204" pitchFamily="18" charset="0"/>
                                          </a:rPr>
                                          <m:t>𝑘</m:t>
                                        </m:r>
                                        <m:r>
                                          <a:rPr lang="en-US" altLang="zh-CN" sz="2000" b="0" i="1" smtClean="0">
                                            <a:solidFill>
                                              <a:srgbClr val="0000FF"/>
                                            </a:solidFill>
                                            <a:latin typeface="Cambria Math" panose="02040503050406030204" pitchFamily="18" charset="0"/>
                                          </a:rPr>
                                          <m:t>=1:</m:t>
                                        </m:r>
                                        <m:r>
                                          <a:rPr lang="en-US" altLang="zh-CN" sz="2000" b="0" i="1" smtClean="0">
                                            <a:solidFill>
                                              <a:srgbClr val="0000FF"/>
                                            </a:solidFill>
                                            <a:latin typeface="Cambria Math" panose="02040503050406030204" pitchFamily="18" charset="0"/>
                                          </a:rPr>
                                          <m:t>𝐾</m:t>
                                        </m:r>
                                      </m:sub>
                                      <m:sup/>
                                      <m:e>
                                        <m:f>
                                          <m:fPr>
                                            <m:ctrlPr>
                                              <a:rPr lang="en-US" altLang="zh-CN" sz="2000" i="1">
                                                <a:solidFill>
                                                  <a:srgbClr val="0000FF"/>
                                                </a:solidFill>
                                                <a:latin typeface="Cambria Math" panose="02040503050406030204" pitchFamily="18" charset="0"/>
                                              </a:rPr>
                                            </m:ctrlPr>
                                          </m:fPr>
                                          <m:num>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sSup>
                                                  <m:sSupPr>
                                                    <m:ctrlPr>
                                                      <a:rPr lang="en-US" altLang="zh-CN" sz="2000" b="0" i="1" smtClean="0">
                                                        <a:solidFill>
                                                          <a:srgbClr val="0000FF"/>
                                                        </a:solidFill>
                                                        <a:latin typeface="Cambria Math" panose="02040503050406030204" pitchFamily="18" charset="0"/>
                                                      </a:rPr>
                                                    </m:ctrlPr>
                                                  </m:sSupPr>
                                                  <m:e>
                                                    <m:r>
                                                      <m:rPr>
                                                        <m:sty m:val="p"/>
                                                      </m:rPr>
                                                      <a:rPr lang="en-US" altLang="zh-CN" sz="2000">
                                                        <a:solidFill>
                                                          <a:srgbClr val="0000FF"/>
                                                        </a:solidFill>
                                                        <a:latin typeface="Cambria Math" panose="02040503050406030204" pitchFamily="18" charset="0"/>
                                                      </a:rPr>
                                                      <m:t>z</m:t>
                                                    </m:r>
                                                  </m:e>
                                                  <m:sup>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𝑘</m:t>
                                                    </m:r>
                                                    <m:r>
                                                      <a:rPr lang="en-US" altLang="zh-CN" sz="2000" b="0" i="1" smtClean="0">
                                                        <a:solidFill>
                                                          <a:srgbClr val="0000FF"/>
                                                        </a:solidFill>
                                                        <a:latin typeface="Cambria Math" panose="02040503050406030204" pitchFamily="18" charset="0"/>
                                                      </a:rPr>
                                                      <m:t>)</m:t>
                                                    </m:r>
                                                  </m:sup>
                                                </m:sSup>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num>
                                          <m:den>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sSup>
                                                  <m:sSupPr>
                                                    <m:ctrlPr>
                                                      <a:rPr lang="en-US" altLang="zh-CN" sz="2000" b="0" i="1" smtClean="0">
                                                        <a:solidFill>
                                                          <a:srgbClr val="0000FF"/>
                                                        </a:solidFill>
                                                        <a:latin typeface="Cambria Math" panose="02040503050406030204" pitchFamily="18" charset="0"/>
                                                      </a:rPr>
                                                    </m:ctrlPr>
                                                  </m:sSupPr>
                                                  <m:e>
                                                    <m:r>
                                                      <m:rPr>
                                                        <m:sty m:val="p"/>
                                                      </m:rPr>
                                                      <a:rPr lang="en-US" altLang="zh-CN" sz="2000">
                                                        <a:solidFill>
                                                          <a:srgbClr val="0000FF"/>
                                                        </a:solidFill>
                                                        <a:latin typeface="Cambria Math" panose="02040503050406030204" pitchFamily="18" charset="0"/>
                                                      </a:rPr>
                                                      <m:t>z</m:t>
                                                    </m:r>
                                                  </m:e>
                                                  <m:sup>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𝑘</m:t>
                                                    </m:r>
                                                    <m:r>
                                                      <a:rPr lang="en-US" altLang="zh-CN" sz="2000" b="0" i="1" smtClean="0">
                                                        <a:solidFill>
                                                          <a:srgbClr val="0000FF"/>
                                                        </a:solidFill>
                                                        <a:latin typeface="Cambria Math" panose="02040503050406030204" pitchFamily="18" charset="0"/>
                                                      </a:rPr>
                                                      <m:t>)</m:t>
                                                    </m:r>
                                                  </m:sup>
                                                </m:sSup>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en>
                                        </m:f>
                                        <m:r>
                                          <a:rPr lang="en-US" altLang="zh-CN" sz="2000" i="1">
                                            <a:solidFill>
                                              <a:srgbClr val="0000FF"/>
                                            </a:solidFill>
                                            <a:latin typeface="Cambria Math" panose="02040503050406030204" pitchFamily="18" charset="0"/>
                                          </a:rPr>
                                          <m:t> </m:t>
                                        </m:r>
                                      </m:e>
                                    </m:nary>
                                  </m:e>
                                </m:d>
                              </m:e>
                            </m:func>
                          </m:e>
                        </m:d>
                      </m:oMath>
                    </m:oMathPara>
                  </a14:m>
                  <a:endParaRPr lang="zh-CN" altLang="en-US" sz="2000" dirty="0">
                    <a:solidFill>
                      <a:srgbClr val="0000FF"/>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1448765" y="2782809"/>
                  <a:ext cx="6041985" cy="1083182"/>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Rectangle 118"/>
                <p:cNvSpPr/>
                <p:nvPr/>
              </p:nvSpPr>
              <p:spPr>
                <a:xfrm>
                  <a:off x="1699430" y="3786575"/>
                  <a:ext cx="3101170" cy="476990"/>
                </a:xfrm>
                <a:prstGeom prst="rect">
                  <a:avLst/>
                </a:prstGeom>
              </p:spPr>
              <p:txBody>
                <a:bodyPr wrap="none">
                  <a:spAutoFit/>
                </a:bodyPr>
                <a:lstStyle/>
                <a:p>
                  <a:r>
                    <a:rPr lang="en-US" altLang="zh-CN" sz="2400" dirty="0" smtClean="0">
                      <a:solidFill>
                        <a:srgbClr val="0000FF"/>
                      </a:solidFill>
                    </a:rPr>
                    <a:t>where </a:t>
                  </a:r>
                  <a14:m>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i="1">
                              <a:solidFill>
                                <a:srgbClr val="0000FF"/>
                              </a:solidFill>
                              <a:latin typeface="Cambria Math" panose="02040503050406030204" pitchFamily="18" charset="0"/>
                            </a:rPr>
                            <m:t>𝑧</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𝑞</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𝑧</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r>
                        <a:rPr lang="en-US" altLang="zh-CN" sz="2400" b="0" i="1" smtClean="0">
                          <a:solidFill>
                            <a:srgbClr val="0000FF"/>
                          </a:solidFill>
                          <a:latin typeface="Cambria Math" panose="02040503050406030204" pitchFamily="18" charset="0"/>
                        </a:rPr>
                        <m:t>)</m:t>
                      </m:r>
                    </m:oMath>
                  </a14:m>
                  <a:endParaRPr lang="en-US" sz="2400" dirty="0">
                    <a:solidFill>
                      <a:srgbClr val="0000FF"/>
                    </a:solidFill>
                  </a:endParaRPr>
                </a:p>
              </p:txBody>
            </p:sp>
          </mc:Choice>
          <mc:Fallback xmlns="">
            <p:sp>
              <p:nvSpPr>
                <p:cNvPr id="6" name="Rectangle 118"/>
                <p:cNvSpPr>
                  <a:spLocks noRot="1" noChangeAspect="1" noMove="1" noResize="1" noEditPoints="1" noAdjustHandles="1" noChangeArrowheads="1" noChangeShapeType="1" noTextEdit="1"/>
                </p:cNvSpPr>
                <p:nvPr/>
              </p:nvSpPr>
              <p:spPr>
                <a:xfrm>
                  <a:off x="1699430" y="3786575"/>
                  <a:ext cx="3101170" cy="476990"/>
                </a:xfrm>
                <a:prstGeom prst="rect">
                  <a:avLst/>
                </a:prstGeom>
                <a:blipFill rotWithShape="0">
                  <a:blip r:embed="rId4"/>
                  <a:stretch>
                    <a:fillRect l="-3143" t="-5128" b="-3076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8" name="文本框 7"/>
              <p:cNvSpPr txBox="1"/>
              <p:nvPr/>
            </p:nvSpPr>
            <p:spPr>
              <a:xfrm>
                <a:off x="2198444" y="5218886"/>
                <a:ext cx="79784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𝐾</m:t>
                      </m:r>
                      <m:r>
                        <a:rPr lang="en-US" altLang="zh-CN" sz="2000" b="0" i="1" smtClean="0">
                          <a:latin typeface="Cambria Math" panose="02040503050406030204" pitchFamily="18" charset="0"/>
                        </a:rPr>
                        <m:t>=∞</m:t>
                      </m:r>
                    </m:oMath>
                  </m:oMathPara>
                </a14:m>
                <a:endParaRPr lang="zh-CN" altLang="en-US" sz="2000" dirty="0"/>
              </a:p>
            </p:txBody>
          </p:sp>
        </mc:Choice>
        <mc:Fallback xmlns="">
          <p:sp>
            <p:nvSpPr>
              <p:cNvPr id="8" name="文本框 7"/>
              <p:cNvSpPr txBox="1">
                <a:spLocks noRot="1" noChangeAspect="1" noMove="1" noResize="1" noEditPoints="1" noAdjustHandles="1" noChangeArrowheads="1" noChangeShapeType="1" noTextEdit="1"/>
              </p:cNvSpPr>
              <p:nvPr/>
            </p:nvSpPr>
            <p:spPr>
              <a:xfrm>
                <a:off x="2198444" y="5218886"/>
                <a:ext cx="797847" cy="307777"/>
              </a:xfrm>
              <a:prstGeom prst="rect">
                <a:avLst/>
              </a:prstGeom>
              <a:blipFill rotWithShape="0">
                <a:blip r:embed="rId5"/>
                <a:stretch>
                  <a:fillRect l="-7634" r="-4580" b="-19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2608715" y="5886775"/>
                <a:ext cx="449071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0000FF"/>
                              </a:solidFill>
                              <a:latin typeface="Cambria Math" panose="02040503050406030204" pitchFamily="18" charset="0"/>
                            </a:rPr>
                          </m:ctrlPr>
                        </m:sSubPr>
                        <m:e>
                          <m:r>
                            <a:rPr lang="en-US" altLang="zh-CN" sz="2000" i="1">
                              <a:solidFill>
                                <a:srgbClr val="0000FF"/>
                              </a:solidFill>
                              <a:latin typeface="Cambria Math" panose="02040503050406030204" pitchFamily="18" charset="0"/>
                            </a:rPr>
                            <m:t>𝐿</m:t>
                          </m:r>
                        </m:e>
                        <m:sub>
                          <m:r>
                            <a:rPr lang="en-US" altLang="zh-CN" sz="2000" i="1">
                              <a:solidFill>
                                <a:srgbClr val="0000FF"/>
                              </a:solidFill>
                              <a:latin typeface="Cambria Math" panose="02040503050406030204" pitchFamily="18" charset="0"/>
                            </a:rPr>
                            <m:t>𝐾</m:t>
                          </m:r>
                        </m:sub>
                      </m:sSub>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 </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b="0" i="1" smtClean="0">
                          <a:solidFill>
                            <a:srgbClr val="0000FF"/>
                          </a:solidFill>
                          <a:latin typeface="Cambria Math" panose="02040503050406030204" pitchFamily="18" charset="0"/>
                        </a:rPr>
                        <m:t>≤</m:t>
                      </m:r>
                      <m:sSub>
                        <m:sSubPr>
                          <m:ctrlPr>
                            <a:rPr lang="en-US" altLang="zh-CN" sz="2000" b="0" i="1" smtClean="0">
                              <a:solidFill>
                                <a:srgbClr val="0000FF"/>
                              </a:solidFill>
                              <a:latin typeface="Cambria Math" panose="02040503050406030204" pitchFamily="18" charset="0"/>
                            </a:rPr>
                          </m:ctrlPr>
                        </m:sSubPr>
                        <m:e>
                          <m:r>
                            <a:rPr lang="en-US" altLang="zh-CN" sz="2000" b="0" i="1" smtClean="0">
                              <a:solidFill>
                                <a:srgbClr val="0000FF"/>
                              </a:solidFill>
                              <a:latin typeface="Cambria Math" panose="02040503050406030204" pitchFamily="18" charset="0"/>
                            </a:rPr>
                            <m:t>𝐿</m:t>
                          </m:r>
                        </m:e>
                        <m:sub>
                          <m:r>
                            <a:rPr lang="en-US" altLang="zh-CN" sz="2000" b="0" i="1" smtClean="0">
                              <a:solidFill>
                                <a:srgbClr val="0000FF"/>
                              </a:solidFill>
                              <a:latin typeface="Cambria Math" panose="02040503050406030204" pitchFamily="18" charset="0"/>
                            </a:rPr>
                            <m:t>𝐾</m:t>
                          </m:r>
                          <m:r>
                            <a:rPr lang="en-US" altLang="zh-CN" sz="2000" b="0" i="1" smtClean="0">
                              <a:solidFill>
                                <a:srgbClr val="0000FF"/>
                              </a:solidFill>
                              <a:latin typeface="Cambria Math" panose="02040503050406030204" pitchFamily="18" charset="0"/>
                            </a:rPr>
                            <m:t>+1</m:t>
                          </m:r>
                        </m:sub>
                      </m:sSub>
                      <m:d>
                        <m:dPr>
                          <m:ctrlPr>
                            <a:rPr lang="en-US" altLang="zh-CN" sz="2000" b="0" i="1" smtClean="0">
                              <a:solidFill>
                                <a:srgbClr val="0000FF"/>
                              </a:solidFill>
                              <a:latin typeface="Cambria Math" panose="02040503050406030204" pitchFamily="18" charset="0"/>
                            </a:rPr>
                          </m:ctrlPr>
                        </m:dPr>
                        <m:e>
                          <m:r>
                            <a:rPr lang="en-US" altLang="zh-CN" sz="2000" b="0" i="1" smtClean="0">
                              <a:solidFill>
                                <a:srgbClr val="0000FF"/>
                              </a:solidFill>
                              <a:latin typeface="Cambria Math" panose="02040503050406030204" pitchFamily="18" charset="0"/>
                            </a:rPr>
                            <m:t>𝜃</m:t>
                          </m:r>
                          <m:r>
                            <a:rPr lang="en-US" altLang="zh-CN" sz="2000" b="0" i="1" smtClean="0">
                              <a:solidFill>
                                <a:srgbClr val="0000FF"/>
                              </a:solidFill>
                              <a:latin typeface="Cambria Math" panose="02040503050406030204" pitchFamily="18" charset="0"/>
                            </a:rPr>
                            <m:t>, </m:t>
                          </m:r>
                          <m:r>
                            <a:rPr lang="en-US" altLang="zh-CN" sz="2000" b="0" i="1" smtClean="0">
                              <a:solidFill>
                                <a:srgbClr val="0000FF"/>
                              </a:solidFill>
                              <a:latin typeface="Cambria Math" panose="02040503050406030204" pitchFamily="18" charset="0"/>
                            </a:rPr>
                            <m:t>𝜙</m:t>
                          </m:r>
                          <m:r>
                            <a:rPr lang="en-US" altLang="zh-CN" sz="2000" b="0" i="1" smtClean="0">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b="0" i="1" smtClean="0">
                          <a:solidFill>
                            <a:srgbClr val="0000FF"/>
                          </a:solidFill>
                          <a:latin typeface="Cambria Math" panose="02040503050406030204" pitchFamily="18" charset="0"/>
                        </a:rPr>
                        <m:t>,  ∀</m:t>
                      </m:r>
                      <m:r>
                        <a:rPr lang="en-US" altLang="zh-CN" sz="2000" b="0" i="1" smtClean="0">
                          <a:solidFill>
                            <a:srgbClr val="0000FF"/>
                          </a:solidFill>
                          <a:latin typeface="Cambria Math" panose="02040503050406030204" pitchFamily="18" charset="0"/>
                        </a:rPr>
                        <m:t>𝜃</m:t>
                      </m:r>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𝜙</m:t>
                      </m:r>
                      <m:r>
                        <a:rPr lang="en-US" altLang="zh-CN" sz="2000" b="0" i="1" smtClean="0">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oMath>
                  </m:oMathPara>
                </a14:m>
                <a:endParaRPr lang="zh-CN" altLang="en-US" sz="2000" dirty="0"/>
              </a:p>
            </p:txBody>
          </p:sp>
        </mc:Choice>
        <mc:Fallback xmlns="">
          <p:sp>
            <p:nvSpPr>
              <p:cNvPr id="9" name="矩形 8"/>
              <p:cNvSpPr>
                <a:spLocks noRot="1" noChangeAspect="1" noMove="1" noResize="1" noEditPoints="1" noAdjustHandles="1" noChangeArrowheads="1" noChangeShapeType="1" noTextEdit="1"/>
              </p:cNvSpPr>
              <p:nvPr/>
            </p:nvSpPr>
            <p:spPr>
              <a:xfrm>
                <a:off x="2608715" y="5886775"/>
                <a:ext cx="4490717" cy="400110"/>
              </a:xfrm>
              <a:prstGeom prst="rect">
                <a:avLst/>
              </a:prstGeom>
              <a:blipFill rotWithShape="0">
                <a:blip r:embed="rId6"/>
                <a:stretch>
                  <a:fillRect b="-10769"/>
                </a:stretch>
              </a:blipFill>
            </p:spPr>
            <p:txBody>
              <a:bodyPr/>
              <a:lstStyle/>
              <a:p>
                <a:r>
                  <a:rPr lang="zh-CN" altLang="en-US">
                    <a:noFill/>
                  </a:rPr>
                  <a:t> </a:t>
                </a:r>
              </a:p>
            </p:txBody>
          </p:sp>
        </mc:Fallback>
      </mc:AlternateContent>
      <p:sp>
        <p:nvSpPr>
          <p:cNvPr id="11" name="文本框 6"/>
          <p:cNvSpPr txBox="1"/>
          <p:nvPr/>
        </p:nvSpPr>
        <p:spPr>
          <a:xfrm>
            <a:off x="1" y="6379779"/>
            <a:ext cx="9144000" cy="369332"/>
          </a:xfrm>
          <a:prstGeom prst="rect">
            <a:avLst/>
          </a:prstGeom>
          <a:noFill/>
        </p:spPr>
        <p:txBody>
          <a:bodyPr wrap="square" rtlCol="0">
            <a:spAutoFit/>
          </a:bodyPr>
          <a:lstStyle/>
          <a:p>
            <a:pPr algn="ctr"/>
            <a:r>
              <a:rPr lang="en-US" dirty="0" smtClean="0"/>
              <a:t>[</a:t>
            </a:r>
            <a:r>
              <a:rPr lang="en-US" altLang="zh-CN" dirty="0" err="1"/>
              <a:t>Burda</a:t>
            </a:r>
            <a:r>
              <a:rPr lang="en-US" altLang="zh-CN" dirty="0"/>
              <a:t> </a:t>
            </a:r>
            <a:r>
              <a:rPr lang="en-US" altLang="zh-CN" dirty="0" smtClean="0"/>
              <a:t>et al., </a:t>
            </a:r>
            <a:r>
              <a:rPr lang="en-US" altLang="zh-CN" dirty="0" err="1" smtClean="0"/>
              <a:t>arXiv</a:t>
            </a:r>
            <a:r>
              <a:rPr lang="en-US" altLang="zh-CN" dirty="0" smtClean="0"/>
              <a:t>, 2015</a:t>
            </a:r>
            <a:r>
              <a:rPr lang="en-US" dirty="0" smtClean="0"/>
              <a:t>]</a:t>
            </a:r>
            <a:endParaRPr lang="en-US" dirty="0"/>
          </a:p>
        </p:txBody>
      </p:sp>
    </p:spTree>
    <p:extLst>
      <p:ext uri="{BB962C8B-B14F-4D97-AF65-F5344CB8AC3E}">
        <p14:creationId xmlns:p14="http://schemas.microsoft.com/office/powerpoint/2010/main" val="7109867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Reparametrization</a:t>
            </a:r>
            <a:r>
              <a:rPr lang="en-US" altLang="zh-CN" dirty="0" smtClean="0"/>
              <a:t> Trick</a:t>
            </a:r>
            <a:endParaRPr lang="zh-CN" altLang="en-US" dirty="0"/>
          </a:p>
        </p:txBody>
      </p:sp>
      <p:sp>
        <p:nvSpPr>
          <p:cNvPr id="3" name="内容占位符 2"/>
          <p:cNvSpPr>
            <a:spLocks noGrp="1"/>
          </p:cNvSpPr>
          <p:nvPr>
            <p:ph sz="quarter" idx="1"/>
          </p:nvPr>
        </p:nvSpPr>
        <p:spPr>
          <a:xfrm>
            <a:off x="914400" y="1447800"/>
            <a:ext cx="7772400" cy="5219218"/>
          </a:xfrm>
        </p:spPr>
        <p:txBody>
          <a:bodyPr/>
          <a:lstStyle/>
          <a:p>
            <a:r>
              <a:rPr lang="en-US" altLang="zh-CN" dirty="0" smtClean="0"/>
              <a:t>The IWAE bound:</a:t>
            </a:r>
          </a:p>
          <a:p>
            <a:endParaRPr lang="en-US" altLang="zh-CN" dirty="0"/>
          </a:p>
          <a:p>
            <a:endParaRPr lang="en-US" altLang="zh-CN" dirty="0" smtClean="0"/>
          </a:p>
          <a:p>
            <a:endParaRPr lang="en-US" altLang="zh-CN" dirty="0"/>
          </a:p>
          <a:p>
            <a:endParaRPr lang="en-US" altLang="zh-CN" dirty="0" smtClean="0"/>
          </a:p>
          <a:p>
            <a:r>
              <a:rPr lang="en-US" altLang="zh-CN" dirty="0" err="1" smtClean="0"/>
              <a:t>Reparameterization</a:t>
            </a:r>
            <a:r>
              <a:rPr lang="en-US" altLang="zh-CN" dirty="0" smtClean="0"/>
              <a:t> form:</a:t>
            </a:r>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lvl="1"/>
            <a:r>
              <a:rPr lang="en-US" altLang="zh-CN" dirty="0" smtClean="0"/>
              <a:t>The gradient can be calculated as in VAE</a:t>
            </a:r>
            <a:endParaRPr lang="zh-CN" altLang="en-US" dirty="0"/>
          </a:p>
        </p:txBody>
      </p:sp>
      <p:grpSp>
        <p:nvGrpSpPr>
          <p:cNvPr id="7" name="组合 6"/>
          <p:cNvGrpSpPr/>
          <p:nvPr/>
        </p:nvGrpSpPr>
        <p:grpSpPr>
          <a:xfrm>
            <a:off x="1448765" y="4322223"/>
            <a:ext cx="6665088" cy="1480756"/>
            <a:chOff x="1448765" y="2782809"/>
            <a:chExt cx="6665088" cy="1480756"/>
          </a:xfrm>
        </p:grpSpPr>
        <mc:AlternateContent xmlns:mc="http://schemas.openxmlformats.org/markup-compatibility/2006" xmlns:a14="http://schemas.microsoft.com/office/drawing/2010/main">
          <mc:Choice Requires="a14">
            <p:sp>
              <p:nvSpPr>
                <p:cNvPr id="8" name="矩形 7"/>
                <p:cNvSpPr/>
                <p:nvPr/>
              </p:nvSpPr>
              <p:spPr>
                <a:xfrm>
                  <a:off x="1448765" y="2782809"/>
                  <a:ext cx="6665088" cy="10831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0000FF"/>
                                </a:solidFill>
                                <a:latin typeface="Cambria Math" panose="02040503050406030204" pitchFamily="18" charset="0"/>
                              </a:rPr>
                            </m:ctrlPr>
                          </m:sSubPr>
                          <m:e>
                            <m:r>
                              <a:rPr lang="en-US" altLang="zh-CN" sz="2000" i="1" smtClean="0">
                                <a:solidFill>
                                  <a:srgbClr val="0000FF"/>
                                </a:solidFill>
                                <a:latin typeface="Cambria Math" panose="02040503050406030204" pitchFamily="18" charset="0"/>
                              </a:rPr>
                              <m:t>𝐿</m:t>
                            </m:r>
                          </m:e>
                          <m:sub>
                            <m:r>
                              <a:rPr lang="en-US" altLang="zh-CN" sz="2000" b="0" i="1" smtClean="0">
                                <a:solidFill>
                                  <a:srgbClr val="0000FF"/>
                                </a:solidFill>
                                <a:latin typeface="Cambria Math" panose="02040503050406030204" pitchFamily="18" charset="0"/>
                              </a:rPr>
                              <m:t>𝐾</m:t>
                            </m:r>
                          </m:sub>
                        </m:sSub>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 </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i="1">
                            <a:solidFill>
                              <a:srgbClr val="0000FF"/>
                            </a:solidFill>
                            <a:latin typeface="Cambria Math" panose="02040503050406030204" pitchFamily="18" charset="0"/>
                          </a:rPr>
                          <m:t>=</m:t>
                        </m:r>
                        <m:sSub>
                          <m:sSubPr>
                            <m:ctrlPr>
                              <a:rPr lang="en-US" altLang="zh-CN" sz="2000" i="1">
                                <a:solidFill>
                                  <a:srgbClr val="0000FF"/>
                                </a:solidFill>
                                <a:latin typeface="Cambria Math" panose="02040503050406030204" pitchFamily="18" charset="0"/>
                              </a:rPr>
                            </m:ctrlPr>
                          </m:sSubPr>
                          <m:e>
                            <m:r>
                              <a:rPr lang="en-US" altLang="zh-CN" sz="2000" b="1">
                                <a:solidFill>
                                  <a:srgbClr val="0000FF"/>
                                </a:solidFill>
                                <a:latin typeface="Cambria Math" panose="02040503050406030204" pitchFamily="18" charset="0"/>
                              </a:rPr>
                              <m:t>𝐄</m:t>
                            </m:r>
                          </m:e>
                          <m:sub>
                            <m:r>
                              <a:rPr lang="en-US" altLang="zh-CN" sz="2000" b="1" i="1" smtClean="0">
                                <a:solidFill>
                                  <a:srgbClr val="0000FF"/>
                                </a:solidFill>
                                <a:latin typeface="Cambria Math" panose="02040503050406030204" pitchFamily="18" charset="0"/>
                              </a:rPr>
                              <m:t>𝒑</m:t>
                            </m:r>
                            <m:r>
                              <a:rPr lang="en-US" altLang="zh-CN" sz="2000" b="1" i="1" smtClean="0">
                                <a:solidFill>
                                  <a:srgbClr val="0000FF"/>
                                </a:solidFill>
                                <a:latin typeface="Cambria Math" panose="02040503050406030204" pitchFamily="18" charset="0"/>
                              </a:rPr>
                              <m:t>(</m:t>
                            </m:r>
                            <m:r>
                              <a:rPr lang="en-US" altLang="zh-CN" sz="2000" b="1" i="1" smtClean="0">
                                <a:solidFill>
                                  <a:srgbClr val="0000FF"/>
                                </a:solidFill>
                                <a:latin typeface="Cambria Math" panose="02040503050406030204" pitchFamily="18" charset="0"/>
                              </a:rPr>
                              <m:t>𝝐</m:t>
                            </m:r>
                            <m:r>
                              <a:rPr lang="en-US" altLang="zh-CN" sz="2000" b="1" i="1" smtClean="0">
                                <a:solidFill>
                                  <a:srgbClr val="0000FF"/>
                                </a:solidFill>
                                <a:latin typeface="Cambria Math" panose="02040503050406030204" pitchFamily="18" charset="0"/>
                              </a:rPr>
                              <m:t>)</m:t>
                            </m:r>
                            <m:r>
                              <a:rPr lang="en-US" altLang="zh-CN" sz="2000" i="1" smtClean="0">
                                <a:solidFill>
                                  <a:srgbClr val="0000FF"/>
                                </a:solidFill>
                                <a:latin typeface="Cambria Math" panose="02040503050406030204" pitchFamily="18" charset="0"/>
                              </a:rPr>
                              <m:t> </m:t>
                            </m:r>
                          </m:sub>
                        </m:sSub>
                        <m:d>
                          <m:dPr>
                            <m:begChr m:val="["/>
                            <m:endChr m:val="]"/>
                            <m:ctrlPr>
                              <a:rPr lang="en-US" altLang="zh-CN" sz="2000" i="1">
                                <a:solidFill>
                                  <a:srgbClr val="0000FF"/>
                                </a:solidFill>
                                <a:latin typeface="Cambria Math" panose="02040503050406030204" pitchFamily="18" charset="0"/>
                              </a:rPr>
                            </m:ctrlPr>
                          </m:dPr>
                          <m:e>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d>
                                  <m:dPr>
                                    <m:ctrlPr>
                                      <a:rPr lang="en-US" altLang="zh-CN" sz="2000" b="0" i="1" smtClean="0">
                                        <a:solidFill>
                                          <a:srgbClr val="0000FF"/>
                                        </a:solidFill>
                                        <a:latin typeface="Cambria Math" panose="02040503050406030204" pitchFamily="18" charset="0"/>
                                      </a:rPr>
                                    </m:ctrlPr>
                                  </m:dPr>
                                  <m:e>
                                    <m:f>
                                      <m:fPr>
                                        <m:ctrlPr>
                                          <a:rPr lang="en-US" altLang="zh-CN" sz="2000" b="0" i="1" smtClean="0">
                                            <a:solidFill>
                                              <a:srgbClr val="0000FF"/>
                                            </a:solidFill>
                                            <a:latin typeface="Cambria Math" panose="02040503050406030204" pitchFamily="18" charset="0"/>
                                          </a:rPr>
                                        </m:ctrlPr>
                                      </m:fPr>
                                      <m:num>
                                        <m:r>
                                          <a:rPr lang="en-US" altLang="zh-CN" sz="2000" b="0" i="1" smtClean="0">
                                            <a:solidFill>
                                              <a:srgbClr val="0000FF"/>
                                            </a:solidFill>
                                            <a:latin typeface="Cambria Math" panose="02040503050406030204" pitchFamily="18" charset="0"/>
                                          </a:rPr>
                                          <m:t>1</m:t>
                                        </m:r>
                                      </m:num>
                                      <m:den>
                                        <m:r>
                                          <a:rPr lang="en-US" altLang="zh-CN" sz="2000" b="0" i="1" smtClean="0">
                                            <a:solidFill>
                                              <a:srgbClr val="0000FF"/>
                                            </a:solidFill>
                                            <a:latin typeface="Cambria Math" panose="02040503050406030204" pitchFamily="18" charset="0"/>
                                          </a:rPr>
                                          <m:t>𝐾</m:t>
                                        </m:r>
                                      </m:den>
                                    </m:f>
                                    <m:nary>
                                      <m:naryPr>
                                        <m:chr m:val="∑"/>
                                        <m:supHide m:val="on"/>
                                        <m:ctrlPr>
                                          <a:rPr lang="en-US" altLang="zh-CN" sz="2000" i="1">
                                            <a:solidFill>
                                              <a:srgbClr val="0000FF"/>
                                            </a:solidFill>
                                            <a:latin typeface="Cambria Math" panose="02040503050406030204" pitchFamily="18" charset="0"/>
                                          </a:rPr>
                                        </m:ctrlPr>
                                      </m:naryPr>
                                      <m:sub>
                                        <m:r>
                                          <a:rPr lang="en-US" altLang="zh-CN" sz="2000" i="1">
                                            <a:solidFill>
                                              <a:srgbClr val="0000FF"/>
                                            </a:solidFill>
                                            <a:latin typeface="Cambria Math" panose="02040503050406030204" pitchFamily="18" charset="0"/>
                                          </a:rPr>
                                          <m:t>𝑘</m:t>
                                        </m:r>
                                        <m:r>
                                          <a:rPr lang="en-US" altLang="zh-CN" sz="2000" b="0" i="1" smtClean="0">
                                            <a:solidFill>
                                              <a:srgbClr val="0000FF"/>
                                            </a:solidFill>
                                            <a:latin typeface="Cambria Math" panose="02040503050406030204" pitchFamily="18" charset="0"/>
                                          </a:rPr>
                                          <m:t>=1:</m:t>
                                        </m:r>
                                        <m:r>
                                          <a:rPr lang="en-US" altLang="zh-CN" sz="2000" b="0" i="1" smtClean="0">
                                            <a:solidFill>
                                              <a:srgbClr val="0000FF"/>
                                            </a:solidFill>
                                            <a:latin typeface="Cambria Math" panose="02040503050406030204" pitchFamily="18" charset="0"/>
                                          </a:rPr>
                                          <m:t>𝐾</m:t>
                                        </m:r>
                                      </m:sub>
                                      <m:sup/>
                                      <m:e>
                                        <m:r>
                                          <a:rPr lang="en-US" altLang="zh-CN" sz="2400" i="1">
                                            <a:solidFill>
                                              <a:srgbClr val="0000FF"/>
                                            </a:solidFill>
                                            <a:latin typeface="Cambria Math" panose="02040503050406030204" pitchFamily="18" charset="0"/>
                                          </a:rPr>
                                          <m:t>𝑤</m:t>
                                        </m:r>
                                        <m:d>
                                          <m:dPr>
                                            <m:ctrlPr>
                                              <a:rPr lang="en-US" altLang="zh-CN" sz="2400" i="1">
                                                <a:solidFill>
                                                  <a:srgbClr val="0000FF"/>
                                                </a:solidFill>
                                                <a:latin typeface="Cambria Math" panose="02040503050406030204" pitchFamily="18" charset="0"/>
                                              </a:rPr>
                                            </m:ctrlPr>
                                          </m:dPr>
                                          <m:e>
                                            <m:sSup>
                                              <m:sSupPr>
                                                <m:ctrlPr>
                                                  <a:rPr lang="en-US" altLang="zh-CN" sz="2000" i="1">
                                                    <a:solidFill>
                                                      <a:srgbClr val="0000FF"/>
                                                    </a:solidFill>
                                                    <a:latin typeface="Cambria Math" panose="02040503050406030204" pitchFamily="18" charset="0"/>
                                                  </a:rPr>
                                                </m:ctrlPr>
                                              </m:sSupPr>
                                              <m:e>
                                                <m:r>
                                                  <a:rPr lang="en-US" altLang="zh-CN" sz="2000" b="0" i="1" smtClean="0">
                                                    <a:solidFill>
                                                      <a:srgbClr val="0000FF"/>
                                                    </a:solidFill>
                                                    <a:latin typeface="Cambria Math" panose="02040503050406030204" pitchFamily="18" charset="0"/>
                                                  </a:rPr>
                                                  <m:t>𝑔</m:t>
                                                </m:r>
                                                <m:r>
                                                  <a:rPr lang="en-US" altLang="zh-CN" sz="2000" b="0" i="0"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𝜖</m:t>
                                                </m:r>
                                              </m:e>
                                              <m:sup>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𝑘</m:t>
                                                    </m:r>
                                                  </m:e>
                                                </m:d>
                                              </m:sup>
                                            </m:sSup>
                                            <m:r>
                                              <a:rPr lang="en-US" altLang="zh-CN" sz="2000" b="0" i="1" smtClean="0">
                                                <a:solidFill>
                                                  <a:srgbClr val="0000FF"/>
                                                </a:solidFill>
                                                <a:latin typeface="Cambria Math" panose="02040503050406030204" pitchFamily="18" charset="0"/>
                                              </a:rPr>
                                              <m:t>,</m:t>
                                            </m:r>
                                            <m:r>
                                              <m:rPr>
                                                <m:sty m:val="p"/>
                                              </m:rPr>
                                              <a:rPr lang="en-US" altLang="zh-CN" sz="2000" b="0" i="0" smtClean="0">
                                                <a:solidFill>
                                                  <a:srgbClr val="0000FF"/>
                                                </a:solidFill>
                                                <a:latin typeface="Cambria Math" panose="02040503050406030204" pitchFamily="18" charset="0"/>
                                              </a:rPr>
                                              <m:t>x</m:t>
                                            </m:r>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𝜙</m:t>
                                            </m:r>
                                            <m:r>
                                              <a:rPr lang="en-US" altLang="zh-CN" sz="2000" b="0" i="1" smtClean="0">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r>
                                          <a:rPr lang="en-US" altLang="zh-CN" sz="2000" i="1">
                                            <a:solidFill>
                                              <a:srgbClr val="0000FF"/>
                                            </a:solidFill>
                                            <a:latin typeface="Cambria Math" panose="02040503050406030204" pitchFamily="18" charset="0"/>
                                          </a:rPr>
                                          <m:t> </m:t>
                                        </m:r>
                                      </m:e>
                                    </m:nary>
                                  </m:e>
                                </m:d>
                              </m:e>
                            </m:func>
                          </m:e>
                        </m:d>
                      </m:oMath>
                    </m:oMathPara>
                  </a14:m>
                  <a:endParaRPr lang="zh-CN" altLang="en-US" sz="2000" dirty="0">
                    <a:solidFill>
                      <a:srgbClr val="0000FF"/>
                    </a:solidFill>
                  </a:endParaRPr>
                </a:p>
              </p:txBody>
            </p:sp>
          </mc:Choice>
          <mc:Fallback xmlns="">
            <p:sp>
              <p:nvSpPr>
                <p:cNvPr id="8" name="矩形 7"/>
                <p:cNvSpPr>
                  <a:spLocks noRot="1" noChangeAspect="1" noMove="1" noResize="1" noEditPoints="1" noAdjustHandles="1" noChangeArrowheads="1" noChangeShapeType="1" noTextEdit="1"/>
                </p:cNvSpPr>
                <p:nvPr/>
              </p:nvSpPr>
              <p:spPr>
                <a:xfrm>
                  <a:off x="1448765" y="2782809"/>
                  <a:ext cx="6665088" cy="1083182"/>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Rectangle 118"/>
                <p:cNvSpPr/>
                <p:nvPr/>
              </p:nvSpPr>
              <p:spPr>
                <a:xfrm>
                  <a:off x="1699430" y="3786575"/>
                  <a:ext cx="2424062" cy="476990"/>
                </a:xfrm>
                <a:prstGeom prst="rect">
                  <a:avLst/>
                </a:prstGeom>
              </p:spPr>
              <p:txBody>
                <a:bodyPr wrap="none">
                  <a:spAutoFit/>
                </a:bodyPr>
                <a:lstStyle/>
                <a:p>
                  <a:r>
                    <a:rPr lang="en-US" altLang="zh-CN" sz="2400" dirty="0" smtClean="0">
                      <a:solidFill>
                        <a:srgbClr val="0000FF"/>
                      </a:solidFill>
                    </a:rPr>
                    <a:t>where </a:t>
                  </a:r>
                  <a14:m>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b="0" i="1" smtClean="0">
                              <a:solidFill>
                                <a:srgbClr val="0000FF"/>
                              </a:solidFill>
                              <a:latin typeface="Cambria Math" panose="02040503050406030204" pitchFamily="18" charset="0"/>
                            </a:rPr>
                            <m:t>𝜖</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𝑝</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𝜖</m:t>
                      </m:r>
                      <m:r>
                        <a:rPr lang="en-US" altLang="zh-CN" sz="2400" b="0" i="1" smtClean="0">
                          <a:solidFill>
                            <a:srgbClr val="0000FF"/>
                          </a:solidFill>
                          <a:latin typeface="Cambria Math" panose="02040503050406030204" pitchFamily="18" charset="0"/>
                        </a:rPr>
                        <m:t>)</m:t>
                      </m:r>
                    </m:oMath>
                  </a14:m>
                  <a:endParaRPr lang="en-US" sz="2400" dirty="0">
                    <a:solidFill>
                      <a:srgbClr val="0000FF"/>
                    </a:solidFill>
                  </a:endParaRPr>
                </a:p>
              </p:txBody>
            </p:sp>
          </mc:Choice>
          <mc:Fallback xmlns="">
            <p:sp>
              <p:nvSpPr>
                <p:cNvPr id="9" name="Rectangle 118"/>
                <p:cNvSpPr>
                  <a:spLocks noRot="1" noChangeAspect="1" noMove="1" noResize="1" noEditPoints="1" noAdjustHandles="1" noChangeArrowheads="1" noChangeShapeType="1" noTextEdit="1"/>
                </p:cNvSpPr>
                <p:nvPr/>
              </p:nvSpPr>
              <p:spPr>
                <a:xfrm>
                  <a:off x="1699430" y="3786575"/>
                  <a:ext cx="2424062" cy="476990"/>
                </a:xfrm>
                <a:prstGeom prst="rect">
                  <a:avLst/>
                </a:prstGeom>
                <a:blipFill rotWithShape="0">
                  <a:blip r:embed="rId3"/>
                  <a:stretch>
                    <a:fillRect l="-4030" t="-5128" r="-1259" b="-30769"/>
                  </a:stretch>
                </a:blipFill>
              </p:spPr>
              <p:txBody>
                <a:bodyPr/>
                <a:lstStyle/>
                <a:p>
                  <a:r>
                    <a:rPr lang="zh-CN" altLang="en-US">
                      <a:noFill/>
                    </a:rPr>
                    <a:t> </a:t>
                  </a:r>
                </a:p>
              </p:txBody>
            </p:sp>
          </mc:Fallback>
        </mc:AlternateContent>
      </p:grpSp>
      <p:grpSp>
        <p:nvGrpSpPr>
          <p:cNvPr id="11" name="组合 10"/>
          <p:cNvGrpSpPr/>
          <p:nvPr/>
        </p:nvGrpSpPr>
        <p:grpSpPr>
          <a:xfrm>
            <a:off x="1223060" y="1978371"/>
            <a:ext cx="7249610" cy="1885308"/>
            <a:chOff x="1223060" y="1978371"/>
            <a:chExt cx="7249610" cy="1885308"/>
          </a:xfrm>
        </p:grpSpPr>
        <p:grpSp>
          <p:nvGrpSpPr>
            <p:cNvPr id="4" name="组合 3"/>
            <p:cNvGrpSpPr/>
            <p:nvPr/>
          </p:nvGrpSpPr>
          <p:grpSpPr>
            <a:xfrm>
              <a:off x="1223060" y="1978371"/>
              <a:ext cx="7249610" cy="1642795"/>
              <a:chOff x="1234635" y="2823320"/>
              <a:chExt cx="7249610" cy="1642795"/>
            </a:xfrm>
          </p:grpSpPr>
          <mc:AlternateContent xmlns:mc="http://schemas.openxmlformats.org/markup-compatibility/2006" xmlns:a14="http://schemas.microsoft.com/office/drawing/2010/main">
            <mc:Choice Requires="a14">
              <p:sp>
                <p:nvSpPr>
                  <p:cNvPr id="5" name="矩形 4"/>
                  <p:cNvSpPr/>
                  <p:nvPr/>
                </p:nvSpPr>
                <p:spPr>
                  <a:xfrm>
                    <a:off x="1234635" y="2823320"/>
                    <a:ext cx="7249610" cy="10831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0000FF"/>
                                  </a:solidFill>
                                  <a:latin typeface="Cambria Math" panose="02040503050406030204" pitchFamily="18" charset="0"/>
                                </a:rPr>
                              </m:ctrlPr>
                            </m:sSubPr>
                            <m:e>
                              <m:r>
                                <a:rPr lang="en-US" altLang="zh-CN" sz="2000" i="1" smtClean="0">
                                  <a:solidFill>
                                    <a:srgbClr val="0000FF"/>
                                  </a:solidFill>
                                  <a:latin typeface="Cambria Math" panose="02040503050406030204" pitchFamily="18" charset="0"/>
                                </a:rPr>
                                <m:t>𝐿</m:t>
                              </m:r>
                            </m:e>
                            <m:sub>
                              <m:r>
                                <a:rPr lang="en-US" altLang="zh-CN" sz="2000" b="0" i="1" smtClean="0">
                                  <a:solidFill>
                                    <a:srgbClr val="0000FF"/>
                                  </a:solidFill>
                                  <a:latin typeface="Cambria Math" panose="02040503050406030204" pitchFamily="18" charset="0"/>
                                </a:rPr>
                                <m:t>𝐾</m:t>
                              </m:r>
                            </m:sub>
                          </m:sSub>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𝜃</m:t>
                              </m:r>
                              <m:r>
                                <a:rPr lang="en-US" altLang="zh-CN" sz="2000" i="1">
                                  <a:solidFill>
                                    <a:srgbClr val="0000FF"/>
                                  </a:solidFill>
                                  <a:latin typeface="Cambria Math" panose="02040503050406030204" pitchFamily="18" charset="0"/>
                                </a:rPr>
                                <m:t>, </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e>
                          </m:d>
                          <m:r>
                            <a:rPr lang="en-US" altLang="zh-CN" sz="2000" i="1">
                              <a:solidFill>
                                <a:srgbClr val="0000FF"/>
                              </a:solidFill>
                              <a:latin typeface="Cambria Math" panose="02040503050406030204" pitchFamily="18" charset="0"/>
                            </a:rPr>
                            <m:t>=</m:t>
                          </m:r>
                          <m:sSub>
                            <m:sSubPr>
                              <m:ctrlPr>
                                <a:rPr lang="en-US" altLang="zh-CN" sz="2000" i="1">
                                  <a:solidFill>
                                    <a:srgbClr val="0000FF"/>
                                  </a:solidFill>
                                  <a:latin typeface="Cambria Math" panose="02040503050406030204" pitchFamily="18" charset="0"/>
                                </a:rPr>
                              </m:ctrlPr>
                            </m:sSubPr>
                            <m:e>
                              <m:r>
                                <a:rPr lang="en-US" altLang="zh-CN" sz="2000" b="1">
                                  <a:solidFill>
                                    <a:srgbClr val="0000FF"/>
                                  </a:solidFill>
                                  <a:latin typeface="Cambria Math" panose="02040503050406030204" pitchFamily="18" charset="0"/>
                                </a:rPr>
                                <m:t>𝐄</m:t>
                              </m:r>
                            </m:e>
                            <m:sub>
                              <m:r>
                                <a:rPr lang="en-US" altLang="zh-CN" sz="2000" i="1">
                                  <a:solidFill>
                                    <a:srgbClr val="0000FF"/>
                                  </a:solidFill>
                                  <a:latin typeface="Cambria Math" panose="02040503050406030204" pitchFamily="18" charset="0"/>
                                </a:rPr>
                                <m:t>𝑞</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z</m:t>
                              </m:r>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r>
                                <a:rPr lang="en-US" altLang="zh-CN" sz="2000" i="1">
                                  <a:solidFill>
                                    <a:srgbClr val="0000FF"/>
                                  </a:solidFill>
                                  <a:latin typeface="Cambria Math" panose="02040503050406030204" pitchFamily="18" charset="0"/>
                                </a:rPr>
                                <m:t>)</m:t>
                              </m:r>
                            </m:sub>
                          </m:sSub>
                          <m:d>
                            <m:dPr>
                              <m:begChr m:val="["/>
                              <m:endChr m:val="]"/>
                              <m:ctrlPr>
                                <a:rPr lang="en-US" altLang="zh-CN" sz="2000" i="1">
                                  <a:solidFill>
                                    <a:srgbClr val="0000FF"/>
                                  </a:solidFill>
                                  <a:latin typeface="Cambria Math" panose="02040503050406030204" pitchFamily="18" charset="0"/>
                                </a:rPr>
                              </m:ctrlPr>
                            </m:dPr>
                            <m:e>
                              <m:func>
                                <m:funcPr>
                                  <m:ctrlPr>
                                    <a:rPr lang="en-US" altLang="zh-CN" sz="2000" i="1">
                                      <a:solidFill>
                                        <a:srgbClr val="0000FF"/>
                                      </a:solidFill>
                                      <a:latin typeface="Cambria Math" panose="02040503050406030204" pitchFamily="18" charset="0"/>
                                    </a:rPr>
                                  </m:ctrlPr>
                                </m:funcPr>
                                <m:fName>
                                  <m:r>
                                    <m:rPr>
                                      <m:sty m:val="p"/>
                                    </m:rPr>
                                    <a:rPr lang="en-US" altLang="zh-CN" sz="2000">
                                      <a:solidFill>
                                        <a:srgbClr val="0000FF"/>
                                      </a:solidFill>
                                      <a:latin typeface="Cambria Math" panose="02040503050406030204" pitchFamily="18" charset="0"/>
                                    </a:rPr>
                                    <m:t>log</m:t>
                                  </m:r>
                                </m:fName>
                                <m:e>
                                  <m:d>
                                    <m:dPr>
                                      <m:ctrlPr>
                                        <a:rPr lang="en-US" altLang="zh-CN" sz="2000" b="0" i="1" smtClean="0">
                                          <a:solidFill>
                                            <a:srgbClr val="0000FF"/>
                                          </a:solidFill>
                                          <a:latin typeface="Cambria Math" panose="02040503050406030204" pitchFamily="18" charset="0"/>
                                        </a:rPr>
                                      </m:ctrlPr>
                                    </m:dPr>
                                    <m:e>
                                      <m:f>
                                        <m:fPr>
                                          <m:ctrlPr>
                                            <a:rPr lang="en-US" altLang="zh-CN" sz="2000" b="0" i="1" smtClean="0">
                                              <a:solidFill>
                                                <a:srgbClr val="0000FF"/>
                                              </a:solidFill>
                                              <a:latin typeface="Cambria Math" panose="02040503050406030204" pitchFamily="18" charset="0"/>
                                            </a:rPr>
                                          </m:ctrlPr>
                                        </m:fPr>
                                        <m:num>
                                          <m:r>
                                            <a:rPr lang="en-US" altLang="zh-CN" sz="2000" b="0" i="1" smtClean="0">
                                              <a:solidFill>
                                                <a:srgbClr val="0000FF"/>
                                              </a:solidFill>
                                              <a:latin typeface="Cambria Math" panose="02040503050406030204" pitchFamily="18" charset="0"/>
                                            </a:rPr>
                                            <m:t>1</m:t>
                                          </m:r>
                                        </m:num>
                                        <m:den>
                                          <m:r>
                                            <a:rPr lang="en-US" altLang="zh-CN" sz="2000" b="0" i="1" smtClean="0">
                                              <a:solidFill>
                                                <a:srgbClr val="0000FF"/>
                                              </a:solidFill>
                                              <a:latin typeface="Cambria Math" panose="02040503050406030204" pitchFamily="18" charset="0"/>
                                            </a:rPr>
                                            <m:t>𝐾</m:t>
                                          </m:r>
                                        </m:den>
                                      </m:f>
                                      <m:nary>
                                        <m:naryPr>
                                          <m:chr m:val="∑"/>
                                          <m:supHide m:val="on"/>
                                          <m:ctrlPr>
                                            <a:rPr lang="en-US" altLang="zh-CN" sz="2000" i="1">
                                              <a:solidFill>
                                                <a:srgbClr val="0000FF"/>
                                              </a:solidFill>
                                              <a:latin typeface="Cambria Math" panose="02040503050406030204" pitchFamily="18" charset="0"/>
                                            </a:rPr>
                                          </m:ctrlPr>
                                        </m:naryPr>
                                        <m:sub>
                                          <m:r>
                                            <a:rPr lang="en-US" altLang="zh-CN" sz="2000" i="1">
                                              <a:solidFill>
                                                <a:srgbClr val="0000FF"/>
                                              </a:solidFill>
                                              <a:latin typeface="Cambria Math" panose="02040503050406030204" pitchFamily="18" charset="0"/>
                                            </a:rPr>
                                            <m:t>𝑘</m:t>
                                          </m:r>
                                          <m:r>
                                            <a:rPr lang="en-US" altLang="zh-CN" sz="2000" b="0" i="1" smtClean="0">
                                              <a:solidFill>
                                                <a:srgbClr val="0000FF"/>
                                              </a:solidFill>
                                              <a:latin typeface="Cambria Math" panose="02040503050406030204" pitchFamily="18" charset="0"/>
                                            </a:rPr>
                                            <m:t>=1:</m:t>
                                          </m:r>
                                          <m:r>
                                            <a:rPr lang="en-US" altLang="zh-CN" sz="2000" b="0" i="1" smtClean="0">
                                              <a:solidFill>
                                                <a:srgbClr val="0000FF"/>
                                              </a:solidFill>
                                              <a:latin typeface="Cambria Math" panose="02040503050406030204" pitchFamily="18" charset="0"/>
                                            </a:rPr>
                                            <m:t>𝐾</m:t>
                                          </m:r>
                                        </m:sub>
                                        <m:sup/>
                                        <m:e>
                                          <m:r>
                                            <a:rPr lang="en-US" altLang="zh-CN" sz="2000" b="0" i="1" smtClean="0">
                                              <a:solidFill>
                                                <a:srgbClr val="0000FF"/>
                                              </a:solidFill>
                                              <a:latin typeface="Cambria Math" panose="02040503050406030204" pitchFamily="18" charset="0"/>
                                            </a:rPr>
                                            <m:t>𝑤</m:t>
                                          </m:r>
                                          <m:d>
                                            <m:dPr>
                                              <m:ctrlPr>
                                                <a:rPr lang="en-US" altLang="zh-CN" sz="2000" b="0" i="1" smtClean="0">
                                                  <a:solidFill>
                                                    <a:srgbClr val="0000FF"/>
                                                  </a:solidFill>
                                                  <a:latin typeface="Cambria Math" panose="02040503050406030204" pitchFamily="18" charset="0"/>
                                                </a:rPr>
                                              </m:ctrlPr>
                                            </m:dPr>
                                            <m:e>
                                              <m:sSup>
                                                <m:sSupPr>
                                                  <m:ctrlPr>
                                                    <a:rPr lang="en-US" altLang="zh-CN" i="1">
                                                      <a:solidFill>
                                                        <a:srgbClr val="0000FF"/>
                                                      </a:solidFill>
                                                      <a:latin typeface="Cambria Math" panose="02040503050406030204" pitchFamily="18" charset="0"/>
                                                    </a:rPr>
                                                  </m:ctrlPr>
                                                </m:sSupPr>
                                                <m:e>
                                                  <m:r>
                                                    <m:rPr>
                                                      <m:sty m:val="p"/>
                                                    </m:rPr>
                                                    <a:rPr lang="en-US" altLang="zh-CN">
                                                      <a:solidFill>
                                                        <a:srgbClr val="0000FF"/>
                                                      </a:solidFill>
                                                      <a:latin typeface="Cambria Math" panose="02040503050406030204" pitchFamily="18" charset="0"/>
                                                    </a:rPr>
                                                    <m:t>z</m:t>
                                                  </m:r>
                                                </m:e>
                                                <m:sup>
                                                  <m:d>
                                                    <m:dPr>
                                                      <m:ctrlPr>
                                                        <a:rPr lang="en-US" altLang="zh-CN" i="1">
                                                          <a:solidFill>
                                                            <a:srgbClr val="0000FF"/>
                                                          </a:solidFill>
                                                          <a:latin typeface="Cambria Math" panose="02040503050406030204" pitchFamily="18" charset="0"/>
                                                        </a:rPr>
                                                      </m:ctrlPr>
                                                    </m:dPr>
                                                    <m:e>
                                                      <m:r>
                                                        <a:rPr lang="en-US" altLang="zh-CN" i="1">
                                                          <a:solidFill>
                                                            <a:srgbClr val="0000FF"/>
                                                          </a:solidFill>
                                                          <a:latin typeface="Cambria Math" panose="02040503050406030204" pitchFamily="18" charset="0"/>
                                                        </a:rPr>
                                                        <m:t>𝑘</m:t>
                                                      </m:r>
                                                    </m:e>
                                                  </m:d>
                                                </m:sup>
                                              </m:sSup>
                                              <m:r>
                                                <a:rPr lang="en-US" altLang="zh-CN" i="1">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x</m:t>
                                              </m:r>
                                              <m:r>
                                                <a:rPr lang="en-US" altLang="zh-CN" i="1">
                                                  <a:solidFill>
                                                    <a:srgbClr val="0000FF"/>
                                                  </a:solidFill>
                                                  <a:latin typeface="Cambria Math" panose="02040503050406030204" pitchFamily="18" charset="0"/>
                                                </a:rPr>
                                                <m:t>;</m:t>
                                              </m:r>
                                              <m:r>
                                                <a:rPr lang="en-US" altLang="zh-CN" i="1">
                                                  <a:solidFill>
                                                    <a:srgbClr val="0000FF"/>
                                                  </a:solidFill>
                                                  <a:latin typeface="Cambria Math" panose="02040503050406030204" pitchFamily="18" charset="0"/>
                                                </a:rPr>
                                                <m:t>𝜃</m:t>
                                              </m:r>
                                            </m:e>
                                          </m:d>
                                          <m:r>
                                            <a:rPr lang="en-US" altLang="zh-CN" sz="2000" i="1">
                                              <a:solidFill>
                                                <a:srgbClr val="0000FF"/>
                                              </a:solidFill>
                                              <a:latin typeface="Cambria Math" panose="02040503050406030204" pitchFamily="18" charset="0"/>
                                            </a:rPr>
                                            <m:t> </m:t>
                                          </m:r>
                                        </m:e>
                                      </m:nary>
                                    </m:e>
                                  </m:d>
                                </m:e>
                              </m:func>
                            </m:e>
                          </m:d>
                        </m:oMath>
                      </m:oMathPara>
                    </a14:m>
                    <a:endParaRPr lang="zh-CN" altLang="en-US" dirty="0">
                      <a:solidFill>
                        <a:srgbClr val="0000FF"/>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1234635" y="2823320"/>
                    <a:ext cx="7249610" cy="1083182"/>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Rectangle 118"/>
                  <p:cNvSpPr/>
                  <p:nvPr/>
                </p:nvSpPr>
                <p:spPr>
                  <a:xfrm>
                    <a:off x="1699430" y="3989125"/>
                    <a:ext cx="3101170" cy="476990"/>
                  </a:xfrm>
                  <a:prstGeom prst="rect">
                    <a:avLst/>
                  </a:prstGeom>
                </p:spPr>
                <p:txBody>
                  <a:bodyPr wrap="none">
                    <a:spAutoFit/>
                  </a:bodyPr>
                  <a:lstStyle/>
                  <a:p>
                    <a:r>
                      <a:rPr lang="en-US" altLang="zh-CN" sz="2400" dirty="0" smtClean="0">
                        <a:solidFill>
                          <a:srgbClr val="0000FF"/>
                        </a:solidFill>
                      </a:rPr>
                      <a:t>where </a:t>
                    </a:r>
                    <a14:m>
                      <m:oMath xmlns:m="http://schemas.openxmlformats.org/officeDocument/2006/math">
                        <m:sSup>
                          <m:sSupPr>
                            <m:ctrlPr>
                              <a:rPr lang="en-US" altLang="zh-CN" sz="2400" i="1" smtClean="0">
                                <a:solidFill>
                                  <a:srgbClr val="0000FF"/>
                                </a:solidFill>
                                <a:latin typeface="Cambria Math" panose="02040503050406030204" pitchFamily="18" charset="0"/>
                              </a:rPr>
                            </m:ctrlPr>
                          </m:sSupPr>
                          <m:e>
                            <m:r>
                              <a:rPr lang="en-US" altLang="zh-CN" sz="2400" i="1">
                                <a:solidFill>
                                  <a:srgbClr val="0000FF"/>
                                </a:solidFill>
                                <a:latin typeface="Cambria Math" panose="02040503050406030204" pitchFamily="18" charset="0"/>
                              </a:rPr>
                              <m:t>𝑧</m:t>
                            </m:r>
                          </m:e>
                          <m:sup>
                            <m:r>
                              <a:rPr lang="en-US" altLang="zh-CN" sz="2400" i="1">
                                <a:solidFill>
                                  <a:srgbClr val="0000FF"/>
                                </a:solidFill>
                                <a:latin typeface="Cambria Math" panose="02040503050406030204" pitchFamily="18" charset="0"/>
                              </a:rPr>
                              <m:t>(</m:t>
                            </m:r>
                            <m:r>
                              <a:rPr lang="en-US" altLang="zh-CN" sz="2400" i="1">
                                <a:solidFill>
                                  <a:srgbClr val="0000FF"/>
                                </a:solidFill>
                                <a:latin typeface="Cambria Math" panose="02040503050406030204" pitchFamily="18" charset="0"/>
                              </a:rPr>
                              <m:t>𝑘</m:t>
                            </m:r>
                            <m:r>
                              <a:rPr lang="en-US" altLang="zh-CN" sz="2400" i="1">
                                <a:solidFill>
                                  <a:srgbClr val="0000FF"/>
                                </a:solidFill>
                                <a:latin typeface="Cambria Math" panose="02040503050406030204" pitchFamily="18" charset="0"/>
                              </a:rPr>
                              <m:t>)</m:t>
                            </m:r>
                          </m:sup>
                        </m:sSup>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𝑞</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𝑧</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𝜙</m:t>
                        </m:r>
                        <m:r>
                          <a:rPr lang="en-US" altLang="zh-CN" sz="2400" b="0" i="1" smtClean="0">
                            <a:solidFill>
                              <a:srgbClr val="0000FF"/>
                            </a:solidFill>
                            <a:latin typeface="Cambria Math" panose="02040503050406030204" pitchFamily="18" charset="0"/>
                          </a:rPr>
                          <m:t>)</m:t>
                        </m:r>
                      </m:oMath>
                    </a14:m>
                    <a:endParaRPr lang="en-US" sz="2400" dirty="0">
                      <a:solidFill>
                        <a:srgbClr val="0000FF"/>
                      </a:solidFill>
                    </a:endParaRPr>
                  </a:p>
                </p:txBody>
              </p:sp>
            </mc:Choice>
            <mc:Fallback xmlns="">
              <p:sp>
                <p:nvSpPr>
                  <p:cNvPr id="6" name="Rectangle 118"/>
                  <p:cNvSpPr>
                    <a:spLocks noRot="1" noChangeAspect="1" noMove="1" noResize="1" noEditPoints="1" noAdjustHandles="1" noChangeArrowheads="1" noChangeShapeType="1" noTextEdit="1"/>
                  </p:cNvSpPr>
                  <p:nvPr/>
                </p:nvSpPr>
                <p:spPr>
                  <a:xfrm>
                    <a:off x="1699430" y="3989125"/>
                    <a:ext cx="3101170" cy="476990"/>
                  </a:xfrm>
                  <a:prstGeom prst="rect">
                    <a:avLst/>
                  </a:prstGeom>
                  <a:blipFill rotWithShape="0">
                    <a:blip r:embed="rId5"/>
                    <a:stretch>
                      <a:fillRect l="-3143" t="-5128" b="-3076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0" name="矩形 9"/>
                <p:cNvSpPr/>
                <p:nvPr/>
              </p:nvSpPr>
              <p:spPr>
                <a:xfrm>
                  <a:off x="4712251" y="3032298"/>
                  <a:ext cx="3455498" cy="8313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rgbClr val="0000FF"/>
                            </a:solidFill>
                            <a:latin typeface="Cambria Math" panose="02040503050406030204" pitchFamily="18" charset="0"/>
                          </a:rPr>
                          <m:t>𝑤</m:t>
                        </m:r>
                        <m:d>
                          <m:dPr>
                            <m:ctrlPr>
                              <a:rPr lang="en-US" altLang="zh-CN" sz="2000" b="0" i="1" smtClean="0">
                                <a:solidFill>
                                  <a:srgbClr val="0000FF"/>
                                </a:solidFill>
                                <a:latin typeface="Cambria Math" panose="02040503050406030204" pitchFamily="18" charset="0"/>
                              </a:rPr>
                            </m:ctrlPr>
                          </m:dPr>
                          <m:e>
                            <m:sSup>
                              <m:sSupPr>
                                <m:ctrlPr>
                                  <a:rPr lang="en-US" altLang="zh-CN" sz="2000" i="1">
                                    <a:solidFill>
                                      <a:srgbClr val="0000FF"/>
                                    </a:solidFill>
                                    <a:latin typeface="Cambria Math" panose="02040503050406030204" pitchFamily="18" charset="0"/>
                                  </a:rPr>
                                </m:ctrlPr>
                              </m:sSupPr>
                              <m:e>
                                <m:r>
                                  <m:rPr>
                                    <m:sty m:val="p"/>
                                  </m:rPr>
                                  <a:rPr lang="en-US" altLang="zh-CN" sz="2000">
                                    <a:solidFill>
                                      <a:srgbClr val="0000FF"/>
                                    </a:solidFill>
                                    <a:latin typeface="Cambria Math" panose="02040503050406030204" pitchFamily="18" charset="0"/>
                                  </a:rPr>
                                  <m:t>z</m:t>
                                </m:r>
                              </m:e>
                              <m:sup>
                                <m:d>
                                  <m:dPr>
                                    <m:ctrlPr>
                                      <a:rPr lang="en-US" altLang="zh-CN" sz="2000" i="1">
                                        <a:solidFill>
                                          <a:srgbClr val="0000FF"/>
                                        </a:solidFill>
                                        <a:latin typeface="Cambria Math" panose="02040503050406030204" pitchFamily="18" charset="0"/>
                                      </a:rPr>
                                    </m:ctrlPr>
                                  </m:dPr>
                                  <m:e>
                                    <m:r>
                                      <a:rPr lang="en-US" altLang="zh-CN" sz="2000" i="1">
                                        <a:solidFill>
                                          <a:srgbClr val="0000FF"/>
                                        </a:solidFill>
                                        <a:latin typeface="Cambria Math" panose="02040503050406030204" pitchFamily="18" charset="0"/>
                                      </a:rPr>
                                      <m:t>𝑘</m:t>
                                    </m:r>
                                  </m:e>
                                </m:d>
                              </m:sup>
                            </m:sSup>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r>
                              <a:rPr lang="en-US" altLang="zh-CN" sz="2000" b="0" i="1" smtClean="0">
                                <a:solidFill>
                                  <a:srgbClr val="0000FF"/>
                                </a:solidFill>
                                <a:latin typeface="Cambria Math" panose="02040503050406030204" pitchFamily="18" charset="0"/>
                              </a:rPr>
                              <m:t>,</m:t>
                            </m:r>
                            <m:r>
                              <a:rPr lang="en-US" altLang="zh-CN" sz="2000" b="0" i="1" smtClean="0">
                                <a:solidFill>
                                  <a:srgbClr val="0000FF"/>
                                </a:solidFill>
                                <a:latin typeface="Cambria Math" panose="02040503050406030204" pitchFamily="18" charset="0"/>
                              </a:rPr>
                              <m:t>𝜙</m:t>
                            </m:r>
                          </m:e>
                        </m:d>
                        <m:r>
                          <a:rPr lang="en-US" altLang="zh-CN" sz="2000" b="0" i="1" smtClean="0">
                            <a:solidFill>
                              <a:srgbClr val="0000FF"/>
                            </a:solidFill>
                            <a:latin typeface="Cambria Math" panose="02040503050406030204" pitchFamily="18" charset="0"/>
                          </a:rPr>
                          <m:t>=</m:t>
                        </m:r>
                        <m:f>
                          <m:fPr>
                            <m:ctrlPr>
                              <a:rPr lang="en-US" altLang="zh-CN" sz="2000" i="1">
                                <a:solidFill>
                                  <a:srgbClr val="0000FF"/>
                                </a:solidFill>
                                <a:latin typeface="Cambria Math" panose="02040503050406030204" pitchFamily="18" charset="0"/>
                              </a:rPr>
                            </m:ctrlPr>
                          </m:fPr>
                          <m:num>
                            <m:r>
                              <a:rPr lang="en-US" altLang="zh-CN" sz="2000" i="1">
                                <a:solidFill>
                                  <a:srgbClr val="0000FF"/>
                                </a:solidFill>
                                <a:latin typeface="Cambria Math" panose="02040503050406030204" pitchFamily="18" charset="0"/>
                              </a:rPr>
                              <m:t>𝑝</m:t>
                            </m:r>
                            <m:d>
                              <m:dPr>
                                <m:ctrlPr>
                                  <a:rPr lang="en-US" altLang="zh-CN" sz="2000" i="1">
                                    <a:solidFill>
                                      <a:srgbClr val="0000FF"/>
                                    </a:solidFill>
                                    <a:latin typeface="Cambria Math" panose="02040503050406030204" pitchFamily="18" charset="0"/>
                                  </a:rPr>
                                </m:ctrlPr>
                              </m:dPr>
                              <m:e>
                                <m:sSup>
                                  <m:sSupPr>
                                    <m:ctrlPr>
                                      <a:rPr lang="en-US" altLang="zh-CN" sz="2000" i="1">
                                        <a:solidFill>
                                          <a:srgbClr val="0000FF"/>
                                        </a:solidFill>
                                        <a:latin typeface="Cambria Math" panose="02040503050406030204" pitchFamily="18" charset="0"/>
                                      </a:rPr>
                                    </m:ctrlPr>
                                  </m:sSupPr>
                                  <m:e>
                                    <m:r>
                                      <m:rPr>
                                        <m:sty m:val="p"/>
                                      </m:rPr>
                                      <a:rPr lang="en-US" altLang="zh-CN" sz="2000">
                                        <a:solidFill>
                                          <a:srgbClr val="0000FF"/>
                                        </a:solidFill>
                                        <a:latin typeface="Cambria Math" panose="02040503050406030204" pitchFamily="18" charset="0"/>
                                      </a:rPr>
                                      <m:t>z</m:t>
                                    </m:r>
                                  </m:e>
                                  <m:sup>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𝑘</m:t>
                                    </m:r>
                                    <m:r>
                                      <a:rPr lang="en-US" altLang="zh-CN" sz="2000" i="1">
                                        <a:solidFill>
                                          <a:srgbClr val="0000FF"/>
                                        </a:solidFill>
                                        <a:latin typeface="Cambria Math" panose="02040503050406030204" pitchFamily="18" charset="0"/>
                                      </a:rPr>
                                      <m:t>)</m:t>
                                    </m:r>
                                  </m:sup>
                                </m:sSup>
                                <m:r>
                                  <a:rPr lang="en-US" altLang="zh-CN" sz="2000" i="1">
                                    <a:solidFill>
                                      <a:srgbClr val="0000FF"/>
                                    </a:solidFill>
                                    <a:latin typeface="Cambria Math" panose="02040503050406030204" pitchFamily="18" charset="0"/>
                                  </a:rPr>
                                  <m:t>,</m:t>
                                </m:r>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𝜃</m:t>
                                </m:r>
                              </m:e>
                            </m:d>
                          </m:num>
                          <m:den>
                            <m:r>
                              <a:rPr lang="en-US" altLang="zh-CN" sz="2000" i="1">
                                <a:solidFill>
                                  <a:srgbClr val="0000FF"/>
                                </a:solidFill>
                                <a:latin typeface="Cambria Math" panose="02040503050406030204" pitchFamily="18" charset="0"/>
                              </a:rPr>
                              <m:t>𝑞</m:t>
                            </m:r>
                            <m:d>
                              <m:dPr>
                                <m:ctrlPr>
                                  <a:rPr lang="en-US" altLang="zh-CN" sz="2000" i="1">
                                    <a:solidFill>
                                      <a:srgbClr val="0000FF"/>
                                    </a:solidFill>
                                    <a:latin typeface="Cambria Math" panose="02040503050406030204" pitchFamily="18" charset="0"/>
                                  </a:rPr>
                                </m:ctrlPr>
                              </m:dPr>
                              <m:e>
                                <m:sSup>
                                  <m:sSupPr>
                                    <m:ctrlPr>
                                      <a:rPr lang="en-US" altLang="zh-CN" sz="2000" i="1">
                                        <a:solidFill>
                                          <a:srgbClr val="0000FF"/>
                                        </a:solidFill>
                                        <a:latin typeface="Cambria Math" panose="02040503050406030204" pitchFamily="18" charset="0"/>
                                      </a:rPr>
                                    </m:ctrlPr>
                                  </m:sSupPr>
                                  <m:e>
                                    <m:r>
                                      <m:rPr>
                                        <m:sty m:val="p"/>
                                      </m:rPr>
                                      <a:rPr lang="en-US" altLang="zh-CN" sz="2000">
                                        <a:solidFill>
                                          <a:srgbClr val="0000FF"/>
                                        </a:solidFill>
                                        <a:latin typeface="Cambria Math" panose="02040503050406030204" pitchFamily="18" charset="0"/>
                                      </a:rPr>
                                      <m:t>z</m:t>
                                    </m:r>
                                  </m:e>
                                  <m:sup>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𝑘</m:t>
                                    </m:r>
                                    <m:r>
                                      <a:rPr lang="en-US" altLang="zh-CN" sz="2000" i="1">
                                        <a:solidFill>
                                          <a:srgbClr val="0000FF"/>
                                        </a:solidFill>
                                        <a:latin typeface="Cambria Math" panose="02040503050406030204" pitchFamily="18" charset="0"/>
                                      </a:rPr>
                                      <m:t>)</m:t>
                                    </m:r>
                                  </m:sup>
                                </m:sSup>
                              </m:e>
                              <m:e>
                                <m:r>
                                  <m:rPr>
                                    <m:sty m:val="p"/>
                                  </m:rPr>
                                  <a:rPr lang="en-US" altLang="zh-CN" sz="2000">
                                    <a:solidFill>
                                      <a:srgbClr val="0000FF"/>
                                    </a:solidFill>
                                    <a:latin typeface="Cambria Math" panose="02040503050406030204" pitchFamily="18" charset="0"/>
                                  </a:rPr>
                                  <m:t>x</m:t>
                                </m:r>
                                <m:r>
                                  <a:rPr lang="en-US" altLang="zh-CN" sz="2000" i="1">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𝜙</m:t>
                                </m:r>
                              </m:e>
                            </m:d>
                          </m:den>
                        </m:f>
                      </m:oMath>
                    </m:oMathPara>
                  </a14:m>
                  <a:endParaRPr lang="zh-CN" altLang="en-US" sz="2000" dirty="0"/>
                </a:p>
              </p:txBody>
            </p:sp>
          </mc:Choice>
          <mc:Fallback xmlns="">
            <p:sp>
              <p:nvSpPr>
                <p:cNvPr id="10" name="矩形 9"/>
                <p:cNvSpPr>
                  <a:spLocks noRot="1" noChangeAspect="1" noMove="1" noResize="1" noEditPoints="1" noAdjustHandles="1" noChangeArrowheads="1" noChangeShapeType="1" noTextEdit="1"/>
                </p:cNvSpPr>
                <p:nvPr/>
              </p:nvSpPr>
              <p:spPr>
                <a:xfrm>
                  <a:off x="4712251" y="3032298"/>
                  <a:ext cx="3455498" cy="831381"/>
                </a:xfrm>
                <a:prstGeom prst="rect">
                  <a:avLst/>
                </a:prstGeom>
                <a:blipFill rotWithShape="0">
                  <a:blip r:embed="rId6"/>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23651656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Symmetric Q-P Network</a:t>
            </a:r>
            <a:endParaRPr lang="zh-CN" altLang="en-US" dirty="0"/>
          </a:p>
        </p:txBody>
      </p:sp>
      <p:sp>
        <p:nvSpPr>
          <p:cNvPr id="3" name="内容占位符 2"/>
          <p:cNvSpPr>
            <a:spLocks noGrp="1"/>
          </p:cNvSpPr>
          <p:nvPr>
            <p:ph sz="quarter" idx="1"/>
          </p:nvPr>
        </p:nvSpPr>
        <p:spPr/>
        <p:txBody>
          <a:bodyPr/>
          <a:lstStyle/>
          <a:p>
            <a:r>
              <a:rPr lang="en-US" altLang="zh-CN" b="1" dirty="0" smtClean="0"/>
              <a:t>Problem</a:t>
            </a:r>
            <a:r>
              <a:rPr lang="en-US" altLang="zh-CN" dirty="0" smtClean="0"/>
              <a:t>: detail information is lost during abstraction</a:t>
            </a:r>
            <a:endParaRPr lang="zh-CN" altLang="en-US" dirty="0"/>
          </a:p>
        </p:txBody>
      </p:sp>
      <p:grpSp>
        <p:nvGrpSpPr>
          <p:cNvPr id="18" name="组合 17"/>
          <p:cNvGrpSpPr/>
          <p:nvPr/>
        </p:nvGrpSpPr>
        <p:grpSpPr>
          <a:xfrm>
            <a:off x="1459632" y="2082203"/>
            <a:ext cx="5844711" cy="3869443"/>
            <a:chOff x="1459632" y="2082203"/>
            <a:chExt cx="5844711" cy="3869443"/>
          </a:xfrm>
        </p:grpSpPr>
        <p:pic>
          <p:nvPicPr>
            <p:cNvPr id="4" name="图片 3"/>
            <p:cNvPicPr>
              <a:picLocks noChangeAspect="1"/>
            </p:cNvPicPr>
            <p:nvPr/>
          </p:nvPicPr>
          <p:blipFill>
            <a:blip r:embed="rId2"/>
            <a:stretch>
              <a:fillRect/>
            </a:stretch>
          </p:blipFill>
          <p:spPr>
            <a:xfrm>
              <a:off x="1459632" y="2082203"/>
              <a:ext cx="5844711" cy="3869443"/>
            </a:xfrm>
            <a:prstGeom prst="rect">
              <a:avLst/>
            </a:prstGeom>
          </p:spPr>
        </p:pic>
        <p:cxnSp>
          <p:nvCxnSpPr>
            <p:cNvPr id="6" name="直接箭头连接符 5"/>
            <p:cNvCxnSpPr/>
            <p:nvPr/>
          </p:nvCxnSpPr>
          <p:spPr>
            <a:xfrm>
              <a:off x="6283569" y="4677509"/>
              <a:ext cx="2" cy="703388"/>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2485292" y="2502876"/>
              <a:ext cx="949570" cy="5862"/>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2485292" y="2485290"/>
              <a:ext cx="0" cy="521678"/>
            </a:xfrm>
            <a:prstGeom prst="straightConnector1">
              <a:avLst/>
            </a:prstGeom>
            <a:ln w="34925">
              <a:solidFill>
                <a:srgbClr val="00B050"/>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4978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 Layer with Memory and Attention</a:t>
            </a:r>
            <a:endParaRPr lang="zh-CN" altLang="en-US" dirty="0"/>
          </a:p>
        </p:txBody>
      </p:sp>
      <p:sp>
        <p:nvSpPr>
          <p:cNvPr id="3" name="内容占位符 2"/>
          <p:cNvSpPr>
            <a:spLocks noGrp="1"/>
          </p:cNvSpPr>
          <p:nvPr>
            <p:ph sz="quarter" idx="1"/>
          </p:nvPr>
        </p:nvSpPr>
        <p:spPr/>
        <p:txBody>
          <a:bodyPr/>
          <a:lstStyle/>
          <a:p>
            <a:endParaRPr lang="zh-CN" altLang="en-US"/>
          </a:p>
        </p:txBody>
      </p:sp>
      <p:sp>
        <p:nvSpPr>
          <p:cNvPr id="5" name="文本框 6"/>
          <p:cNvSpPr txBox="1"/>
          <p:nvPr/>
        </p:nvSpPr>
        <p:spPr>
          <a:xfrm>
            <a:off x="1" y="6379779"/>
            <a:ext cx="9144000" cy="369332"/>
          </a:xfrm>
          <a:prstGeom prst="rect">
            <a:avLst/>
          </a:prstGeom>
          <a:noFill/>
        </p:spPr>
        <p:txBody>
          <a:bodyPr wrap="square" rtlCol="0">
            <a:spAutoFit/>
          </a:bodyPr>
          <a:lstStyle/>
          <a:p>
            <a:pPr algn="ctr"/>
            <a:r>
              <a:rPr lang="en-US" dirty="0" smtClean="0"/>
              <a:t>[Li, et al., ICML 2016]</a:t>
            </a:r>
            <a:endParaRPr lang="en-US" dirty="0"/>
          </a:p>
        </p:txBody>
      </p:sp>
      <p:pic>
        <p:nvPicPr>
          <p:cNvPr id="6" name="图片 5"/>
          <p:cNvPicPr>
            <a:picLocks noChangeAspect="1"/>
          </p:cNvPicPr>
          <p:nvPr/>
        </p:nvPicPr>
        <p:blipFill>
          <a:blip r:embed="rId3"/>
          <a:stretch>
            <a:fillRect/>
          </a:stretch>
        </p:blipFill>
        <p:spPr>
          <a:xfrm>
            <a:off x="1754967" y="1536736"/>
            <a:ext cx="5630907" cy="4843043"/>
          </a:xfrm>
          <a:prstGeom prst="rect">
            <a:avLst/>
          </a:prstGeom>
        </p:spPr>
      </p:pic>
    </p:spTree>
    <p:extLst>
      <p:ext uri="{BB962C8B-B14F-4D97-AF65-F5344CB8AC3E}">
        <p14:creationId xmlns:p14="http://schemas.microsoft.com/office/powerpoint/2010/main" val="25386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Stacked Deep Model with Memory</a:t>
            </a:r>
            <a:endParaRPr lang="en-US" dirty="0"/>
          </a:p>
        </p:txBody>
      </p:sp>
      <p:sp>
        <p:nvSpPr>
          <p:cNvPr id="3" name="Content Placeholder 2"/>
          <p:cNvSpPr>
            <a:spLocks noGrp="1"/>
          </p:cNvSpPr>
          <p:nvPr>
            <p:ph sz="quarter" idx="1"/>
          </p:nvPr>
        </p:nvSpPr>
        <p:spPr/>
        <p:txBody>
          <a:bodyPr/>
          <a:lstStyle/>
          <a:p>
            <a:r>
              <a:rPr lang="en-US" dirty="0" smtClean="0"/>
              <a:t>Asymmetric architecture</a:t>
            </a:r>
            <a:endParaRPr lang="en-US" dirty="0"/>
          </a:p>
        </p:txBody>
      </p:sp>
      <p:grpSp>
        <p:nvGrpSpPr>
          <p:cNvPr id="11" name="组合 10"/>
          <p:cNvGrpSpPr/>
          <p:nvPr/>
        </p:nvGrpSpPr>
        <p:grpSpPr>
          <a:xfrm>
            <a:off x="1409601" y="2030862"/>
            <a:ext cx="6372737" cy="4592119"/>
            <a:chOff x="1409601" y="2030862"/>
            <a:chExt cx="6372737" cy="4592119"/>
          </a:xfrm>
        </p:grpSpPr>
        <p:pic>
          <p:nvPicPr>
            <p:cNvPr id="4" name="内容占位符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9601" y="2030862"/>
              <a:ext cx="6372737" cy="4592119"/>
            </a:xfrm>
            <a:prstGeom prst="rect">
              <a:avLst/>
            </a:prstGeom>
          </p:spPr>
        </p:pic>
        <p:cxnSp>
          <p:nvCxnSpPr>
            <p:cNvPr id="5" name="直接箭头连接符 4"/>
            <p:cNvCxnSpPr/>
            <p:nvPr/>
          </p:nvCxnSpPr>
          <p:spPr>
            <a:xfrm>
              <a:off x="6934201" y="5849815"/>
              <a:ext cx="5864" cy="281359"/>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2233247" y="2385645"/>
              <a:ext cx="1776047" cy="17586"/>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2215661" y="2385645"/>
              <a:ext cx="0" cy="433755"/>
            </a:xfrm>
            <a:prstGeom prst="straightConnector1">
              <a:avLst/>
            </a:prstGeom>
            <a:ln w="34925">
              <a:solidFill>
                <a:srgbClr val="00B050"/>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6560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Some Results</a:t>
            </a:r>
            <a:endParaRPr lang="zh-CN" altLang="en-US" dirty="0"/>
          </a:p>
        </p:txBody>
      </p:sp>
      <p:sp>
        <p:nvSpPr>
          <p:cNvPr id="3" name="内容占位符 2"/>
          <p:cNvSpPr>
            <a:spLocks noGrp="1"/>
          </p:cNvSpPr>
          <p:nvPr>
            <p:ph sz="quarter" idx="1"/>
          </p:nvPr>
        </p:nvSpPr>
        <p:spPr/>
        <p:txBody>
          <a:bodyPr/>
          <a:lstStyle/>
          <a:p>
            <a:r>
              <a:rPr lang="en-US" altLang="zh-CN" dirty="0" smtClean="0"/>
              <a:t>Density estimation</a:t>
            </a:r>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lvl="1"/>
            <a:r>
              <a:rPr lang="en-US" altLang="zh-CN" dirty="0" smtClean="0"/>
              <a:t>Better than symmetric VAE networks</a:t>
            </a:r>
          </a:p>
          <a:p>
            <a:pPr lvl="1"/>
            <a:r>
              <a:rPr lang="en-US" altLang="zh-CN" dirty="0" smtClean="0"/>
              <a:t>Comparable with state-of-the-art with much fewer parameters</a:t>
            </a:r>
          </a:p>
          <a:p>
            <a:pPr lvl="1"/>
            <a:endParaRPr lang="zh-CN" altLang="en-US" dirty="0"/>
          </a:p>
        </p:txBody>
      </p:sp>
      <p:pic>
        <p:nvPicPr>
          <p:cNvPr id="4" name="图片 3"/>
          <p:cNvPicPr>
            <a:picLocks noChangeAspect="1"/>
          </p:cNvPicPr>
          <p:nvPr/>
        </p:nvPicPr>
        <p:blipFill>
          <a:blip r:embed="rId2"/>
          <a:stretch>
            <a:fillRect/>
          </a:stretch>
        </p:blipFill>
        <p:spPr>
          <a:xfrm>
            <a:off x="1454705" y="2121530"/>
            <a:ext cx="6377461" cy="2541629"/>
          </a:xfrm>
          <a:prstGeom prst="rect">
            <a:avLst/>
          </a:prstGeom>
        </p:spPr>
      </p:pic>
    </p:spTree>
    <p:extLst>
      <p:ext uri="{BB962C8B-B14F-4D97-AF65-F5344CB8AC3E}">
        <p14:creationId xmlns:p14="http://schemas.microsoft.com/office/powerpoint/2010/main" val="3854208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Missing Value Imputation</a:t>
            </a:r>
            <a:endParaRPr lang="en-US" dirty="0"/>
          </a:p>
        </p:txBody>
      </p:sp>
      <p:sp>
        <p:nvSpPr>
          <p:cNvPr id="3" name="Content Placeholder 2"/>
          <p:cNvSpPr>
            <a:spLocks noGrp="1"/>
          </p:cNvSpPr>
          <p:nvPr>
            <p:ph sz="quarter" idx="1"/>
          </p:nvPr>
        </p:nvSpPr>
        <p:spPr>
          <a:xfrm>
            <a:off x="914400" y="1447800"/>
            <a:ext cx="7772400" cy="512885"/>
          </a:xfrm>
        </p:spPr>
        <p:txBody>
          <a:bodyPr>
            <a:normAutofit/>
          </a:bodyPr>
          <a:lstStyle/>
          <a:p>
            <a:endParaRPr lang="en-US" dirty="0"/>
          </a:p>
        </p:txBody>
      </p:sp>
      <p:pic>
        <p:nvPicPr>
          <p:cNvPr id="6" name="Picture 5"/>
          <p:cNvPicPr>
            <a:picLocks noChangeAspect="1"/>
          </p:cNvPicPr>
          <p:nvPr/>
        </p:nvPicPr>
        <p:blipFill>
          <a:blip r:embed="rId2"/>
          <a:stretch>
            <a:fillRect/>
          </a:stretch>
        </p:blipFill>
        <p:spPr>
          <a:xfrm>
            <a:off x="2140553" y="1447800"/>
            <a:ext cx="4441992" cy="5116724"/>
          </a:xfrm>
          <a:prstGeom prst="rect">
            <a:avLst/>
          </a:prstGeom>
        </p:spPr>
      </p:pic>
    </p:spTree>
    <p:extLst>
      <p:ext uri="{BB962C8B-B14F-4D97-AF65-F5344CB8AC3E}">
        <p14:creationId xmlns:p14="http://schemas.microsoft.com/office/powerpoint/2010/main" val="1820271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Generative models are everywhere …</a:t>
            </a:r>
            <a:endParaRPr lang="zh-CN" altLang="en-US" dirty="0"/>
          </a:p>
        </p:txBody>
      </p:sp>
      <p:sp>
        <p:nvSpPr>
          <p:cNvPr id="3" name="Content Placeholder 2"/>
          <p:cNvSpPr>
            <a:spLocks noGrp="1"/>
          </p:cNvSpPr>
          <p:nvPr>
            <p:ph sz="quarter" idx="1"/>
          </p:nvPr>
        </p:nvSpPr>
        <p:spPr/>
        <p:txBody>
          <a:bodyPr/>
          <a:lstStyle/>
          <a:p>
            <a:r>
              <a:rPr lang="en-US" altLang="zh-CN" dirty="0" smtClean="0"/>
              <a:t>A simple unigram language model</a:t>
            </a:r>
          </a:p>
          <a:p>
            <a:pPr lvl="1"/>
            <a:r>
              <a:rPr lang="en-US" altLang="zh-CN" dirty="0" smtClean="0"/>
              <a:t>Observations (e.g., bag-of-words)</a:t>
            </a:r>
          </a:p>
          <a:p>
            <a:pPr lvl="2"/>
            <a:endParaRPr lang="en-US" altLang="zh-CN" dirty="0"/>
          </a:p>
          <a:p>
            <a:pPr lvl="2"/>
            <a:endParaRPr lang="en-US" altLang="zh-CN" dirty="0" smtClean="0"/>
          </a:p>
          <a:p>
            <a:pPr lvl="1"/>
            <a:r>
              <a:rPr lang="en-US" altLang="zh-CN" dirty="0" smtClean="0"/>
              <a:t>Joint distribution (likelihood)</a:t>
            </a:r>
          </a:p>
          <a:p>
            <a:pPr lvl="2"/>
            <a:endParaRPr lang="en-US" altLang="zh-CN" dirty="0"/>
          </a:p>
          <a:p>
            <a:pPr lvl="2"/>
            <a:endParaRPr lang="en-US" altLang="zh-CN" dirty="0" smtClean="0"/>
          </a:p>
          <a:p>
            <a:pPr lvl="2"/>
            <a:endParaRPr lang="en-US" altLang="zh-CN" dirty="0"/>
          </a:p>
          <a:p>
            <a:pPr lvl="1"/>
            <a:r>
              <a:rPr lang="en-US" altLang="zh-CN" dirty="0" smtClean="0"/>
              <a:t>Graphical representation </a:t>
            </a:r>
          </a:p>
          <a:p>
            <a:pPr lvl="2"/>
            <a:r>
              <a:rPr lang="en-US" altLang="zh-CN" dirty="0" smtClean="0">
                <a:solidFill>
                  <a:srgbClr val="0000FF"/>
                </a:solidFill>
              </a:rPr>
              <a:t>parameters ignored</a:t>
            </a:r>
            <a:endParaRPr lang="zh-CN" altLang="en-US" dirty="0"/>
          </a:p>
        </p:txBody>
      </p:sp>
      <mc:AlternateContent xmlns:mc="http://schemas.openxmlformats.org/markup-compatibility/2006" xmlns:a14="http://schemas.microsoft.com/office/drawing/2010/main">
        <mc:Choice Requires="a14">
          <p:sp>
            <p:nvSpPr>
              <p:cNvPr id="4" name="TextBox 3"/>
              <p:cNvSpPr txBox="1"/>
              <p:nvPr/>
            </p:nvSpPr>
            <p:spPr>
              <a:xfrm>
                <a:off x="3071447" y="2487038"/>
                <a:ext cx="23870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800" b="0" i="0" smtClean="0">
                          <a:latin typeface="Cambria Math" panose="02040503050406030204" pitchFamily="18" charset="0"/>
                        </a:rPr>
                        <m:t>x</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𝑑</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3071447" y="2487038"/>
                <a:ext cx="2387000" cy="430887"/>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859060" y="3574515"/>
                <a:ext cx="3019929" cy="8943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𝑝</m:t>
                      </m:r>
                      <m:d>
                        <m:dPr>
                          <m:ctrlPr>
                            <a:rPr lang="en-US" altLang="zh-CN" sz="2400" b="0" i="1" smtClean="0">
                              <a:latin typeface="Cambria Math" panose="02040503050406030204" pitchFamily="18" charset="0"/>
                            </a:rPr>
                          </m:ctrlPr>
                        </m:dPr>
                        <m:e>
                          <m:r>
                            <m:rPr>
                              <m:sty m:val="p"/>
                            </m:rPr>
                            <a:rPr lang="en-US" altLang="zh-CN" sz="2400" b="0" i="0" smtClean="0">
                              <a:latin typeface="Cambria Math" panose="02040503050406030204" pitchFamily="18" charset="0"/>
                            </a:rPr>
                            <m:t>x</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𝜃</m:t>
                          </m:r>
                        </m:e>
                      </m:d>
                      <m:r>
                        <a:rPr lang="en-US" altLang="zh-CN" sz="2400" b="0" i="1" smtClean="0">
                          <a:latin typeface="Cambria Math" panose="02040503050406030204" pitchFamily="18" charset="0"/>
                        </a:rPr>
                        <m:t>=</m:t>
                      </m:r>
                      <m:nary>
                        <m:naryPr>
                          <m:chr m:val="∏"/>
                          <m:subHide m:val="on"/>
                          <m:supHide m:val="on"/>
                          <m:ctrlPr>
                            <a:rPr lang="en-US" altLang="zh-CN" sz="2400" b="0" i="1" smtClean="0">
                              <a:latin typeface="Cambria Math" panose="02040503050406030204" pitchFamily="18" charset="0"/>
                            </a:rPr>
                          </m:ctrlPr>
                        </m:naryPr>
                        <m:sub/>
                        <m:sup/>
                        <m:e>
                          <m:r>
                            <a:rPr lang="en-US" altLang="zh-CN" sz="2400" b="0" i="1" smtClean="0">
                              <a:latin typeface="Cambria Math" panose="02040503050406030204" pitchFamily="18" charset="0"/>
                            </a:rPr>
                            <m:t>𝑝</m:t>
                          </m:r>
                          <m:d>
                            <m:dPr>
                              <m:ctrlPr>
                                <a:rPr lang="en-US" altLang="zh-CN" sz="2400" b="0" i="1" smtClean="0">
                                  <a:latin typeface="Cambria Math" panose="02040503050406030204" pitchFamily="18" charset="0"/>
                                </a:rPr>
                              </m:ctrlPr>
                            </m:dPr>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𝜃</m:t>
                              </m:r>
                            </m:e>
                          </m:d>
                          <m:r>
                            <a:rPr lang="en-US" altLang="zh-CN" sz="2400" b="0" i="1" smtClean="0">
                              <a:latin typeface="Cambria Math" panose="02040503050406030204" pitchFamily="18" charset="0"/>
                            </a:rPr>
                            <m:t> </m:t>
                          </m:r>
                        </m:e>
                      </m:nary>
                    </m:oMath>
                  </m:oMathPara>
                </a14:m>
                <a:endParaRPr lang="zh-CN" alt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2859060" y="3574515"/>
                <a:ext cx="3019929" cy="894347"/>
              </a:xfrm>
              <a:prstGeom prst="rect">
                <a:avLst/>
              </a:prstGeom>
              <a:blipFill>
                <a:blip r:embed="rId3"/>
                <a:stretch>
                  <a:fillRect/>
                </a:stretch>
              </a:blipFill>
            </p:spPr>
            <p:txBody>
              <a:bodyPr/>
              <a:lstStyle/>
              <a:p>
                <a:r>
                  <a:rPr lang="zh-CN" altLang="en-US">
                    <a:noFill/>
                  </a:rPr>
                  <a:t> </a:t>
                </a:r>
              </a:p>
            </p:txBody>
          </p:sp>
        </mc:Fallback>
      </mc:AlternateContent>
      <p:sp>
        <p:nvSpPr>
          <p:cNvPr id="8" name="椭圆 5"/>
          <p:cNvSpPr/>
          <p:nvPr/>
        </p:nvSpPr>
        <p:spPr>
          <a:xfrm>
            <a:off x="3071447" y="5469546"/>
            <a:ext cx="1009101" cy="1009100"/>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grpSp>
        <p:nvGrpSpPr>
          <p:cNvPr id="9" name="Group 8"/>
          <p:cNvGrpSpPr/>
          <p:nvPr/>
        </p:nvGrpSpPr>
        <p:grpSpPr>
          <a:xfrm>
            <a:off x="6441254" y="3062240"/>
            <a:ext cx="2086966" cy="2096553"/>
            <a:chOff x="6720114" y="3234072"/>
            <a:chExt cx="2086966" cy="2096553"/>
          </a:xfrm>
        </p:grpSpPr>
        <p:sp>
          <p:nvSpPr>
            <p:cNvPr id="7" name="Flowchart: Document 6"/>
            <p:cNvSpPr/>
            <p:nvPr/>
          </p:nvSpPr>
          <p:spPr>
            <a:xfrm>
              <a:off x="7213111" y="3234072"/>
              <a:ext cx="1593969" cy="2096553"/>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en-US" altLang="zh-CN" sz="2400" dirty="0" smtClean="0">
                  <a:solidFill>
                    <a:schemeClr val="tx1"/>
                  </a:solidFill>
                </a:rPr>
                <a:t>retrieval 0.02</a:t>
              </a:r>
            </a:p>
            <a:p>
              <a:r>
                <a:rPr lang="en-US" altLang="zh-CN" sz="2400" dirty="0">
                  <a:solidFill>
                    <a:schemeClr val="tx1"/>
                  </a:solidFill>
                </a:rPr>
                <a:t> </a:t>
              </a:r>
              <a:r>
                <a:rPr lang="en-US" altLang="zh-CN" sz="2400" dirty="0" smtClean="0">
                  <a:solidFill>
                    <a:schemeClr val="tx1"/>
                  </a:solidFill>
                </a:rPr>
                <a:t>text        0.01</a:t>
              </a:r>
            </a:p>
            <a:p>
              <a:r>
                <a:rPr lang="en-US" altLang="zh-CN" sz="2400" dirty="0">
                  <a:solidFill>
                    <a:schemeClr val="tx1"/>
                  </a:solidFill>
                </a:rPr>
                <a:t> </a:t>
              </a:r>
              <a:r>
                <a:rPr lang="en-US" altLang="zh-CN" sz="2400" dirty="0" smtClean="0">
                  <a:solidFill>
                    <a:schemeClr val="tx1"/>
                  </a:solidFill>
                </a:rPr>
                <a:t>learning 0.02</a:t>
              </a:r>
            </a:p>
            <a:p>
              <a:r>
                <a:rPr lang="en-US" altLang="zh-CN" sz="2400" dirty="0">
                  <a:solidFill>
                    <a:schemeClr val="tx1"/>
                  </a:solidFill>
                </a:rPr>
                <a:t> </a:t>
              </a:r>
              <a:r>
                <a:rPr lang="en-US" altLang="zh-CN" sz="2400" dirty="0" smtClean="0">
                  <a:solidFill>
                    <a:schemeClr val="tx1"/>
                  </a:solidFill>
                </a:rPr>
                <a:t>sports    0.01</a:t>
              </a:r>
            </a:p>
            <a:p>
              <a:r>
                <a:rPr lang="en-US" altLang="zh-CN" sz="2400" dirty="0">
                  <a:solidFill>
                    <a:schemeClr val="tx1"/>
                  </a:solidFill>
                </a:rPr>
                <a:t> </a:t>
              </a:r>
              <a:r>
                <a:rPr lang="en-US" altLang="zh-CN" sz="2400" dirty="0" smtClean="0">
                  <a:solidFill>
                    <a:schemeClr val="tx1"/>
                  </a:solidFill>
                </a:rPr>
                <a:t>… </a:t>
              </a:r>
              <a:endParaRPr lang="zh-CN" altLang="en-US" sz="2400" dirty="0">
                <a:solidFill>
                  <a:schemeClr val="tx1"/>
                </a:solidFill>
              </a:endParaRPr>
            </a:p>
          </p:txBody>
        </p:sp>
        <mc:AlternateContent xmlns:mc="http://schemas.openxmlformats.org/markup-compatibility/2006" xmlns:a14="http://schemas.microsoft.com/office/drawing/2010/main">
          <mc:Choice Requires="a14">
            <p:sp>
              <p:nvSpPr>
                <p:cNvPr id="6" name="TextBox 5"/>
                <p:cNvSpPr txBox="1"/>
                <p:nvPr/>
              </p:nvSpPr>
              <p:spPr>
                <a:xfrm>
                  <a:off x="6720114" y="3939701"/>
                  <a:ext cx="3872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𝜃</m:t>
                        </m:r>
                        <m:r>
                          <a:rPr lang="en-US" altLang="zh-CN" sz="2800" b="0" i="1" smtClean="0">
                            <a:latin typeface="Cambria Math" panose="02040503050406030204" pitchFamily="18" charset="0"/>
                          </a:rPr>
                          <m:t>:</m:t>
                        </m:r>
                      </m:oMath>
                    </m:oMathPara>
                  </a14:m>
                  <a:endParaRPr lang="zh-CN" alt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6720114" y="3939701"/>
                  <a:ext cx="387222" cy="430887"/>
                </a:xfrm>
                <a:prstGeom prst="rect">
                  <a:avLst/>
                </a:prstGeom>
                <a:blipFill>
                  <a:blip r:embed="rId4"/>
                  <a:stretch>
                    <a:fillRect/>
                  </a:stretch>
                </a:blipFill>
              </p:spPr>
              <p:txBody>
                <a:bodyPr/>
                <a:lstStyle/>
                <a:p>
                  <a:r>
                    <a:rPr lang="zh-CN" altLang="en-US">
                      <a:noFill/>
                    </a:rPr>
                    <a:t> </a:t>
                  </a:r>
                </a:p>
              </p:txBody>
            </p:sp>
          </mc:Fallback>
        </mc:AlternateContent>
      </p:grpSp>
      <p:grpSp>
        <p:nvGrpSpPr>
          <p:cNvPr id="14" name="Group 13"/>
          <p:cNvGrpSpPr/>
          <p:nvPr/>
        </p:nvGrpSpPr>
        <p:grpSpPr>
          <a:xfrm>
            <a:off x="5248674" y="5365809"/>
            <a:ext cx="1386191" cy="1112837"/>
            <a:chOff x="5248674" y="5365809"/>
            <a:chExt cx="1386191" cy="1112837"/>
          </a:xfrm>
        </p:grpSpPr>
        <p:sp>
          <p:nvSpPr>
            <p:cNvPr id="10" name="Rectangle 9"/>
            <p:cNvSpPr/>
            <p:nvPr/>
          </p:nvSpPr>
          <p:spPr>
            <a:xfrm>
              <a:off x="5248674" y="5365809"/>
              <a:ext cx="1386191" cy="11128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5"/>
            <p:cNvSpPr/>
            <p:nvPr/>
          </p:nvSpPr>
          <p:spPr>
            <a:xfrm>
              <a:off x="5604224" y="5505855"/>
              <a:ext cx="550139" cy="564205"/>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6000" dirty="0">
                <a:solidFill>
                  <a:schemeClr val="tx1"/>
                </a:solidFill>
                <a:ea typeface="Latin Modern Roman Slanted 12" charset="0"/>
                <a:cs typeface="Latin Modern Roman Slanted 12" charset="0"/>
              </a:endParaRPr>
            </a:p>
          </p:txBody>
        </p:sp>
        <mc:AlternateContent xmlns:mc="http://schemas.openxmlformats.org/markup-compatibility/2006" xmlns:a14="http://schemas.microsoft.com/office/drawing/2010/main">
          <mc:Choice Requires="a14">
            <p:sp>
              <p:nvSpPr>
                <p:cNvPr id="12" name="TextBox 11"/>
                <p:cNvSpPr txBox="1"/>
                <p:nvPr/>
              </p:nvSpPr>
              <p:spPr>
                <a:xfrm>
                  <a:off x="5714777" y="5603291"/>
                  <a:ext cx="38254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𝑖</m:t>
                            </m:r>
                          </m:sub>
                        </m:sSub>
                      </m:oMath>
                    </m:oMathPara>
                  </a14:m>
                  <a:endParaRPr lang="zh-CN" alt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5714777" y="5603291"/>
                  <a:ext cx="382541" cy="43088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833171" y="6191274"/>
                  <a:ext cx="8016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𝑖</m:t>
                        </m:r>
                        <m:r>
                          <a:rPr lang="en-US" altLang="zh-CN" b="0" i="1" smtClean="0">
                            <a:latin typeface="Cambria Math" panose="02040503050406030204" pitchFamily="18" charset="0"/>
                          </a:rPr>
                          <m:t>=1:</m:t>
                        </m:r>
                        <m:r>
                          <a:rPr lang="en-US" altLang="zh-CN" b="0" i="1" smtClean="0">
                            <a:latin typeface="Cambria Math" panose="02040503050406030204" pitchFamily="18" charset="0"/>
                          </a:rPr>
                          <m:t>𝑑</m:t>
                        </m:r>
                      </m:oMath>
                    </m:oMathPara>
                  </a14:m>
                  <a:endParaRPr lang="zh-CN" alt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833171" y="6191274"/>
                  <a:ext cx="801694" cy="276999"/>
                </a:xfrm>
                <a:prstGeom prst="rect">
                  <a:avLst/>
                </a:prstGeom>
                <a:blipFill>
                  <a:blip r:embed="rId6"/>
                  <a:stretch>
                    <a:fillRect l="-6870" t="-4444" r="-6870" b="-4444"/>
                  </a:stretch>
                </a:blipFill>
              </p:spPr>
              <p:txBody>
                <a:bodyPr/>
                <a:lstStyle/>
                <a:p>
                  <a:r>
                    <a:rPr lang="zh-CN" altLang="en-US">
                      <a:noFill/>
                    </a:rPr>
                    <a:t> </a:t>
                  </a:r>
                </a:p>
              </p:txBody>
            </p:sp>
          </mc:Fallback>
        </mc:AlternateContent>
      </p:grpSp>
      <p:sp>
        <p:nvSpPr>
          <p:cNvPr id="16" name="Equal 15"/>
          <p:cNvSpPr/>
          <p:nvPr/>
        </p:nvSpPr>
        <p:spPr>
          <a:xfrm>
            <a:off x="4370643" y="5785742"/>
            <a:ext cx="397529" cy="291782"/>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2887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Learnt Memory Slots</a:t>
            </a:r>
            <a:endParaRPr lang="zh-CN" altLang="en-US" dirty="0"/>
          </a:p>
        </p:txBody>
      </p:sp>
      <p:sp>
        <p:nvSpPr>
          <p:cNvPr id="3" name="内容占位符 2"/>
          <p:cNvSpPr>
            <a:spLocks noGrp="1"/>
          </p:cNvSpPr>
          <p:nvPr>
            <p:ph sz="quarter" idx="1"/>
          </p:nvPr>
        </p:nvSpPr>
        <p:spPr/>
        <p:txBody>
          <a:bodyPr/>
          <a:lstStyle/>
          <a:p>
            <a:r>
              <a:rPr lang="en-US" altLang="zh-CN" dirty="0" smtClean="0"/>
              <a:t>Average preference over classes of the first 3 slots:</a:t>
            </a:r>
          </a:p>
          <a:p>
            <a:pPr lvl="1"/>
            <a:endParaRPr lang="en-US" altLang="zh-CN" dirty="0"/>
          </a:p>
          <a:p>
            <a:pPr lvl="1"/>
            <a:endParaRPr lang="en-US" altLang="zh-CN" dirty="0" smtClean="0"/>
          </a:p>
          <a:p>
            <a:pPr lvl="1"/>
            <a:endParaRPr lang="en-US" altLang="zh-CN" dirty="0"/>
          </a:p>
          <a:p>
            <a:pPr lvl="1"/>
            <a:endParaRPr lang="en-US" altLang="zh-CN" dirty="0" smtClean="0"/>
          </a:p>
          <a:p>
            <a:r>
              <a:rPr lang="en-US" altLang="zh-CN" dirty="0" smtClean="0"/>
              <a:t>Corresponding images:</a:t>
            </a:r>
            <a:endParaRPr lang="zh-CN" altLang="en-US" dirty="0"/>
          </a:p>
        </p:txBody>
      </p:sp>
      <p:pic>
        <p:nvPicPr>
          <p:cNvPr id="5" name="图片 4"/>
          <p:cNvPicPr>
            <a:picLocks noChangeAspect="1"/>
          </p:cNvPicPr>
          <p:nvPr/>
        </p:nvPicPr>
        <p:blipFill>
          <a:blip r:embed="rId2"/>
          <a:stretch>
            <a:fillRect/>
          </a:stretch>
        </p:blipFill>
        <p:spPr>
          <a:xfrm>
            <a:off x="1380120" y="2144309"/>
            <a:ext cx="6490548" cy="1092729"/>
          </a:xfrm>
          <a:prstGeom prst="rect">
            <a:avLst/>
          </a:prstGeom>
        </p:spPr>
      </p:pic>
      <p:pic>
        <p:nvPicPr>
          <p:cNvPr id="6" name="图片 5"/>
          <p:cNvPicPr>
            <a:picLocks noChangeAspect="1"/>
          </p:cNvPicPr>
          <p:nvPr/>
        </p:nvPicPr>
        <p:blipFill>
          <a:blip r:embed="rId3"/>
          <a:stretch>
            <a:fillRect/>
          </a:stretch>
        </p:blipFill>
        <p:spPr>
          <a:xfrm>
            <a:off x="1539117" y="4146925"/>
            <a:ext cx="6331551" cy="2028748"/>
          </a:xfrm>
          <a:prstGeom prst="rect">
            <a:avLst/>
          </a:prstGeom>
        </p:spPr>
      </p:pic>
    </p:spTree>
    <p:extLst>
      <p:ext uri="{BB962C8B-B14F-4D97-AF65-F5344CB8AC3E}">
        <p14:creationId xmlns:p14="http://schemas.microsoft.com/office/powerpoint/2010/main" val="4232969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Generative Adversarial Networks (GAN)</a:t>
            </a:r>
            <a:endParaRPr lang="zh-CN" altLang="en-US" dirty="0"/>
          </a:p>
        </p:txBody>
      </p:sp>
      <p:sp>
        <p:nvSpPr>
          <p:cNvPr id="3" name="内容占位符 2"/>
          <p:cNvSpPr>
            <a:spLocks noGrp="1"/>
          </p:cNvSpPr>
          <p:nvPr>
            <p:ph sz="quarter" idx="1"/>
          </p:nvPr>
        </p:nvSpPr>
        <p:spPr/>
        <p:txBody>
          <a:bodyPr/>
          <a:lstStyle/>
          <a:p>
            <a:r>
              <a:rPr lang="en-US" altLang="zh-CN" dirty="0"/>
              <a:t>A game between two players:</a:t>
            </a:r>
          </a:p>
          <a:p>
            <a:pPr lvl="1"/>
            <a:r>
              <a:rPr lang="en-US" altLang="zh-CN" dirty="0" smtClean="0"/>
              <a:t>A discriminator </a:t>
            </a:r>
            <a:r>
              <a:rPr lang="en-US" altLang="zh-CN" i="1" dirty="0"/>
              <a:t>D</a:t>
            </a:r>
          </a:p>
          <a:p>
            <a:pPr lvl="1"/>
            <a:r>
              <a:rPr lang="en-US" altLang="zh-CN" dirty="0" smtClean="0"/>
              <a:t>A generator </a:t>
            </a:r>
            <a:r>
              <a:rPr lang="en-US" altLang="zh-CN" i="1" dirty="0"/>
              <a:t>G</a:t>
            </a:r>
          </a:p>
          <a:p>
            <a:endParaRPr lang="en-US" altLang="zh-CN" dirty="0" smtClean="0"/>
          </a:p>
          <a:p>
            <a:r>
              <a:rPr lang="en-US" altLang="zh-CN" i="1" dirty="0" smtClean="0"/>
              <a:t>D</a:t>
            </a:r>
            <a:r>
              <a:rPr lang="en-US" altLang="zh-CN" dirty="0" smtClean="0"/>
              <a:t> </a:t>
            </a:r>
            <a:r>
              <a:rPr lang="en-US" altLang="zh-CN" dirty="0"/>
              <a:t>tries to discriminate between:</a:t>
            </a:r>
          </a:p>
          <a:p>
            <a:pPr lvl="1"/>
            <a:r>
              <a:rPr lang="en-US" altLang="zh-CN" dirty="0" smtClean="0"/>
              <a:t>A </a:t>
            </a:r>
            <a:r>
              <a:rPr lang="en-US" altLang="zh-CN" dirty="0"/>
              <a:t>sample from the data distribution.</a:t>
            </a:r>
          </a:p>
          <a:p>
            <a:pPr lvl="1"/>
            <a:r>
              <a:rPr lang="en-US" altLang="zh-CN" dirty="0" smtClean="0"/>
              <a:t>And </a:t>
            </a:r>
            <a:r>
              <a:rPr lang="en-US" altLang="zh-CN" dirty="0"/>
              <a:t>a </a:t>
            </a:r>
            <a:r>
              <a:rPr lang="en-US" altLang="zh-CN" dirty="0" smtClean="0"/>
              <a:t>sample </a:t>
            </a:r>
            <a:r>
              <a:rPr lang="en-US" altLang="zh-CN" dirty="0"/>
              <a:t>from the generator </a:t>
            </a:r>
            <a:r>
              <a:rPr lang="en-US" altLang="zh-CN" i="1" dirty="0"/>
              <a:t>G</a:t>
            </a:r>
            <a:r>
              <a:rPr lang="en-US" altLang="zh-CN" dirty="0" smtClean="0"/>
              <a:t>.</a:t>
            </a:r>
          </a:p>
          <a:p>
            <a:pPr lvl="1"/>
            <a:endParaRPr lang="en-US" altLang="zh-CN" dirty="0" smtClean="0"/>
          </a:p>
          <a:p>
            <a:r>
              <a:rPr lang="en-US" altLang="zh-CN" i="1" dirty="0"/>
              <a:t>G</a:t>
            </a:r>
            <a:r>
              <a:rPr lang="en-US" altLang="zh-CN" dirty="0"/>
              <a:t> tries to “trick” </a:t>
            </a:r>
            <a:r>
              <a:rPr lang="en-US" altLang="zh-CN" i="1" dirty="0"/>
              <a:t>D</a:t>
            </a:r>
            <a:r>
              <a:rPr lang="en-US" altLang="zh-CN" dirty="0"/>
              <a:t> by generating samples that </a:t>
            </a:r>
            <a:r>
              <a:rPr lang="en-US" altLang="zh-CN" dirty="0" smtClean="0"/>
              <a:t>are hard </a:t>
            </a:r>
            <a:r>
              <a:rPr lang="en-US" altLang="zh-CN" dirty="0"/>
              <a:t>for </a:t>
            </a:r>
            <a:r>
              <a:rPr lang="en-US" altLang="zh-CN" i="1" dirty="0"/>
              <a:t>D</a:t>
            </a:r>
            <a:r>
              <a:rPr lang="en-US" altLang="zh-CN" dirty="0"/>
              <a:t> to distinguish from data.</a:t>
            </a:r>
            <a:endParaRPr lang="zh-CN" altLang="en-US" dirty="0"/>
          </a:p>
        </p:txBody>
      </p:sp>
      <p:sp>
        <p:nvSpPr>
          <p:cNvPr id="4" name="文本框 6"/>
          <p:cNvSpPr txBox="1"/>
          <p:nvPr/>
        </p:nvSpPr>
        <p:spPr>
          <a:xfrm>
            <a:off x="1" y="6379779"/>
            <a:ext cx="9144000" cy="369332"/>
          </a:xfrm>
          <a:prstGeom prst="rect">
            <a:avLst/>
          </a:prstGeom>
          <a:noFill/>
        </p:spPr>
        <p:txBody>
          <a:bodyPr wrap="square" rtlCol="0">
            <a:spAutoFit/>
          </a:bodyPr>
          <a:lstStyle/>
          <a:p>
            <a:pPr algn="ctr"/>
            <a:r>
              <a:rPr lang="en-US" dirty="0" smtClean="0"/>
              <a:t>[</a:t>
            </a:r>
            <a:r>
              <a:rPr lang="en-US" altLang="zh-CN" dirty="0" err="1"/>
              <a:t>Goodfellow</a:t>
            </a:r>
            <a:r>
              <a:rPr lang="en-US" altLang="zh-CN" dirty="0"/>
              <a:t> </a:t>
            </a:r>
            <a:r>
              <a:rPr lang="en-US" altLang="zh-CN" dirty="0" smtClean="0"/>
              <a:t>et al., NIPS 2014</a:t>
            </a:r>
            <a:r>
              <a:rPr lang="en-US" dirty="0" smtClean="0"/>
              <a:t>]</a:t>
            </a:r>
            <a:endParaRPr lang="en-US" dirty="0"/>
          </a:p>
        </p:txBody>
      </p:sp>
    </p:spTree>
    <p:extLst>
      <p:ext uri="{BB962C8B-B14F-4D97-AF65-F5344CB8AC3E}">
        <p14:creationId xmlns:p14="http://schemas.microsoft.com/office/powerpoint/2010/main" val="6086136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GAN – architecture </a:t>
            </a:r>
            <a:endParaRPr lang="zh-CN" altLang="en-US" dirty="0"/>
          </a:p>
        </p:txBody>
      </p:sp>
      <p:sp>
        <p:nvSpPr>
          <p:cNvPr id="3" name="内容占位符 2"/>
          <p:cNvSpPr>
            <a:spLocks noGrp="1"/>
          </p:cNvSpPr>
          <p:nvPr>
            <p:ph sz="quarter" idx="1"/>
          </p:nvPr>
        </p:nvSpPr>
        <p:spPr/>
        <p:txBody>
          <a:bodyPr/>
          <a:lstStyle/>
          <a:p>
            <a:r>
              <a:rPr lang="en-US" altLang="zh-CN" dirty="0" smtClean="0"/>
              <a:t>The generator-network </a:t>
            </a:r>
            <a:r>
              <a:rPr lang="en-US" altLang="zh-CN" i="1" dirty="0" smtClean="0"/>
              <a:t>G</a:t>
            </a:r>
            <a:r>
              <a:rPr lang="en-US" altLang="zh-CN" dirty="0" smtClean="0"/>
              <a:t> is a DGM</a:t>
            </a:r>
          </a:p>
          <a:p>
            <a:pPr lvl="1"/>
            <a:r>
              <a:rPr lang="en-US" altLang="zh-CN" dirty="0" smtClean="0"/>
              <a:t>It generates samples from random noise  </a:t>
            </a:r>
            <a:endParaRPr lang="zh-CN" altLang="en-US" dirty="0"/>
          </a:p>
        </p:txBody>
      </p:sp>
      <p:pic>
        <p:nvPicPr>
          <p:cNvPr id="6" name="内容占位符 2"/>
          <p:cNvPicPr>
            <a:picLocks noChangeAspect="1"/>
          </p:cNvPicPr>
          <p:nvPr/>
        </p:nvPicPr>
        <p:blipFill rotWithShape="1">
          <a:blip r:embed="rId2"/>
          <a:srcRect r="29734"/>
          <a:stretch/>
        </p:blipFill>
        <p:spPr>
          <a:xfrm>
            <a:off x="4105305" y="4390568"/>
            <a:ext cx="2895367" cy="2060285"/>
          </a:xfrm>
          <a:prstGeom prst="rect">
            <a:avLst/>
          </a:prstGeom>
          <a:scene3d>
            <a:camera prst="isometricTopUp"/>
            <a:lightRig rig="threePt" dir="t"/>
          </a:scene3d>
        </p:spPr>
      </p:pic>
      <p:pic>
        <p:nvPicPr>
          <p:cNvPr id="7" name="图片 6"/>
          <p:cNvPicPr>
            <a:picLocks noChangeAspect="1"/>
          </p:cNvPicPr>
          <p:nvPr/>
        </p:nvPicPr>
        <p:blipFill rotWithShape="1">
          <a:blip r:embed="rId3"/>
          <a:srcRect l="30184" t="40454" r="55496" b="39741"/>
          <a:stretch/>
        </p:blipFill>
        <p:spPr>
          <a:xfrm>
            <a:off x="5174389" y="2592295"/>
            <a:ext cx="1146827" cy="892156"/>
          </a:xfrm>
          <a:prstGeom prst="rect">
            <a:avLst/>
          </a:prstGeom>
          <a:ln>
            <a:solidFill>
              <a:schemeClr val="tx1"/>
            </a:solidFill>
          </a:ln>
          <a:scene3d>
            <a:camera prst="isometricTopUp"/>
            <a:lightRig rig="threePt" dir="t"/>
          </a:scene3d>
        </p:spPr>
      </p:pic>
      <p:grpSp>
        <p:nvGrpSpPr>
          <p:cNvPr id="8" name="组合 7"/>
          <p:cNvGrpSpPr/>
          <p:nvPr/>
        </p:nvGrpSpPr>
        <p:grpSpPr>
          <a:xfrm>
            <a:off x="5647519" y="3521837"/>
            <a:ext cx="100282" cy="817386"/>
            <a:chOff x="5452435" y="7168056"/>
            <a:chExt cx="248643" cy="3200109"/>
          </a:xfrm>
        </p:grpSpPr>
        <p:cxnSp>
          <p:nvCxnSpPr>
            <p:cNvPr id="9" name="直线箭头连接符 7"/>
            <p:cNvCxnSpPr>
              <a:cxnSpLocks/>
            </p:cNvCxnSpPr>
            <p:nvPr/>
          </p:nvCxnSpPr>
          <p:spPr>
            <a:xfrm>
              <a:off x="5576757" y="7168056"/>
              <a:ext cx="0" cy="3200109"/>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0" name="等腰三角形 9"/>
            <p:cNvSpPr/>
            <p:nvPr/>
          </p:nvSpPr>
          <p:spPr>
            <a:xfrm rot="10800000" flipH="1">
              <a:off x="5452435" y="9917506"/>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11" name="Group 10"/>
          <p:cNvGrpSpPr/>
          <p:nvPr/>
        </p:nvGrpSpPr>
        <p:grpSpPr>
          <a:xfrm>
            <a:off x="2348514" y="3079185"/>
            <a:ext cx="1086620" cy="2622766"/>
            <a:chOff x="17473857" y="3500060"/>
            <a:chExt cx="3545922" cy="8558767"/>
          </a:xfrm>
        </p:grpSpPr>
        <p:sp>
          <p:nvSpPr>
            <p:cNvPr id="12" name="椭圆 33"/>
            <p:cNvSpPr/>
            <p:nvPr/>
          </p:nvSpPr>
          <p:spPr>
            <a:xfrm>
              <a:off x="17473857" y="3500060"/>
              <a:ext cx="2469948" cy="2469948"/>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z</a:t>
              </a:r>
              <a:endParaRPr kumimoji="1" lang="zh-CN" altLang="en-US" sz="6000" dirty="0">
                <a:solidFill>
                  <a:schemeClr val="tx1"/>
                </a:solidFill>
                <a:ea typeface="Latin Modern Roman Slanted 12" charset="0"/>
                <a:cs typeface="Latin Modern Roman Slanted 12" charset="0"/>
              </a:endParaRPr>
            </a:p>
          </p:txBody>
        </p:sp>
        <p:sp>
          <p:nvSpPr>
            <p:cNvPr id="13" name="椭圆 34"/>
            <p:cNvSpPr/>
            <p:nvPr/>
          </p:nvSpPr>
          <p:spPr>
            <a:xfrm>
              <a:off x="17473857" y="9588880"/>
              <a:ext cx="2469949" cy="2469947"/>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grpSp>
          <p:nvGrpSpPr>
            <p:cNvPr id="14" name="Group 9"/>
            <p:cNvGrpSpPr/>
            <p:nvPr/>
          </p:nvGrpSpPr>
          <p:grpSpPr>
            <a:xfrm>
              <a:off x="18584508" y="5970008"/>
              <a:ext cx="248643" cy="1274828"/>
              <a:chOff x="18584508" y="5970008"/>
              <a:chExt cx="248643" cy="1274828"/>
            </a:xfrm>
          </p:grpSpPr>
          <p:cxnSp>
            <p:nvCxnSpPr>
              <p:cNvPr id="20" name="直线箭头连接符 7"/>
              <p:cNvCxnSpPr>
                <a:cxnSpLocks/>
                <a:stCxn id="12" idx="4"/>
                <a:endCxn id="17" idx="0"/>
              </p:cNvCxnSpPr>
              <p:nvPr/>
            </p:nvCxnSpPr>
            <p:spPr>
              <a:xfrm flipH="1">
                <a:off x="18708828" y="5970008"/>
                <a:ext cx="5" cy="1251792"/>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21" name="等腰三角形 42"/>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mc:AlternateContent xmlns:mc="http://schemas.openxmlformats.org/markup-compatibility/2006" xmlns:a14="http://schemas.microsoft.com/office/drawing/2010/main">
          <mc:Choice Requires="a14">
            <p:sp>
              <p:nvSpPr>
                <p:cNvPr id="15" name="TextBox 2"/>
                <p:cNvSpPr txBox="1"/>
                <p:nvPr/>
              </p:nvSpPr>
              <p:spPr>
                <a:xfrm>
                  <a:off x="19512829" y="6714410"/>
                  <a:ext cx="1506950" cy="20087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lgn="ctr" defTabSz="859895" hangingPunct="0"/>
                  <a14:m>
                    <m:oMathPara xmlns:m="http://schemas.openxmlformats.org/officeDocument/2006/math">
                      <m:oMathParaPr>
                        <m:jc m:val="centerGroup"/>
                      </m:oMathParaPr>
                      <m:oMath xmlns:m="http://schemas.openxmlformats.org/officeDocument/2006/math">
                        <m:r>
                          <a:rPr lang="en-US" altLang="zh-CN" sz="4000" i="1">
                            <a:latin typeface="Cambria Math" panose="02040503050406030204" pitchFamily="18" charset="0"/>
                            <a:sym typeface="Helvetica Light"/>
                          </a:rPr>
                          <m:t>𝐺</m:t>
                        </m:r>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15" name="TextBox 2"/>
                <p:cNvSpPr txBox="1">
                  <a:spLocks noRot="1" noChangeAspect="1" noMove="1" noResize="1" noEditPoints="1" noAdjustHandles="1" noChangeArrowheads="1" noChangeShapeType="1" noTextEdit="1"/>
                </p:cNvSpPr>
                <p:nvPr/>
              </p:nvSpPr>
              <p:spPr>
                <a:xfrm>
                  <a:off x="19512829" y="6714410"/>
                  <a:ext cx="1506950" cy="2008709"/>
                </a:xfrm>
                <a:prstGeom prst="rect">
                  <a:avLst/>
                </a:prstGeom>
                <a:blipFill>
                  <a:blip r:embed="rId4"/>
                  <a:stretch>
                    <a:fillRect/>
                  </a:stretch>
                </a:blipFill>
                <a:ln w="12700" cap="flat">
                  <a:noFill/>
                  <a:miter lim="400000"/>
                </a:ln>
                <a:effectLst/>
              </p:spPr>
              <p:txBody>
                <a:bodyPr/>
                <a:lstStyle/>
                <a:p>
                  <a:r>
                    <a:rPr lang="zh-CN" altLang="en-US">
                      <a:noFill/>
                    </a:rPr>
                    <a:t> </a:t>
                  </a:r>
                </a:p>
              </p:txBody>
            </p:sp>
          </mc:Fallback>
        </mc:AlternateContent>
        <p:grpSp>
          <p:nvGrpSpPr>
            <p:cNvPr id="16" name="Group 14"/>
            <p:cNvGrpSpPr/>
            <p:nvPr/>
          </p:nvGrpSpPr>
          <p:grpSpPr>
            <a:xfrm>
              <a:off x="18584506" y="8136201"/>
              <a:ext cx="248643" cy="1569154"/>
              <a:chOff x="18583052" y="6115554"/>
              <a:chExt cx="248643" cy="1569154"/>
            </a:xfrm>
          </p:grpSpPr>
          <p:cxnSp>
            <p:nvCxnSpPr>
              <p:cNvPr id="18"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9"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7" name="Rectangle 5"/>
            <p:cNvSpPr/>
            <p:nvPr/>
          </p:nvSpPr>
          <p:spPr>
            <a:xfrm>
              <a:off x="18251627" y="7221798"/>
              <a:ext cx="914402" cy="91440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Tree>
    <p:extLst>
      <p:ext uri="{BB962C8B-B14F-4D97-AF65-F5344CB8AC3E}">
        <p14:creationId xmlns:p14="http://schemas.microsoft.com/office/powerpoint/2010/main" val="6969615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GAN – architecture </a:t>
            </a:r>
            <a:endParaRPr lang="zh-CN" altLang="en-US" dirty="0"/>
          </a:p>
        </p:txBody>
      </p:sp>
      <p:sp>
        <p:nvSpPr>
          <p:cNvPr id="3" name="内容占位符 2"/>
          <p:cNvSpPr>
            <a:spLocks noGrp="1"/>
          </p:cNvSpPr>
          <p:nvPr>
            <p:ph sz="quarter" idx="1"/>
          </p:nvPr>
        </p:nvSpPr>
        <p:spPr>
          <a:xfrm>
            <a:off x="914400" y="1447799"/>
            <a:ext cx="7772400" cy="5121613"/>
          </a:xfrm>
        </p:spPr>
        <p:txBody>
          <a:bodyPr/>
          <a:lstStyle/>
          <a:p>
            <a:r>
              <a:rPr lang="en-US" altLang="zh-CN" dirty="0" smtClean="0"/>
              <a:t>The discriminator-network </a:t>
            </a:r>
            <a:r>
              <a:rPr lang="en-US" altLang="zh-CN" i="1" dirty="0" smtClean="0"/>
              <a:t>D</a:t>
            </a:r>
            <a:r>
              <a:rPr lang="en-US" altLang="zh-CN" dirty="0" smtClean="0"/>
              <a:t> is a binary classifier</a:t>
            </a:r>
          </a:p>
          <a:p>
            <a:pPr lvl="1"/>
            <a:r>
              <a:rPr lang="en-US" altLang="zh-CN" dirty="0" smtClean="0"/>
              <a:t>It aims to assign the correct label to both training </a:t>
            </a:r>
            <a:r>
              <a:rPr lang="en-US" altLang="zh-CN" dirty="0"/>
              <a:t>s</a:t>
            </a:r>
            <a:r>
              <a:rPr lang="en-US" altLang="zh-CN" dirty="0" smtClean="0"/>
              <a:t>amples and the samples from </a:t>
            </a:r>
            <a:r>
              <a:rPr lang="en-US" altLang="zh-CN" i="1" dirty="0" smtClean="0"/>
              <a:t>G</a:t>
            </a:r>
            <a:r>
              <a:rPr lang="en-US" altLang="zh-CN" dirty="0" smtClean="0"/>
              <a:t> </a:t>
            </a:r>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lvl="1"/>
            <a:endParaRPr lang="en-US" altLang="zh-CN" dirty="0" smtClean="0"/>
          </a:p>
          <a:p>
            <a:pPr lvl="1"/>
            <a:r>
              <a:rPr lang="en-US" altLang="zh-CN" dirty="0" smtClean="0"/>
              <a:t>This is a supervised learning task (binary classification)!</a:t>
            </a:r>
            <a:endParaRPr lang="zh-CN" altLang="en-US" dirty="0"/>
          </a:p>
        </p:txBody>
      </p:sp>
      <p:grpSp>
        <p:nvGrpSpPr>
          <p:cNvPr id="20" name="Group 19"/>
          <p:cNvGrpSpPr/>
          <p:nvPr/>
        </p:nvGrpSpPr>
        <p:grpSpPr>
          <a:xfrm>
            <a:off x="967190" y="2942997"/>
            <a:ext cx="1239398" cy="2655191"/>
            <a:chOff x="1395209" y="3085670"/>
            <a:chExt cx="1239398" cy="2655191"/>
          </a:xfrm>
        </p:grpSpPr>
        <mc:AlternateContent xmlns:mc="http://schemas.openxmlformats.org/markup-compatibility/2006" xmlns:a14="http://schemas.microsoft.com/office/drawing/2010/main">
          <mc:Choice Requires="a14">
            <p:sp>
              <p:nvSpPr>
                <p:cNvPr id="10" name="TextBox 2"/>
                <p:cNvSpPr txBox="1"/>
                <p:nvPr/>
              </p:nvSpPr>
              <p:spPr>
                <a:xfrm>
                  <a:off x="2148320" y="4136375"/>
                  <a:ext cx="486287"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altLang="zh-CN" sz="4000" b="0" i="1" u="none" strike="noStrike" cap="none" spc="0" normalizeH="0" baseline="0" smtClean="0">
                            <a:ln>
                              <a:noFill/>
                            </a:ln>
                            <a:solidFill>
                              <a:schemeClr val="tx1"/>
                            </a:solidFill>
                            <a:effectLst/>
                            <a:uFillTx/>
                            <a:latin typeface="Cambria Math" panose="02040503050406030204" pitchFamily="18" charset="0"/>
                            <a:sym typeface="Helvetica Light"/>
                          </a:rPr>
                          <m:t>𝐷</m:t>
                        </m:r>
                      </m:oMath>
                    </m:oMathPara>
                  </a14:m>
                  <a:endParaRPr kumimoji="0" lang="zh-CN" altLang="en-US" sz="4000" b="0" i="0" u="none" strike="noStrike" cap="none" spc="0" normalizeH="0" baseline="0" dirty="0">
                    <a:ln>
                      <a:noFill/>
                    </a:ln>
                    <a:solidFill>
                      <a:srgbClr val="FFFFFF"/>
                    </a:solidFill>
                    <a:effectLst/>
                    <a:uFillTx/>
                    <a:sym typeface="Helvetica Light"/>
                  </a:endParaRPr>
                </a:p>
              </p:txBody>
            </p:sp>
          </mc:Choice>
          <mc:Fallback xmlns="">
            <p:sp>
              <p:nvSpPr>
                <p:cNvPr id="10" name="TextBox 2"/>
                <p:cNvSpPr txBox="1">
                  <a:spLocks noRot="1" noChangeAspect="1" noMove="1" noResize="1" noEditPoints="1" noAdjustHandles="1" noChangeArrowheads="1" noChangeShapeType="1" noTextEdit="1"/>
                </p:cNvSpPr>
                <p:nvPr/>
              </p:nvSpPr>
              <p:spPr>
                <a:xfrm>
                  <a:off x="2148320" y="4136375"/>
                  <a:ext cx="486287" cy="615553"/>
                </a:xfrm>
                <a:prstGeom prst="rect">
                  <a:avLst/>
                </a:prstGeom>
                <a:blipFill>
                  <a:blip r:embed="rId2"/>
                  <a:stretch>
                    <a:fillRect/>
                  </a:stretch>
                </a:blipFill>
                <a:ln w="12700" cap="flat">
                  <a:noFill/>
                  <a:miter lim="400000"/>
                </a:ln>
                <a:effectLst/>
              </p:spPr>
              <p:txBody>
                <a:bodyPr/>
                <a:lstStyle/>
                <a:p>
                  <a:r>
                    <a:rPr lang="zh-CN" altLang="en-US">
                      <a:noFill/>
                    </a:rPr>
                    <a:t> </a:t>
                  </a:r>
                </a:p>
              </p:txBody>
            </p:sp>
          </mc:Fallback>
        </mc:AlternateContent>
        <p:sp>
          <p:nvSpPr>
            <p:cNvPr id="7" name="椭圆 33"/>
            <p:cNvSpPr/>
            <p:nvPr/>
          </p:nvSpPr>
          <p:spPr>
            <a:xfrm rot="10800000">
              <a:off x="1395209" y="4983965"/>
              <a:ext cx="756896" cy="75689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6000" dirty="0" smtClean="0">
                  <a:solidFill>
                    <a:schemeClr val="tx1"/>
                  </a:solidFill>
                  <a:ea typeface="Latin Modern Roman Slanted 12" charset="0"/>
                  <a:cs typeface="Latin Modern Roman Slanted 12" charset="0"/>
                </a:rPr>
                <a:t>x</a:t>
              </a:r>
              <a:endParaRPr kumimoji="1" lang="zh-CN" altLang="en-US" sz="6000" dirty="0">
                <a:solidFill>
                  <a:schemeClr val="tx1"/>
                </a:solidFill>
                <a:ea typeface="Latin Modern Roman Slanted 12" charset="0"/>
                <a:cs typeface="Latin Modern Roman Slanted 12" charset="0"/>
              </a:endParaRPr>
            </a:p>
          </p:txBody>
        </p:sp>
        <p:sp>
          <p:nvSpPr>
            <p:cNvPr id="8" name="椭圆 34"/>
            <p:cNvSpPr/>
            <p:nvPr/>
          </p:nvSpPr>
          <p:spPr>
            <a:xfrm>
              <a:off x="1395209" y="3085670"/>
              <a:ext cx="756896" cy="756896"/>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4400" dirty="0" smtClean="0">
                  <a:solidFill>
                    <a:schemeClr val="tx1"/>
                  </a:solidFill>
                  <a:ea typeface="Latin Modern Roman Slanted 12" charset="0"/>
                  <a:cs typeface="Latin Modern Roman Slanted 12" charset="0"/>
                </a:rPr>
                <a:t>y</a:t>
              </a:r>
              <a:endParaRPr kumimoji="1" lang="zh-CN" altLang="en-US" sz="4400" dirty="0">
                <a:solidFill>
                  <a:schemeClr val="tx1"/>
                </a:solidFill>
                <a:ea typeface="Latin Modern Roman Slanted 12" charset="0"/>
                <a:cs typeface="Latin Modern Roman Slanted 12" charset="0"/>
              </a:endParaRPr>
            </a:p>
          </p:txBody>
        </p:sp>
        <p:grpSp>
          <p:nvGrpSpPr>
            <p:cNvPr id="9" name="Group 9"/>
            <p:cNvGrpSpPr/>
            <p:nvPr/>
          </p:nvGrpSpPr>
          <p:grpSpPr>
            <a:xfrm rot="10800000">
              <a:off x="1735560" y="4593304"/>
              <a:ext cx="76195" cy="390661"/>
              <a:chOff x="18584508" y="5970008"/>
              <a:chExt cx="248643" cy="1274828"/>
            </a:xfrm>
          </p:grpSpPr>
          <p:cxnSp>
            <p:nvCxnSpPr>
              <p:cNvPr id="15" name="直线箭头连接符 7"/>
              <p:cNvCxnSpPr>
                <a:cxnSpLocks/>
                <a:stCxn id="7" idx="4"/>
                <a:endCxn id="12" idx="0"/>
              </p:cNvCxnSpPr>
              <p:nvPr/>
            </p:nvCxnSpPr>
            <p:spPr>
              <a:xfrm rot="10800000" flipV="1">
                <a:off x="18708831" y="5970008"/>
                <a:ext cx="0" cy="1251789"/>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6" name="等腰三角形 42"/>
              <p:cNvSpPr/>
              <p:nvPr/>
            </p:nvSpPr>
            <p:spPr>
              <a:xfrm rot="10800000" flipH="1">
                <a:off x="18584508" y="6794177"/>
                <a:ext cx="248643" cy="450659"/>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11" name="Group 14"/>
            <p:cNvGrpSpPr/>
            <p:nvPr/>
          </p:nvGrpSpPr>
          <p:grpSpPr>
            <a:xfrm rot="10800000">
              <a:off x="1735560" y="3839298"/>
              <a:ext cx="76195" cy="480855"/>
              <a:chOff x="18583052" y="6115554"/>
              <a:chExt cx="248643" cy="1569154"/>
            </a:xfrm>
          </p:grpSpPr>
          <p:cxnSp>
            <p:nvCxnSpPr>
              <p:cNvPr id="13" name="直线箭头连接符 7"/>
              <p:cNvCxnSpPr>
                <a:cxnSpLocks/>
              </p:cNvCxnSpPr>
              <p:nvPr/>
            </p:nvCxnSpPr>
            <p:spPr>
              <a:xfrm flipH="1">
                <a:off x="18707374" y="6115554"/>
                <a:ext cx="0" cy="1134274"/>
              </a:xfrm>
              <a:prstGeom prst="straightConnector1">
                <a:avLst/>
              </a:prstGeom>
              <a:ln w="12700">
                <a:solidFill>
                  <a:schemeClr val="tx1"/>
                </a:solidFill>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4" name="等腰三角形 27"/>
              <p:cNvSpPr/>
              <p:nvPr/>
            </p:nvSpPr>
            <p:spPr>
              <a:xfrm rot="10800000" flipH="1">
                <a:off x="18583052" y="7234050"/>
                <a:ext cx="248643" cy="450658"/>
              </a:xfrm>
              <a:prstGeom prst="triangle">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2" name="Rectangle 5"/>
            <p:cNvSpPr/>
            <p:nvPr/>
          </p:nvSpPr>
          <p:spPr>
            <a:xfrm rot="10800000">
              <a:off x="1633552" y="4320153"/>
              <a:ext cx="280211" cy="28021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916" tIns="52916" rIns="52916" bIns="52916" numCol="1" spcCol="38100" rtlCol="0" anchor="ctr">
              <a:spAutoFit/>
            </a:bodyPr>
            <a:lstStyle/>
            <a:p>
              <a:pPr marL="0" marR="0" indent="0" algn="ctr" defTabSz="859895"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29" name="Group 28"/>
          <p:cNvGrpSpPr/>
          <p:nvPr/>
        </p:nvGrpSpPr>
        <p:grpSpPr>
          <a:xfrm>
            <a:off x="3330101" y="2956210"/>
            <a:ext cx="2940998" cy="2544705"/>
            <a:chOff x="3330101" y="2956210"/>
            <a:chExt cx="2940998" cy="2544705"/>
          </a:xfrm>
        </p:grpSpPr>
        <p:sp>
          <p:nvSpPr>
            <p:cNvPr id="19" name="TextBox 18"/>
            <p:cNvSpPr txBox="1"/>
            <p:nvPr/>
          </p:nvSpPr>
          <p:spPr>
            <a:xfrm>
              <a:off x="3330101" y="4916140"/>
              <a:ext cx="2940998" cy="584775"/>
            </a:xfrm>
            <a:prstGeom prst="rect">
              <a:avLst/>
            </a:prstGeom>
            <a:noFill/>
          </p:spPr>
          <p:txBody>
            <a:bodyPr wrap="none" rtlCol="0">
              <a:spAutoFit/>
            </a:bodyPr>
            <a:lstStyle/>
            <a:p>
              <a:r>
                <a:rPr lang="en-US" altLang="zh-CN" sz="3200" dirty="0" smtClean="0"/>
                <a:t>x from training set</a:t>
              </a:r>
              <a:endParaRPr lang="zh-CN" altLang="en-US" sz="3200" dirty="0"/>
            </a:p>
          </p:txBody>
        </p:sp>
        <p:sp>
          <p:nvSpPr>
            <p:cNvPr id="22" name="TextBox 21"/>
            <p:cNvSpPr txBox="1"/>
            <p:nvPr/>
          </p:nvSpPr>
          <p:spPr>
            <a:xfrm>
              <a:off x="4338962" y="2956210"/>
              <a:ext cx="817853" cy="584775"/>
            </a:xfrm>
            <a:prstGeom prst="rect">
              <a:avLst/>
            </a:prstGeom>
            <a:noFill/>
          </p:spPr>
          <p:txBody>
            <a:bodyPr wrap="none" rtlCol="0">
              <a:spAutoFit/>
            </a:bodyPr>
            <a:lstStyle/>
            <a:p>
              <a:r>
                <a:rPr lang="en-US" altLang="zh-CN" sz="3200" dirty="0" smtClean="0"/>
                <a:t>y=1</a:t>
              </a:r>
              <a:endParaRPr lang="zh-CN" altLang="en-US" sz="3200" dirty="0"/>
            </a:p>
          </p:txBody>
        </p:sp>
        <p:cxnSp>
          <p:nvCxnSpPr>
            <p:cNvPr id="25" name="Straight Arrow Connector 24"/>
            <p:cNvCxnSpPr>
              <a:stCxn id="19" idx="0"/>
            </p:cNvCxnSpPr>
            <p:nvPr/>
          </p:nvCxnSpPr>
          <p:spPr>
            <a:xfrm flipV="1">
              <a:off x="4800600" y="3674251"/>
              <a:ext cx="0" cy="124188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459165" y="2956209"/>
            <a:ext cx="2144305" cy="2563391"/>
            <a:chOff x="6459165" y="2956209"/>
            <a:chExt cx="2144305" cy="2563391"/>
          </a:xfrm>
        </p:grpSpPr>
        <p:sp>
          <p:nvSpPr>
            <p:cNvPr id="21" name="TextBox 20"/>
            <p:cNvSpPr txBox="1"/>
            <p:nvPr/>
          </p:nvSpPr>
          <p:spPr>
            <a:xfrm>
              <a:off x="6459165" y="4934825"/>
              <a:ext cx="2144305" cy="584775"/>
            </a:xfrm>
            <a:prstGeom prst="rect">
              <a:avLst/>
            </a:prstGeom>
            <a:noFill/>
          </p:spPr>
          <p:txBody>
            <a:bodyPr wrap="none" rtlCol="0">
              <a:spAutoFit/>
            </a:bodyPr>
            <a:lstStyle/>
            <a:p>
              <a:r>
                <a:rPr lang="en-US" altLang="zh-CN" sz="3200" dirty="0" smtClean="0"/>
                <a:t>x from DGM</a:t>
              </a:r>
              <a:endParaRPr lang="zh-CN" altLang="en-US" sz="3200" dirty="0"/>
            </a:p>
          </p:txBody>
        </p:sp>
        <p:sp>
          <p:nvSpPr>
            <p:cNvPr id="23" name="TextBox 22"/>
            <p:cNvSpPr txBox="1"/>
            <p:nvPr/>
          </p:nvSpPr>
          <p:spPr>
            <a:xfrm>
              <a:off x="6994613" y="2956209"/>
              <a:ext cx="817853" cy="584775"/>
            </a:xfrm>
            <a:prstGeom prst="rect">
              <a:avLst/>
            </a:prstGeom>
            <a:noFill/>
          </p:spPr>
          <p:txBody>
            <a:bodyPr wrap="none" rtlCol="0">
              <a:spAutoFit/>
            </a:bodyPr>
            <a:lstStyle/>
            <a:p>
              <a:r>
                <a:rPr lang="en-US" altLang="zh-CN" sz="3200" dirty="0" smtClean="0"/>
                <a:t>y=0</a:t>
              </a:r>
              <a:endParaRPr lang="zh-CN" altLang="en-US" sz="3200" dirty="0"/>
            </a:p>
          </p:txBody>
        </p:sp>
        <p:cxnSp>
          <p:nvCxnSpPr>
            <p:cNvPr id="26" name="Straight Arrow Connector 25"/>
            <p:cNvCxnSpPr/>
            <p:nvPr/>
          </p:nvCxnSpPr>
          <p:spPr>
            <a:xfrm flipV="1">
              <a:off x="7403539" y="3610035"/>
              <a:ext cx="0" cy="124188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Left Brace 26"/>
          <p:cNvSpPr/>
          <p:nvPr/>
        </p:nvSpPr>
        <p:spPr>
          <a:xfrm>
            <a:off x="2868131" y="3093191"/>
            <a:ext cx="482310" cy="2403599"/>
          </a:xfrm>
          <a:prstGeom prst="leftBrace">
            <a:avLst>
              <a:gd name="adj1" fmla="val 6346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 name="Right Brace 27"/>
          <p:cNvSpPr/>
          <p:nvPr/>
        </p:nvSpPr>
        <p:spPr>
          <a:xfrm>
            <a:off x="8449696" y="3093191"/>
            <a:ext cx="422604" cy="2426409"/>
          </a:xfrm>
          <a:prstGeom prst="rightBrace">
            <a:avLst>
              <a:gd name="adj1" fmla="val 7738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421292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GAN - objective</a:t>
            </a:r>
            <a:endParaRPr lang="zh-CN" altLang="en-US" dirty="0"/>
          </a:p>
        </p:txBody>
      </p:sp>
      <p:sp>
        <p:nvSpPr>
          <p:cNvPr id="3" name="Content Placeholder 2"/>
          <p:cNvSpPr>
            <a:spLocks noGrp="1"/>
          </p:cNvSpPr>
          <p:nvPr>
            <p:ph sz="quarter" idx="1"/>
          </p:nvPr>
        </p:nvSpPr>
        <p:spPr>
          <a:xfrm>
            <a:off x="914400" y="1447799"/>
            <a:ext cx="7772400" cy="5063247"/>
          </a:xfrm>
        </p:spPr>
        <p:txBody>
          <a:bodyPr/>
          <a:lstStyle/>
          <a:p>
            <a:r>
              <a:rPr lang="en-US" altLang="zh-CN" dirty="0"/>
              <a:t>The discriminator-network </a:t>
            </a:r>
            <a:r>
              <a:rPr lang="en-US" altLang="zh-CN" i="1" dirty="0"/>
              <a:t>D</a:t>
            </a:r>
            <a:r>
              <a:rPr lang="en-US" altLang="zh-CN" dirty="0"/>
              <a:t> is a binary classifier</a:t>
            </a:r>
          </a:p>
          <a:p>
            <a:pPr lvl="1"/>
            <a:r>
              <a:rPr lang="en-US" altLang="zh-CN" dirty="0"/>
              <a:t>It aims to assign the correct label to both training samples and the samples from </a:t>
            </a:r>
            <a:r>
              <a:rPr lang="en-US" altLang="zh-CN" i="1" dirty="0"/>
              <a:t>G</a:t>
            </a:r>
            <a:r>
              <a:rPr lang="en-US" altLang="zh-CN" dirty="0"/>
              <a:t> </a:t>
            </a:r>
          </a:p>
          <a:p>
            <a:r>
              <a:rPr lang="en-US" altLang="zh-CN" dirty="0" smtClean="0"/>
              <a:t>Maximum likelihood estimation (MLE) is the natural choice!</a:t>
            </a:r>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lvl="1"/>
            <a:r>
              <a:rPr lang="en-US" altLang="zh-CN" sz="2800" i="1" dirty="0" smtClean="0"/>
              <a:t>D</a:t>
            </a:r>
            <a:r>
              <a:rPr lang="en-US" altLang="zh-CN" sz="2800" dirty="0" smtClean="0"/>
              <a:t>(x) = </a:t>
            </a:r>
            <a:r>
              <a:rPr lang="en-US" altLang="zh-CN" sz="2800" i="1" dirty="0" smtClean="0"/>
              <a:t>p</a:t>
            </a:r>
            <a:r>
              <a:rPr lang="en-US" altLang="zh-CN" sz="2800" dirty="0" smtClean="0"/>
              <a:t>(y=1|x)</a:t>
            </a:r>
          </a:p>
          <a:p>
            <a:pPr lvl="1"/>
            <a:r>
              <a:rPr lang="en-US" altLang="zh-CN" dirty="0" smtClean="0"/>
              <a:t>aka. cross-entropy loss minimization</a:t>
            </a:r>
            <a:endParaRPr lang="zh-CN" altLang="en-US" dirty="0"/>
          </a:p>
        </p:txBody>
      </p:sp>
      <mc:AlternateContent xmlns:mc="http://schemas.openxmlformats.org/markup-compatibility/2006" xmlns:a14="http://schemas.microsoft.com/office/drawing/2010/main">
        <mc:Choice Requires="a14">
          <p:sp>
            <p:nvSpPr>
              <p:cNvPr id="4" name="文本框 3"/>
              <p:cNvSpPr txBox="1"/>
              <p:nvPr/>
            </p:nvSpPr>
            <p:spPr>
              <a:xfrm>
                <a:off x="1508909" y="3332109"/>
                <a:ext cx="6791283" cy="5755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400" i="1">
                              <a:solidFill>
                                <a:srgbClr val="0000FF"/>
                              </a:solidFill>
                              <a:latin typeface="Cambria Math" panose="02040503050406030204" pitchFamily="18" charset="0"/>
                            </a:rPr>
                          </m:ctrlPr>
                        </m:funcPr>
                        <m:fName>
                          <m:limLow>
                            <m:limLowPr>
                              <m:ctrlPr>
                                <a:rPr lang="en-US" altLang="zh-CN" sz="2400" i="1">
                                  <a:solidFill>
                                    <a:srgbClr val="0000FF"/>
                                  </a:solidFill>
                                  <a:latin typeface="Cambria Math" panose="02040503050406030204" pitchFamily="18" charset="0"/>
                                </a:rPr>
                              </m:ctrlPr>
                            </m:limLowPr>
                            <m:e>
                              <m:r>
                                <m:rPr>
                                  <m:sty m:val="p"/>
                                </m:rPr>
                                <a:rPr lang="en-US" altLang="zh-CN" sz="2400">
                                  <a:solidFill>
                                    <a:srgbClr val="0000FF"/>
                                  </a:solidFill>
                                  <a:latin typeface="Cambria Math" panose="02040503050406030204" pitchFamily="18" charset="0"/>
                                </a:rPr>
                                <m:t>max</m:t>
                              </m:r>
                            </m:e>
                            <m:lim>
                              <m:r>
                                <a:rPr lang="en-US" altLang="zh-CN" sz="2400" i="1">
                                  <a:solidFill>
                                    <a:srgbClr val="0000FF"/>
                                  </a:solidFill>
                                  <a:latin typeface="Cambria Math" panose="02040503050406030204" pitchFamily="18" charset="0"/>
                                </a:rPr>
                                <m:t>𝐷</m:t>
                              </m:r>
                            </m:lim>
                          </m:limLow>
                          <m:r>
                            <a:rPr lang="en-US" altLang="zh-CN" sz="2400" i="1">
                              <a:solidFill>
                                <a:srgbClr val="0000FF"/>
                              </a:solidFill>
                              <a:latin typeface="Cambria Math" panose="02040503050406030204" pitchFamily="18" charset="0"/>
                            </a:rPr>
                            <m:t> </m:t>
                          </m:r>
                        </m:fName>
                        <m:e>
                          <m:sSub>
                            <m:sSubPr>
                              <m:ctrlPr>
                                <a:rPr lang="en-US" altLang="zh-CN" sz="2400" i="1">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sSub>
                                <m:sSubPr>
                                  <m:ctrlPr>
                                    <a:rPr lang="en-US" altLang="zh-CN" sz="2400" i="1">
                                      <a:solidFill>
                                        <a:srgbClr val="0000FF"/>
                                      </a:solidFill>
                                      <a:latin typeface="Cambria Math" panose="02040503050406030204" pitchFamily="18" charset="0"/>
                                    </a:rPr>
                                  </m:ctrlPr>
                                </m:sSubPr>
                                <m:e>
                                  <m:r>
                                    <a:rPr lang="en-US" altLang="zh-CN" sz="2400" i="1">
                                      <a:solidFill>
                                        <a:srgbClr val="0000FF"/>
                                      </a:solidFill>
                                      <a:latin typeface="Cambria Math" panose="02040503050406030204" pitchFamily="18" charset="0"/>
                                    </a:rPr>
                                    <m:t>𝑝</m:t>
                                  </m:r>
                                </m:e>
                                <m:sub>
                                  <m:r>
                                    <m:rPr>
                                      <m:sty m:val="p"/>
                                    </m:rPr>
                                    <a:rPr lang="en-US" altLang="zh-CN" sz="2400">
                                      <a:solidFill>
                                        <a:srgbClr val="0000FF"/>
                                      </a:solidFill>
                                      <a:latin typeface="Cambria Math" panose="02040503050406030204" pitchFamily="18" charset="0"/>
                                    </a:rPr>
                                    <m:t>data</m:t>
                                  </m:r>
                                </m:sub>
                              </m:sSub>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r>
                                    <a:rPr lang="en-US" altLang="zh-CN" sz="2400" i="1">
                                      <a:solidFill>
                                        <a:srgbClr val="0000FF"/>
                                      </a:solidFill>
                                      <a:latin typeface="Cambria Math" panose="02040503050406030204" pitchFamily="18" charset="0"/>
                                    </a:rPr>
                                    <m:t>𝐷</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e>
                              </m:func>
                            </m:e>
                          </m:d>
                          <m:r>
                            <a:rPr lang="en-US" altLang="zh-CN" sz="2400" i="1">
                              <a:solidFill>
                                <a:srgbClr val="0000FF"/>
                              </a:solidFill>
                              <a:latin typeface="Cambria Math" panose="02040503050406030204" pitchFamily="18" charset="0"/>
                            </a:rPr>
                            <m:t>+</m:t>
                          </m:r>
                          <m:sSub>
                            <m:sSubPr>
                              <m:ctrlPr>
                                <a:rPr lang="en-US" altLang="zh-CN" sz="2400" i="1">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𝑝</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1−</m:t>
                                      </m:r>
                                      <m:r>
                                        <a:rPr lang="en-US" altLang="zh-CN" sz="2400" i="1">
                                          <a:solidFill>
                                            <a:srgbClr val="0000FF"/>
                                          </a:solidFill>
                                          <a:latin typeface="Cambria Math" panose="02040503050406030204" pitchFamily="18" charset="0"/>
                                        </a:rPr>
                                        <m:t>𝐷</m:t>
                                      </m:r>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𝐺</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z</m:t>
                                              </m:r>
                                            </m:e>
                                          </m:d>
                                        </m:e>
                                      </m:d>
                                    </m:e>
                                  </m:d>
                                </m:e>
                              </m:func>
                            </m:e>
                          </m:d>
                        </m:e>
                      </m:func>
                    </m:oMath>
                  </m:oMathPara>
                </a14:m>
                <a:endParaRPr lang="zh-CN" altLang="en-US" sz="2400" dirty="0">
                  <a:solidFill>
                    <a:srgbClr val="0000FF"/>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508909" y="3332109"/>
                <a:ext cx="6791283" cy="575542"/>
              </a:xfrm>
              <a:prstGeom prst="rect">
                <a:avLst/>
              </a:prstGeom>
              <a:blipFill>
                <a:blip r:embed="rId2"/>
                <a:stretch>
                  <a:fillRect/>
                </a:stretch>
              </a:blipFill>
            </p:spPr>
            <p:txBody>
              <a:bodyPr/>
              <a:lstStyle/>
              <a:p>
                <a:r>
                  <a:rPr lang="zh-CN" altLang="en-US">
                    <a:noFill/>
                  </a:rPr>
                  <a:t> </a:t>
                </a:r>
              </a:p>
            </p:txBody>
          </p:sp>
        </mc:Fallback>
      </mc:AlternateContent>
      <p:grpSp>
        <p:nvGrpSpPr>
          <p:cNvPr id="13" name="Group 12"/>
          <p:cNvGrpSpPr/>
          <p:nvPr/>
        </p:nvGrpSpPr>
        <p:grpSpPr>
          <a:xfrm>
            <a:off x="1462386" y="3937813"/>
            <a:ext cx="2940998" cy="1159416"/>
            <a:chOff x="1462386" y="3937813"/>
            <a:chExt cx="2940998" cy="1159416"/>
          </a:xfrm>
        </p:grpSpPr>
        <p:cxnSp>
          <p:nvCxnSpPr>
            <p:cNvPr id="5" name="Straight Arrow Connector 4"/>
            <p:cNvCxnSpPr/>
            <p:nvPr/>
          </p:nvCxnSpPr>
          <p:spPr>
            <a:xfrm flipV="1">
              <a:off x="2788591" y="3937813"/>
              <a:ext cx="1622" cy="60825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62386" y="4512454"/>
              <a:ext cx="2940998" cy="584775"/>
            </a:xfrm>
            <a:prstGeom prst="rect">
              <a:avLst/>
            </a:prstGeom>
            <a:noFill/>
          </p:spPr>
          <p:txBody>
            <a:bodyPr wrap="none" rtlCol="0">
              <a:spAutoFit/>
            </a:bodyPr>
            <a:lstStyle/>
            <a:p>
              <a:r>
                <a:rPr lang="en-US" altLang="zh-CN" sz="3200" dirty="0" smtClean="0"/>
                <a:t>x from training set</a:t>
              </a:r>
              <a:endParaRPr lang="zh-CN" altLang="en-US" sz="3200" dirty="0"/>
            </a:p>
          </p:txBody>
        </p:sp>
      </p:grpSp>
      <p:grpSp>
        <p:nvGrpSpPr>
          <p:cNvPr id="14" name="Group 13"/>
          <p:cNvGrpSpPr/>
          <p:nvPr/>
        </p:nvGrpSpPr>
        <p:grpSpPr>
          <a:xfrm>
            <a:off x="4904550" y="3922733"/>
            <a:ext cx="3156570" cy="1238269"/>
            <a:chOff x="4904550" y="3922733"/>
            <a:chExt cx="3156570" cy="1238269"/>
          </a:xfrm>
        </p:grpSpPr>
        <p:cxnSp>
          <p:nvCxnSpPr>
            <p:cNvPr id="8" name="Straight Arrow Connector 7"/>
            <p:cNvCxnSpPr>
              <a:stCxn id="10" idx="0"/>
            </p:cNvCxnSpPr>
            <p:nvPr/>
          </p:nvCxnSpPr>
          <p:spPr>
            <a:xfrm flipH="1" flipV="1">
              <a:off x="5415062" y="3922733"/>
              <a:ext cx="1067773" cy="65349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04550" y="4576227"/>
              <a:ext cx="3156570" cy="584775"/>
            </a:xfrm>
            <a:prstGeom prst="rect">
              <a:avLst/>
            </a:prstGeom>
            <a:noFill/>
          </p:spPr>
          <p:txBody>
            <a:bodyPr wrap="none" rtlCol="0">
              <a:spAutoFit/>
            </a:bodyPr>
            <a:lstStyle/>
            <a:p>
              <a:r>
                <a:rPr lang="en-US" altLang="zh-CN" sz="3200" i="1" dirty="0" smtClean="0"/>
                <a:t>G</a:t>
              </a:r>
              <a:r>
                <a:rPr lang="en-US" altLang="zh-CN" sz="3200" dirty="0" smtClean="0"/>
                <a:t>(z) from generator</a:t>
              </a:r>
              <a:endParaRPr lang="zh-CN" altLang="en-US" sz="3200" dirty="0"/>
            </a:p>
          </p:txBody>
        </p:sp>
      </p:grpSp>
    </p:spTree>
    <p:extLst>
      <p:ext uri="{BB962C8B-B14F-4D97-AF65-F5344CB8AC3E}">
        <p14:creationId xmlns:p14="http://schemas.microsoft.com/office/powerpoint/2010/main" val="109710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GAN - objective</a:t>
            </a:r>
            <a:endParaRPr lang="zh-CN" altLang="en-US" dirty="0"/>
          </a:p>
        </p:txBody>
      </p:sp>
      <p:sp>
        <p:nvSpPr>
          <p:cNvPr id="3" name="Content Placeholder 2"/>
          <p:cNvSpPr>
            <a:spLocks noGrp="1"/>
          </p:cNvSpPr>
          <p:nvPr>
            <p:ph sz="quarter" idx="1"/>
          </p:nvPr>
        </p:nvSpPr>
        <p:spPr>
          <a:xfrm>
            <a:off x="914400" y="1447799"/>
            <a:ext cx="7772400" cy="5063247"/>
          </a:xfrm>
        </p:spPr>
        <p:txBody>
          <a:bodyPr>
            <a:normAutofit/>
          </a:bodyPr>
          <a:lstStyle/>
          <a:p>
            <a:r>
              <a:rPr lang="en-US" altLang="zh-CN" dirty="0"/>
              <a:t>The </a:t>
            </a:r>
            <a:r>
              <a:rPr lang="en-US" altLang="zh-CN" dirty="0" smtClean="0"/>
              <a:t>generator aims to fool the discriminator </a:t>
            </a:r>
            <a:r>
              <a:rPr lang="en-US" altLang="zh-CN" i="1" dirty="0" smtClean="0"/>
              <a:t>D</a:t>
            </a:r>
            <a:endParaRPr lang="en-US" altLang="zh-CN" dirty="0"/>
          </a:p>
          <a:p>
            <a:pPr lvl="1"/>
            <a:r>
              <a:rPr lang="en-US" altLang="zh-CN" dirty="0" smtClean="0"/>
              <a:t>Generated samples should be identified as “real” by </a:t>
            </a:r>
            <a:r>
              <a:rPr lang="en-US" altLang="zh-CN" i="1" dirty="0" smtClean="0"/>
              <a:t>D</a:t>
            </a:r>
            <a:r>
              <a:rPr lang="en-US" altLang="zh-CN" dirty="0" smtClean="0"/>
              <a:t> </a:t>
            </a:r>
            <a:endParaRPr lang="en-US" altLang="zh-CN" dirty="0"/>
          </a:p>
          <a:p>
            <a:pPr lvl="1"/>
            <a:r>
              <a:rPr lang="en-US" altLang="zh-CN" dirty="0" smtClean="0"/>
              <a:t>Maximize the likelihood of being real:</a:t>
            </a:r>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lvl="1"/>
            <a:r>
              <a:rPr lang="en-US" altLang="zh-CN" sz="2800" dirty="0" smtClean="0"/>
              <a:t>Or minimize the likelihood of being fake:</a:t>
            </a:r>
          </a:p>
        </p:txBody>
      </p:sp>
      <p:grpSp>
        <p:nvGrpSpPr>
          <p:cNvPr id="14" name="Group 13"/>
          <p:cNvGrpSpPr/>
          <p:nvPr/>
        </p:nvGrpSpPr>
        <p:grpSpPr>
          <a:xfrm>
            <a:off x="2280636" y="3019871"/>
            <a:ext cx="5228431" cy="1589892"/>
            <a:chOff x="2280636" y="3019871"/>
            <a:chExt cx="5228431" cy="1589892"/>
          </a:xfrm>
        </p:grpSpPr>
        <mc:AlternateContent xmlns:mc="http://schemas.openxmlformats.org/markup-compatibility/2006" xmlns:a14="http://schemas.microsoft.com/office/drawing/2010/main">
          <mc:Choice Requires="a14">
            <p:sp>
              <p:nvSpPr>
                <p:cNvPr id="4" name="文本框 3"/>
                <p:cNvSpPr txBox="1"/>
                <p:nvPr/>
              </p:nvSpPr>
              <p:spPr>
                <a:xfrm>
                  <a:off x="2280636" y="3019871"/>
                  <a:ext cx="3513911" cy="5779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400" i="1" smtClean="0">
                                <a:solidFill>
                                  <a:srgbClr val="0000FF"/>
                                </a:solidFill>
                                <a:latin typeface="Cambria Math" panose="02040503050406030204" pitchFamily="18" charset="0"/>
                              </a:rPr>
                            </m:ctrlPr>
                          </m:funcPr>
                          <m:fName>
                            <m:limLow>
                              <m:limLowPr>
                                <m:ctrlPr>
                                  <a:rPr lang="en-US" altLang="zh-CN" sz="2400" i="1">
                                    <a:solidFill>
                                      <a:srgbClr val="0000FF"/>
                                    </a:solidFill>
                                    <a:latin typeface="Cambria Math" panose="02040503050406030204" pitchFamily="18" charset="0"/>
                                  </a:rPr>
                                </m:ctrlPr>
                              </m:limLowPr>
                              <m:e>
                                <m:r>
                                  <m:rPr>
                                    <m:sty m:val="p"/>
                                  </m:rPr>
                                  <a:rPr lang="en-US" altLang="zh-CN" sz="2400">
                                    <a:solidFill>
                                      <a:srgbClr val="0000FF"/>
                                    </a:solidFill>
                                    <a:latin typeface="Cambria Math" panose="02040503050406030204" pitchFamily="18" charset="0"/>
                                  </a:rPr>
                                  <m:t>max</m:t>
                                </m:r>
                              </m:e>
                              <m:lim>
                                <m:r>
                                  <a:rPr lang="en-US" altLang="zh-CN" sz="2400" b="0" i="1" smtClean="0">
                                    <a:solidFill>
                                      <a:srgbClr val="0000FF"/>
                                    </a:solidFill>
                                    <a:latin typeface="Cambria Math" panose="02040503050406030204" pitchFamily="18" charset="0"/>
                                  </a:rPr>
                                  <m:t>𝐺</m:t>
                                </m:r>
                              </m:lim>
                            </m:limLow>
                            <m:r>
                              <a:rPr lang="en-US" altLang="zh-CN" sz="2400" i="1">
                                <a:solidFill>
                                  <a:srgbClr val="0000FF"/>
                                </a:solidFill>
                                <a:latin typeface="Cambria Math" panose="02040503050406030204" pitchFamily="18" charset="0"/>
                              </a:rPr>
                              <m:t> </m:t>
                            </m:r>
                          </m:fName>
                          <m:e>
                            <m:sSub>
                              <m:sSubPr>
                                <m:ctrlPr>
                                  <a:rPr lang="en-US" altLang="zh-CN" sz="2400" i="1">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𝑝</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𝐷</m:t>
                                        </m:r>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𝐺</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z</m:t>
                                                </m:r>
                                              </m:e>
                                            </m:d>
                                          </m:e>
                                        </m:d>
                                      </m:e>
                                    </m:d>
                                  </m:e>
                                </m:func>
                              </m:e>
                            </m:d>
                          </m:e>
                        </m:func>
                      </m:oMath>
                    </m:oMathPara>
                  </a14:m>
                  <a:endParaRPr lang="zh-CN" altLang="en-US" sz="2400" dirty="0">
                    <a:solidFill>
                      <a:srgbClr val="0000FF"/>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2280636" y="3019871"/>
                  <a:ext cx="3513911" cy="577915"/>
                </a:xfrm>
                <a:prstGeom prst="rect">
                  <a:avLst/>
                </a:prstGeom>
                <a:blipFill>
                  <a:blip r:embed="rId2"/>
                  <a:stretch>
                    <a:fillRect/>
                  </a:stretch>
                </a:blipFill>
              </p:spPr>
              <p:txBody>
                <a:bodyPr/>
                <a:lstStyle/>
                <a:p>
                  <a:r>
                    <a:rPr lang="zh-CN" altLang="en-US">
                      <a:noFill/>
                    </a:rPr>
                    <a:t> </a:t>
                  </a:r>
                </a:p>
              </p:txBody>
            </p:sp>
          </mc:Fallback>
        </mc:AlternateContent>
        <p:cxnSp>
          <p:nvCxnSpPr>
            <p:cNvPr id="8" name="Straight Arrow Connector 7"/>
            <p:cNvCxnSpPr/>
            <p:nvPr/>
          </p:nvCxnSpPr>
          <p:spPr>
            <a:xfrm flipH="1" flipV="1">
              <a:off x="5090809" y="3597788"/>
              <a:ext cx="6485" cy="3970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72550" y="4024988"/>
              <a:ext cx="4836517" cy="584775"/>
            </a:xfrm>
            <a:prstGeom prst="rect">
              <a:avLst/>
            </a:prstGeom>
            <a:noFill/>
          </p:spPr>
          <p:txBody>
            <a:bodyPr wrap="none" rtlCol="0">
              <a:spAutoFit/>
            </a:bodyPr>
            <a:lstStyle/>
            <a:p>
              <a:r>
                <a:rPr lang="en-US" altLang="zh-CN" sz="3200" i="1" dirty="0" smtClean="0"/>
                <a:t>G</a:t>
              </a:r>
              <a:r>
                <a:rPr lang="en-US" altLang="zh-CN" sz="3200" dirty="0" smtClean="0"/>
                <a:t>(z) is a sample from generator</a:t>
              </a:r>
              <a:endParaRPr lang="zh-CN" altLang="en-US" sz="3200" dirty="0"/>
            </a:p>
          </p:txBody>
        </p:sp>
      </p:grpSp>
      <mc:AlternateContent xmlns:mc="http://schemas.openxmlformats.org/markup-compatibility/2006" xmlns:a14="http://schemas.microsoft.com/office/drawing/2010/main">
        <mc:Choice Requires="a14">
          <p:sp>
            <p:nvSpPr>
              <p:cNvPr id="13" name="文本框 3"/>
              <p:cNvSpPr txBox="1"/>
              <p:nvPr/>
            </p:nvSpPr>
            <p:spPr>
              <a:xfrm>
                <a:off x="2280636" y="5409631"/>
                <a:ext cx="4006610" cy="5754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400" i="1" smtClean="0">
                              <a:solidFill>
                                <a:srgbClr val="0000FF"/>
                              </a:solidFill>
                              <a:latin typeface="Cambria Math" panose="02040503050406030204" pitchFamily="18" charset="0"/>
                            </a:rPr>
                          </m:ctrlPr>
                        </m:funcPr>
                        <m:fName>
                          <m:limLow>
                            <m:limLowPr>
                              <m:ctrlPr>
                                <a:rPr lang="en-US" altLang="zh-CN" sz="2400" i="1">
                                  <a:solidFill>
                                    <a:srgbClr val="0000FF"/>
                                  </a:solidFill>
                                  <a:latin typeface="Cambria Math" panose="02040503050406030204" pitchFamily="18" charset="0"/>
                                </a:rPr>
                              </m:ctrlPr>
                            </m:limLowPr>
                            <m:e>
                              <m:r>
                                <m:rPr>
                                  <m:sty m:val="p"/>
                                </m:rPr>
                                <a:rPr lang="en-US" altLang="zh-CN" sz="2400">
                                  <a:solidFill>
                                    <a:srgbClr val="0000FF"/>
                                  </a:solidFill>
                                  <a:latin typeface="Cambria Math" panose="02040503050406030204" pitchFamily="18" charset="0"/>
                                </a:rPr>
                                <m:t>m</m:t>
                              </m:r>
                              <m:r>
                                <m:rPr>
                                  <m:sty m:val="p"/>
                                </m:rPr>
                                <a:rPr lang="en-US" altLang="zh-CN" sz="2400" b="0" i="0" smtClean="0">
                                  <a:solidFill>
                                    <a:srgbClr val="0000FF"/>
                                  </a:solidFill>
                                  <a:latin typeface="Cambria Math" panose="02040503050406030204" pitchFamily="18" charset="0"/>
                                </a:rPr>
                                <m:t>in</m:t>
                              </m:r>
                            </m:e>
                            <m:lim>
                              <m:r>
                                <a:rPr lang="en-US" altLang="zh-CN" sz="2400" b="0" i="1" smtClean="0">
                                  <a:solidFill>
                                    <a:srgbClr val="0000FF"/>
                                  </a:solidFill>
                                  <a:latin typeface="Cambria Math" panose="02040503050406030204" pitchFamily="18" charset="0"/>
                                </a:rPr>
                                <m:t>𝐺</m:t>
                              </m:r>
                            </m:lim>
                          </m:limLow>
                          <m:r>
                            <a:rPr lang="en-US" altLang="zh-CN" sz="2400" i="1">
                              <a:solidFill>
                                <a:srgbClr val="0000FF"/>
                              </a:solidFill>
                              <a:latin typeface="Cambria Math" panose="02040503050406030204" pitchFamily="18" charset="0"/>
                            </a:rPr>
                            <m:t> </m:t>
                          </m:r>
                        </m:fName>
                        <m:e>
                          <m:sSub>
                            <m:sSubPr>
                              <m:ctrlPr>
                                <a:rPr lang="en-US" altLang="zh-CN" sz="2400" i="1">
                                  <a:solidFill>
                                    <a:srgbClr val="0000FF"/>
                                  </a:solidFill>
                                  <a:latin typeface="Cambria Math" panose="02040503050406030204" pitchFamily="18" charset="0"/>
                                </a:rPr>
                              </m:ctrlPr>
                            </m:sSubPr>
                            <m:e>
                              <m:r>
                                <a:rPr lang="en-US" altLang="zh-CN" sz="2400" b="1">
                                  <a:solidFill>
                                    <a:srgbClr val="0000FF"/>
                                  </a:solidFill>
                                  <a:latin typeface="Cambria Math" panose="02040503050406030204" pitchFamily="18" charset="0"/>
                                </a:rPr>
                                <m:t>𝐄</m:t>
                              </m:r>
                            </m:e>
                            <m:sub>
                              <m:r>
                                <a:rPr lang="en-US" altLang="zh-CN" sz="2400" i="1">
                                  <a:solidFill>
                                    <a:srgbClr val="0000FF"/>
                                  </a:solidFill>
                                  <a:latin typeface="Cambria Math" panose="02040503050406030204" pitchFamily="18" charset="0"/>
                                </a:rPr>
                                <m:t>𝑝</m:t>
                              </m:r>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z</m:t>
                              </m:r>
                              <m:r>
                                <a:rPr lang="en-US" altLang="zh-CN" sz="2400" i="1">
                                  <a:solidFill>
                                    <a:srgbClr val="0000FF"/>
                                  </a:solidFill>
                                  <a:latin typeface="Cambria Math" panose="02040503050406030204" pitchFamily="18" charset="0"/>
                                </a:rPr>
                                <m:t>)</m:t>
                              </m:r>
                            </m:sub>
                          </m:sSub>
                          <m:d>
                            <m:dPr>
                              <m:begChr m:val="["/>
                              <m:endChr m:val="]"/>
                              <m:ctrlPr>
                                <a:rPr lang="en-US" altLang="zh-CN" sz="2400" i="1">
                                  <a:solidFill>
                                    <a:srgbClr val="0000FF"/>
                                  </a:solidFill>
                                  <a:latin typeface="Cambria Math" panose="02040503050406030204" pitchFamily="18" charset="0"/>
                                </a:rPr>
                              </m:ctrlPr>
                            </m:dPr>
                            <m:e>
                              <m:func>
                                <m:funcPr>
                                  <m:ctrlPr>
                                    <a:rPr lang="en-US" altLang="zh-CN" sz="2400" i="1">
                                      <a:solidFill>
                                        <a:srgbClr val="0000FF"/>
                                      </a:solidFill>
                                      <a:latin typeface="Cambria Math" panose="02040503050406030204" pitchFamily="18" charset="0"/>
                                    </a:rPr>
                                  </m:ctrlPr>
                                </m:funcPr>
                                <m:fName>
                                  <m:r>
                                    <m:rPr>
                                      <m:sty m:val="p"/>
                                    </m:rPr>
                                    <a:rPr lang="en-US" altLang="zh-CN" sz="2400">
                                      <a:solidFill>
                                        <a:srgbClr val="0000FF"/>
                                      </a:solidFill>
                                      <a:latin typeface="Cambria Math" panose="02040503050406030204" pitchFamily="18" charset="0"/>
                                    </a:rPr>
                                    <m:t>log</m:t>
                                  </m:r>
                                </m:fName>
                                <m:e>
                                  <m:d>
                                    <m:dPr>
                                      <m:ctrlPr>
                                        <a:rPr lang="en-US" altLang="zh-CN" sz="2400" i="1">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1−</m:t>
                                      </m:r>
                                      <m:r>
                                        <a:rPr lang="en-US" altLang="zh-CN" sz="2400" i="1">
                                          <a:solidFill>
                                            <a:srgbClr val="0000FF"/>
                                          </a:solidFill>
                                          <a:latin typeface="Cambria Math" panose="02040503050406030204" pitchFamily="18" charset="0"/>
                                        </a:rPr>
                                        <m:t>𝐷</m:t>
                                      </m:r>
                                      <m:d>
                                        <m:dPr>
                                          <m:ctrlPr>
                                            <a:rPr lang="en-US" altLang="zh-CN" sz="2400" i="1">
                                              <a:solidFill>
                                                <a:srgbClr val="0000FF"/>
                                              </a:solidFill>
                                              <a:latin typeface="Cambria Math" panose="02040503050406030204" pitchFamily="18" charset="0"/>
                                            </a:rPr>
                                          </m:ctrlPr>
                                        </m:dPr>
                                        <m:e>
                                          <m:r>
                                            <a:rPr lang="en-US" altLang="zh-CN" sz="2400" i="1">
                                              <a:solidFill>
                                                <a:srgbClr val="0000FF"/>
                                              </a:solidFill>
                                              <a:latin typeface="Cambria Math" panose="02040503050406030204" pitchFamily="18" charset="0"/>
                                            </a:rPr>
                                            <m:t>𝐺</m:t>
                                          </m:r>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z</m:t>
                                              </m:r>
                                            </m:e>
                                          </m:d>
                                        </m:e>
                                      </m:d>
                                    </m:e>
                                  </m:d>
                                </m:e>
                              </m:func>
                            </m:e>
                          </m:d>
                        </m:e>
                      </m:func>
                    </m:oMath>
                  </m:oMathPara>
                </a14:m>
                <a:endParaRPr lang="zh-CN" altLang="en-US" sz="2400" dirty="0">
                  <a:solidFill>
                    <a:srgbClr val="0000FF"/>
                  </a:solidFill>
                </a:endParaRPr>
              </a:p>
            </p:txBody>
          </p:sp>
        </mc:Choice>
        <mc:Fallback xmlns="">
          <p:sp>
            <p:nvSpPr>
              <p:cNvPr id="13" name="文本框 3"/>
              <p:cNvSpPr txBox="1">
                <a:spLocks noRot="1" noChangeAspect="1" noMove="1" noResize="1" noEditPoints="1" noAdjustHandles="1" noChangeArrowheads="1" noChangeShapeType="1" noTextEdit="1"/>
              </p:cNvSpPr>
              <p:nvPr/>
            </p:nvSpPr>
            <p:spPr>
              <a:xfrm>
                <a:off x="2280636" y="5409631"/>
                <a:ext cx="4006610" cy="575479"/>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3126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GAN – objective </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a:xfrm>
                <a:off x="914400" y="1447800"/>
                <a:ext cx="7772400" cy="4900246"/>
              </a:xfrm>
            </p:spPr>
            <p:txBody>
              <a:bodyPr/>
              <a:lstStyle/>
              <a:p>
                <a:r>
                  <a:rPr lang="en-US" altLang="zh-CN" dirty="0" smtClean="0"/>
                  <a:t>Minimax objective function</a:t>
                </a:r>
              </a:p>
              <a:p>
                <a:pPr lvl="2"/>
                <a:endParaRPr lang="en-US" altLang="zh-CN" dirty="0"/>
              </a:p>
              <a:p>
                <a:pPr lvl="2"/>
                <a:endParaRPr lang="en-US" altLang="zh-CN" dirty="0" smtClean="0"/>
              </a:p>
              <a:p>
                <a:pPr lvl="2"/>
                <a:endParaRPr lang="en-US" altLang="zh-CN" dirty="0"/>
              </a:p>
              <a:p>
                <a:pPr lvl="1"/>
                <a:r>
                  <a:rPr lang="en-US" altLang="zh-CN" dirty="0" smtClean="0"/>
                  <a:t>Optimal strategy of the discriminator for any </a:t>
                </a:r>
                <a14:m>
                  <m:oMath xmlns:m="http://schemas.openxmlformats.org/officeDocument/2006/math">
                    <m:sSub>
                      <m:sSubPr>
                        <m:ctrlPr>
                          <a:rPr lang="en-US" altLang="zh-CN" i="1">
                            <a:solidFill>
                              <a:srgbClr val="0000FF"/>
                            </a:solidFill>
                            <a:latin typeface="Cambria Math" panose="02040503050406030204" pitchFamily="18" charset="0"/>
                          </a:rPr>
                        </m:ctrlPr>
                      </m:sSubPr>
                      <m:e>
                        <m:r>
                          <a:rPr lang="en-US" altLang="zh-CN" i="1">
                            <a:solidFill>
                              <a:srgbClr val="0000FF"/>
                            </a:solidFill>
                            <a:latin typeface="Cambria Math" panose="02040503050406030204" pitchFamily="18" charset="0"/>
                          </a:rPr>
                          <m:t>𝑝</m:t>
                        </m:r>
                      </m:e>
                      <m:sub>
                        <m:r>
                          <m:rPr>
                            <m:sty m:val="p"/>
                          </m:rPr>
                          <a:rPr lang="en-US" altLang="zh-CN" b="0" i="0" smtClean="0">
                            <a:solidFill>
                              <a:srgbClr val="0000FF"/>
                            </a:solidFill>
                            <a:latin typeface="Cambria Math" panose="02040503050406030204" pitchFamily="18" charset="0"/>
                          </a:rPr>
                          <m:t>model</m:t>
                        </m:r>
                      </m:sub>
                    </m:sSub>
                    <m:r>
                      <a:rPr lang="en-US" altLang="zh-CN" i="1">
                        <a:solidFill>
                          <a:srgbClr val="0000FF"/>
                        </a:solidFill>
                        <a:latin typeface="Cambria Math" panose="02040503050406030204" pitchFamily="18" charset="0"/>
                      </a:rPr>
                      <m:t>(</m:t>
                    </m:r>
                    <m:r>
                      <m:rPr>
                        <m:sty m:val="p"/>
                      </m:rPr>
                      <a:rPr lang="en-US" altLang="zh-CN">
                        <a:solidFill>
                          <a:srgbClr val="0000FF"/>
                        </a:solidFill>
                        <a:latin typeface="Cambria Math" panose="02040503050406030204" pitchFamily="18" charset="0"/>
                      </a:rPr>
                      <m:t>x</m:t>
                    </m:r>
                    <m:r>
                      <a:rPr lang="en-US" altLang="zh-CN" i="1">
                        <a:solidFill>
                          <a:srgbClr val="0000FF"/>
                        </a:solidFill>
                        <a:latin typeface="Cambria Math" panose="02040503050406030204" pitchFamily="18" charset="0"/>
                      </a:rPr>
                      <m:t>)</m:t>
                    </m:r>
                  </m:oMath>
                </a14:m>
                <a:r>
                  <a:rPr lang="en-US" altLang="zh-CN" dirty="0" smtClean="0"/>
                  <a:t> is</a:t>
                </a:r>
              </a:p>
              <a:p>
                <a:pPr lvl="1"/>
                <a:endParaRPr lang="en-US" altLang="zh-CN" dirty="0"/>
              </a:p>
              <a:p>
                <a:pPr lvl="1"/>
                <a:endParaRPr lang="en-US" altLang="zh-CN" dirty="0" smtClean="0"/>
              </a:p>
              <a:p>
                <a:pPr lvl="1"/>
                <a:endParaRPr lang="en-US" altLang="zh-CN" dirty="0" smtClean="0"/>
              </a:p>
              <a:p>
                <a:pPr lvl="1"/>
                <a:r>
                  <a:rPr lang="en-US" altLang="zh-CN" dirty="0" smtClean="0"/>
                  <a:t>Assume infinite data, infinite model capacity, direct updating generator’s distribution</a:t>
                </a:r>
              </a:p>
              <a:p>
                <a:pPr lvl="2"/>
                <a:r>
                  <a:rPr lang="en-US" altLang="zh-CN" dirty="0" smtClean="0"/>
                  <a:t>Unique global optimum</a:t>
                </a:r>
              </a:p>
              <a:p>
                <a:pPr lvl="2"/>
                <a:r>
                  <a:rPr lang="en-US" altLang="zh-CN" dirty="0" smtClean="0"/>
                  <a:t>Optimum corresponds to data distribution </a:t>
                </a:r>
              </a:p>
              <a:p>
                <a:endParaRPr lang="en-US" altLang="zh-CN" dirty="0"/>
              </a:p>
              <a:p>
                <a:endParaRPr lang="en-US" altLang="zh-CN" dirty="0" smtClean="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xfrm>
                <a:off x="914400" y="1447800"/>
                <a:ext cx="7772400" cy="4900246"/>
              </a:xfrm>
              <a:blipFill rotWithShape="0">
                <a:blip r:embed="rId2"/>
                <a:stretch>
                  <a:fillRect t="-11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1203370" y="2145329"/>
                <a:ext cx="7348615" cy="5755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400" b="0" i="1" smtClean="0">
                              <a:solidFill>
                                <a:srgbClr val="0000FF"/>
                              </a:solidFill>
                              <a:latin typeface="Cambria Math" panose="02040503050406030204" pitchFamily="18" charset="0"/>
                            </a:rPr>
                          </m:ctrlPr>
                        </m:funcPr>
                        <m:fName>
                          <m:limLow>
                            <m:limLowPr>
                              <m:ctrlPr>
                                <a:rPr lang="en-US" altLang="zh-CN" sz="2400" b="0" i="1" smtClean="0">
                                  <a:solidFill>
                                    <a:srgbClr val="0000FF"/>
                                  </a:solidFill>
                                  <a:latin typeface="Cambria Math" panose="02040503050406030204" pitchFamily="18" charset="0"/>
                                </a:rPr>
                              </m:ctrlPr>
                            </m:limLowPr>
                            <m:e>
                              <m:r>
                                <m:rPr>
                                  <m:sty m:val="p"/>
                                </m:rPr>
                                <a:rPr lang="en-US" altLang="zh-CN" sz="2400" b="0" i="0" smtClean="0">
                                  <a:solidFill>
                                    <a:srgbClr val="0000FF"/>
                                  </a:solidFill>
                                  <a:latin typeface="Cambria Math" panose="02040503050406030204" pitchFamily="18" charset="0"/>
                                </a:rPr>
                                <m:t>min</m:t>
                              </m:r>
                            </m:e>
                            <m:lim>
                              <m:r>
                                <a:rPr lang="en-US" altLang="zh-CN" sz="2400" b="0" i="1" smtClean="0">
                                  <a:solidFill>
                                    <a:srgbClr val="0000FF"/>
                                  </a:solidFill>
                                  <a:latin typeface="Cambria Math" panose="02040503050406030204" pitchFamily="18" charset="0"/>
                                </a:rPr>
                                <m:t>𝐺</m:t>
                              </m:r>
                            </m:lim>
                          </m:limLow>
                        </m:fName>
                        <m:e>
                          <m:func>
                            <m:funcPr>
                              <m:ctrlPr>
                                <a:rPr lang="en-US" altLang="zh-CN" sz="2400" b="0" i="1" smtClean="0">
                                  <a:solidFill>
                                    <a:srgbClr val="0000FF"/>
                                  </a:solidFill>
                                  <a:latin typeface="Cambria Math" panose="02040503050406030204" pitchFamily="18" charset="0"/>
                                </a:rPr>
                              </m:ctrlPr>
                            </m:funcPr>
                            <m:fName>
                              <m:limLow>
                                <m:limLowPr>
                                  <m:ctrlPr>
                                    <a:rPr lang="en-US" altLang="zh-CN" sz="2400" b="0" i="1" smtClean="0">
                                      <a:solidFill>
                                        <a:srgbClr val="0000FF"/>
                                      </a:solidFill>
                                      <a:latin typeface="Cambria Math" panose="02040503050406030204" pitchFamily="18" charset="0"/>
                                    </a:rPr>
                                  </m:ctrlPr>
                                </m:limLowPr>
                                <m:e>
                                  <m:r>
                                    <m:rPr>
                                      <m:sty m:val="p"/>
                                    </m:rPr>
                                    <a:rPr lang="en-US" altLang="zh-CN" sz="2400" b="0" i="0" smtClean="0">
                                      <a:solidFill>
                                        <a:srgbClr val="0000FF"/>
                                      </a:solidFill>
                                      <a:latin typeface="Cambria Math" panose="02040503050406030204" pitchFamily="18" charset="0"/>
                                    </a:rPr>
                                    <m:t>max</m:t>
                                  </m:r>
                                </m:e>
                                <m:lim>
                                  <m:r>
                                    <a:rPr lang="en-US" altLang="zh-CN" sz="2400" b="0" i="1" smtClean="0">
                                      <a:solidFill>
                                        <a:srgbClr val="0000FF"/>
                                      </a:solidFill>
                                      <a:latin typeface="Cambria Math" panose="02040503050406030204" pitchFamily="18" charset="0"/>
                                    </a:rPr>
                                    <m:t>𝐷</m:t>
                                  </m:r>
                                </m:lim>
                              </m:limLow>
                              <m:r>
                                <a:rPr lang="en-US" altLang="zh-CN" sz="2400" b="0" i="1" smtClean="0">
                                  <a:solidFill>
                                    <a:srgbClr val="0000FF"/>
                                  </a:solidFill>
                                  <a:latin typeface="Cambria Math" panose="02040503050406030204" pitchFamily="18" charset="0"/>
                                </a:rPr>
                                <m:t> </m:t>
                              </m:r>
                            </m:fName>
                            <m:e>
                              <m:sSub>
                                <m:sSubPr>
                                  <m:ctrlPr>
                                    <a:rPr lang="en-US" altLang="zh-CN" sz="2400" b="0" i="1" smtClean="0">
                                      <a:solidFill>
                                        <a:srgbClr val="0000FF"/>
                                      </a:solidFill>
                                      <a:latin typeface="Cambria Math" panose="02040503050406030204" pitchFamily="18" charset="0"/>
                                    </a:rPr>
                                  </m:ctrlPr>
                                </m:sSubPr>
                                <m:e>
                                  <m:r>
                                    <a:rPr lang="en-US" altLang="zh-CN" sz="2400" b="1" i="0" smtClean="0">
                                      <a:solidFill>
                                        <a:srgbClr val="0000FF"/>
                                      </a:solidFill>
                                      <a:latin typeface="Cambria Math" panose="02040503050406030204" pitchFamily="18" charset="0"/>
                                    </a:rPr>
                                    <m:t>𝐄</m:t>
                                  </m:r>
                                </m:e>
                                <m:sub>
                                  <m:sSub>
                                    <m:sSubPr>
                                      <m:ctrlPr>
                                        <a:rPr lang="en-US" altLang="zh-CN" sz="2400" b="0" i="1" smtClean="0">
                                          <a:solidFill>
                                            <a:srgbClr val="0000FF"/>
                                          </a:solidFill>
                                          <a:latin typeface="Cambria Math" panose="02040503050406030204" pitchFamily="18" charset="0"/>
                                        </a:rPr>
                                      </m:ctrlPr>
                                    </m:sSubPr>
                                    <m:e>
                                      <m:r>
                                        <a:rPr lang="en-US" altLang="zh-CN" sz="2400" b="0" i="1" smtClean="0">
                                          <a:solidFill>
                                            <a:srgbClr val="0000FF"/>
                                          </a:solidFill>
                                          <a:latin typeface="Cambria Math" panose="02040503050406030204" pitchFamily="18" charset="0"/>
                                        </a:rPr>
                                        <m:t>𝑝</m:t>
                                      </m:r>
                                    </m:e>
                                    <m:sub>
                                      <m:r>
                                        <m:rPr>
                                          <m:sty m:val="p"/>
                                        </m:rPr>
                                        <a:rPr lang="en-US" altLang="zh-CN" sz="2400" b="0" i="0" smtClean="0">
                                          <a:solidFill>
                                            <a:srgbClr val="0000FF"/>
                                          </a:solidFill>
                                          <a:latin typeface="Cambria Math" panose="02040503050406030204" pitchFamily="18" charset="0"/>
                                        </a:rPr>
                                        <m:t>data</m:t>
                                      </m:r>
                                    </m:sub>
                                  </m:sSub>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sub>
                              </m:sSub>
                              <m:d>
                                <m:dPr>
                                  <m:begChr m:val="["/>
                                  <m:endChr m:val="]"/>
                                  <m:ctrlPr>
                                    <a:rPr lang="en-US" altLang="zh-CN" sz="2400" b="0" i="1" smtClean="0">
                                      <a:solidFill>
                                        <a:srgbClr val="0000FF"/>
                                      </a:solidFill>
                                      <a:latin typeface="Cambria Math" panose="02040503050406030204" pitchFamily="18" charset="0"/>
                                    </a:rPr>
                                  </m:ctrlPr>
                                </m:dPr>
                                <m:e>
                                  <m:func>
                                    <m:funcPr>
                                      <m:ctrlPr>
                                        <a:rPr lang="en-US" altLang="zh-CN" sz="2400" b="0" i="1" smtClean="0">
                                          <a:solidFill>
                                            <a:srgbClr val="0000FF"/>
                                          </a:solidFill>
                                          <a:latin typeface="Cambria Math" panose="02040503050406030204" pitchFamily="18" charset="0"/>
                                        </a:rPr>
                                      </m:ctrlPr>
                                    </m:funcPr>
                                    <m:fName>
                                      <m:r>
                                        <m:rPr>
                                          <m:sty m:val="p"/>
                                        </m:rPr>
                                        <a:rPr lang="en-US" altLang="zh-CN" sz="2400" b="0" i="0" smtClean="0">
                                          <a:solidFill>
                                            <a:srgbClr val="0000FF"/>
                                          </a:solidFill>
                                          <a:latin typeface="Cambria Math" panose="02040503050406030204" pitchFamily="18" charset="0"/>
                                        </a:rPr>
                                        <m:t>log</m:t>
                                      </m:r>
                                    </m:fName>
                                    <m:e>
                                      <m:r>
                                        <a:rPr lang="en-US" altLang="zh-CN" sz="2400" b="0" i="1" smtClean="0">
                                          <a:solidFill>
                                            <a:srgbClr val="0000FF"/>
                                          </a:solidFill>
                                          <a:latin typeface="Cambria Math" panose="02040503050406030204" pitchFamily="18" charset="0"/>
                                        </a:rPr>
                                        <m:t>𝐷</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x</m:t>
                                      </m:r>
                                      <m:r>
                                        <a:rPr lang="en-US" altLang="zh-CN" sz="2400" b="0" i="1" smtClean="0">
                                          <a:solidFill>
                                            <a:srgbClr val="0000FF"/>
                                          </a:solidFill>
                                          <a:latin typeface="Cambria Math" panose="02040503050406030204" pitchFamily="18" charset="0"/>
                                        </a:rPr>
                                        <m:t>)</m:t>
                                      </m:r>
                                    </m:e>
                                  </m:func>
                                </m:e>
                              </m:d>
                              <m:r>
                                <a:rPr lang="en-US" altLang="zh-CN" sz="2400" b="0" i="1" smtClean="0">
                                  <a:solidFill>
                                    <a:srgbClr val="0000FF"/>
                                  </a:solidFill>
                                  <a:latin typeface="Cambria Math" panose="02040503050406030204" pitchFamily="18" charset="0"/>
                                </a:rPr>
                                <m:t>+</m:t>
                              </m:r>
                              <m:sSub>
                                <m:sSubPr>
                                  <m:ctrlPr>
                                    <a:rPr lang="en-US" altLang="zh-CN" sz="2400" b="0" i="1" smtClean="0">
                                      <a:solidFill>
                                        <a:srgbClr val="0000FF"/>
                                      </a:solidFill>
                                      <a:latin typeface="Cambria Math" panose="02040503050406030204" pitchFamily="18" charset="0"/>
                                    </a:rPr>
                                  </m:ctrlPr>
                                </m:sSubPr>
                                <m:e>
                                  <m:r>
                                    <a:rPr lang="en-US" altLang="zh-CN" sz="2400" b="1" i="0" smtClean="0">
                                      <a:solidFill>
                                        <a:srgbClr val="0000FF"/>
                                      </a:solidFill>
                                      <a:latin typeface="Cambria Math" panose="02040503050406030204" pitchFamily="18" charset="0"/>
                                    </a:rPr>
                                    <m:t>𝐄</m:t>
                                  </m:r>
                                </m:e>
                                <m:sub>
                                  <m:r>
                                    <a:rPr lang="en-US" altLang="zh-CN" sz="2400" b="0" i="1" smtClean="0">
                                      <a:solidFill>
                                        <a:srgbClr val="0000FF"/>
                                      </a:solidFill>
                                      <a:latin typeface="Cambria Math" panose="02040503050406030204" pitchFamily="18" charset="0"/>
                                    </a:rPr>
                                    <m:t>𝑝</m:t>
                                  </m:r>
                                  <m:r>
                                    <a:rPr lang="en-US" altLang="zh-CN" sz="2400" b="0" i="1" smtClean="0">
                                      <a:solidFill>
                                        <a:srgbClr val="0000FF"/>
                                      </a:solidFill>
                                      <a:latin typeface="Cambria Math" panose="02040503050406030204" pitchFamily="18" charset="0"/>
                                    </a:rPr>
                                    <m:t>(</m:t>
                                  </m:r>
                                  <m:r>
                                    <m:rPr>
                                      <m:sty m:val="p"/>
                                    </m:rPr>
                                    <a:rPr lang="en-US" altLang="zh-CN" sz="2400" b="0" i="0" smtClean="0">
                                      <a:solidFill>
                                        <a:srgbClr val="0000FF"/>
                                      </a:solidFill>
                                      <a:latin typeface="Cambria Math" panose="02040503050406030204" pitchFamily="18" charset="0"/>
                                    </a:rPr>
                                    <m:t>z</m:t>
                                  </m:r>
                                  <m:r>
                                    <a:rPr lang="en-US" altLang="zh-CN" sz="2400" b="0" i="1" smtClean="0">
                                      <a:solidFill>
                                        <a:srgbClr val="0000FF"/>
                                      </a:solidFill>
                                      <a:latin typeface="Cambria Math" panose="02040503050406030204" pitchFamily="18" charset="0"/>
                                    </a:rPr>
                                    <m:t>)</m:t>
                                  </m:r>
                                </m:sub>
                              </m:sSub>
                              <m:d>
                                <m:dPr>
                                  <m:begChr m:val="["/>
                                  <m:endChr m:val="]"/>
                                  <m:ctrlPr>
                                    <a:rPr lang="en-US" altLang="zh-CN" sz="2400" b="0" i="1" smtClean="0">
                                      <a:solidFill>
                                        <a:srgbClr val="0000FF"/>
                                      </a:solidFill>
                                      <a:latin typeface="Cambria Math" panose="02040503050406030204" pitchFamily="18" charset="0"/>
                                    </a:rPr>
                                  </m:ctrlPr>
                                </m:dPr>
                                <m:e>
                                  <m:func>
                                    <m:funcPr>
                                      <m:ctrlPr>
                                        <a:rPr lang="en-US" altLang="zh-CN" sz="2400" b="0" i="1" smtClean="0">
                                          <a:solidFill>
                                            <a:srgbClr val="0000FF"/>
                                          </a:solidFill>
                                          <a:latin typeface="Cambria Math" panose="02040503050406030204" pitchFamily="18" charset="0"/>
                                        </a:rPr>
                                      </m:ctrlPr>
                                    </m:funcPr>
                                    <m:fName>
                                      <m:r>
                                        <m:rPr>
                                          <m:sty m:val="p"/>
                                        </m:rPr>
                                        <a:rPr lang="en-US" altLang="zh-CN" sz="2400" b="0" i="0" smtClean="0">
                                          <a:solidFill>
                                            <a:srgbClr val="0000FF"/>
                                          </a:solidFill>
                                          <a:latin typeface="Cambria Math" panose="02040503050406030204" pitchFamily="18" charset="0"/>
                                        </a:rPr>
                                        <m:t>log</m:t>
                                      </m:r>
                                    </m:fName>
                                    <m:e>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1−</m:t>
                                          </m:r>
                                          <m:r>
                                            <a:rPr lang="en-US" altLang="zh-CN" sz="2400" b="0" i="1" smtClean="0">
                                              <a:solidFill>
                                                <a:srgbClr val="0000FF"/>
                                              </a:solidFill>
                                              <a:latin typeface="Cambria Math" panose="02040503050406030204" pitchFamily="18" charset="0"/>
                                            </a:rPr>
                                            <m:t>𝐷</m:t>
                                          </m:r>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𝐺</m:t>
                                              </m:r>
                                              <m:d>
                                                <m:dPr>
                                                  <m:ctrlPr>
                                                    <a:rPr lang="en-US" altLang="zh-CN" sz="2400" b="0" i="1" smtClean="0">
                                                      <a:solidFill>
                                                        <a:srgbClr val="0000FF"/>
                                                      </a:solidFill>
                                                      <a:latin typeface="Cambria Math" panose="02040503050406030204" pitchFamily="18" charset="0"/>
                                                    </a:rPr>
                                                  </m:ctrlPr>
                                                </m:dPr>
                                                <m:e>
                                                  <m:r>
                                                    <m:rPr>
                                                      <m:sty m:val="p"/>
                                                    </m:rPr>
                                                    <a:rPr lang="en-US" altLang="zh-CN" sz="2400" b="0" i="0" smtClean="0">
                                                      <a:solidFill>
                                                        <a:srgbClr val="0000FF"/>
                                                      </a:solidFill>
                                                      <a:latin typeface="Cambria Math" panose="02040503050406030204" pitchFamily="18" charset="0"/>
                                                    </a:rPr>
                                                    <m:t>z</m:t>
                                                  </m:r>
                                                </m:e>
                                              </m:d>
                                            </m:e>
                                          </m:d>
                                        </m:e>
                                      </m:d>
                                    </m:e>
                                  </m:func>
                                </m:e>
                              </m:d>
                            </m:e>
                          </m:func>
                        </m:e>
                      </m:func>
                    </m:oMath>
                  </m:oMathPara>
                </a14:m>
                <a:endParaRPr lang="zh-CN" altLang="en-US" sz="2400" dirty="0">
                  <a:solidFill>
                    <a:srgbClr val="0000FF"/>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203370" y="2145329"/>
                <a:ext cx="7348615" cy="575542"/>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2539616" y="3552808"/>
                <a:ext cx="3959930" cy="861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smtClean="0">
                          <a:solidFill>
                            <a:srgbClr val="0000FF"/>
                          </a:solidFill>
                          <a:latin typeface="Cambria Math" panose="02040503050406030204" pitchFamily="18" charset="0"/>
                        </a:rPr>
                        <m:t>𝐷</m:t>
                      </m:r>
                      <m:d>
                        <m:dPr>
                          <m:ctrlPr>
                            <a:rPr lang="en-US" altLang="zh-CN" sz="2400" i="1">
                              <a:solidFill>
                                <a:srgbClr val="0000FF"/>
                              </a:solidFill>
                              <a:latin typeface="Cambria Math" panose="02040503050406030204" pitchFamily="18" charset="0"/>
                            </a:rPr>
                          </m:ctrlPr>
                        </m:dPr>
                        <m:e>
                          <m:r>
                            <m:rPr>
                              <m:sty m:val="p"/>
                            </m:rPr>
                            <a:rPr lang="en-US" altLang="zh-CN" sz="2400" i="0">
                              <a:solidFill>
                                <a:srgbClr val="0000FF"/>
                              </a:solidFill>
                              <a:latin typeface="Cambria Math" panose="02040503050406030204" pitchFamily="18" charset="0"/>
                            </a:rPr>
                            <m:t>x</m:t>
                          </m:r>
                        </m:e>
                      </m:d>
                      <m:r>
                        <a:rPr lang="en-US" altLang="zh-CN" sz="2400" i="1">
                          <a:solidFill>
                            <a:srgbClr val="0000FF"/>
                          </a:solidFill>
                          <a:latin typeface="Cambria Math" panose="02040503050406030204" pitchFamily="18" charset="0"/>
                        </a:rPr>
                        <m:t>=</m:t>
                      </m:r>
                      <m:f>
                        <m:fPr>
                          <m:ctrlPr>
                            <a:rPr lang="en-US" altLang="zh-CN" sz="2400" i="1">
                              <a:solidFill>
                                <a:srgbClr val="0000FF"/>
                              </a:solidFill>
                              <a:latin typeface="Cambria Math" panose="02040503050406030204" pitchFamily="18" charset="0"/>
                            </a:rPr>
                          </m:ctrlPr>
                        </m:fPr>
                        <m:num>
                          <m:sSub>
                            <m:sSubPr>
                              <m:ctrlPr>
                                <a:rPr lang="en-US" altLang="zh-CN" sz="2400" i="1">
                                  <a:solidFill>
                                    <a:srgbClr val="0000FF"/>
                                  </a:solidFill>
                                  <a:latin typeface="Cambria Math" panose="02040503050406030204" pitchFamily="18" charset="0"/>
                                </a:rPr>
                              </m:ctrlPr>
                            </m:sSubPr>
                            <m:e>
                              <m:r>
                                <a:rPr lang="en-US" altLang="zh-CN" sz="2400" i="1">
                                  <a:solidFill>
                                    <a:srgbClr val="0000FF"/>
                                  </a:solidFill>
                                  <a:latin typeface="Cambria Math" panose="02040503050406030204" pitchFamily="18" charset="0"/>
                                </a:rPr>
                                <m:t>𝑝</m:t>
                              </m:r>
                            </m:e>
                            <m:sub>
                              <m:r>
                                <m:rPr>
                                  <m:sty m:val="p"/>
                                </m:rPr>
                                <a:rPr lang="en-US" altLang="zh-CN" sz="2400" b="0" i="0" smtClean="0">
                                  <a:solidFill>
                                    <a:srgbClr val="0000FF"/>
                                  </a:solidFill>
                                  <a:latin typeface="Cambria Math" panose="02040503050406030204" pitchFamily="18" charset="0"/>
                                </a:rPr>
                                <m:t>data</m:t>
                              </m:r>
                            </m:sub>
                          </m:sSub>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num>
                        <m:den>
                          <m:sSub>
                            <m:sSubPr>
                              <m:ctrlPr>
                                <a:rPr lang="en-US" altLang="zh-CN" sz="2400" i="1">
                                  <a:solidFill>
                                    <a:srgbClr val="0000FF"/>
                                  </a:solidFill>
                                  <a:latin typeface="Cambria Math" panose="02040503050406030204" pitchFamily="18" charset="0"/>
                                </a:rPr>
                              </m:ctrlPr>
                            </m:sSubPr>
                            <m:e>
                              <m:r>
                                <a:rPr lang="en-US" altLang="zh-CN" sz="2400" i="1">
                                  <a:solidFill>
                                    <a:srgbClr val="0000FF"/>
                                  </a:solidFill>
                                  <a:latin typeface="Cambria Math" panose="02040503050406030204" pitchFamily="18" charset="0"/>
                                </a:rPr>
                                <m:t>𝑝</m:t>
                              </m:r>
                            </m:e>
                            <m:sub>
                              <m:r>
                                <m:rPr>
                                  <m:sty m:val="p"/>
                                </m:rPr>
                                <a:rPr lang="en-US" altLang="zh-CN" sz="2400" b="0" i="0" smtClean="0">
                                  <a:solidFill>
                                    <a:srgbClr val="0000FF"/>
                                  </a:solidFill>
                                  <a:latin typeface="Cambria Math" panose="02040503050406030204" pitchFamily="18" charset="0"/>
                                </a:rPr>
                                <m:t>data</m:t>
                              </m:r>
                            </m:sub>
                          </m:sSub>
                          <m:d>
                            <m:dPr>
                              <m:ctrlPr>
                                <a:rPr lang="en-US" altLang="zh-CN" sz="2400" i="1">
                                  <a:solidFill>
                                    <a:srgbClr val="0000FF"/>
                                  </a:solidFill>
                                  <a:latin typeface="Cambria Math" panose="02040503050406030204" pitchFamily="18" charset="0"/>
                                </a:rPr>
                              </m:ctrlPr>
                            </m:dPr>
                            <m:e>
                              <m:r>
                                <m:rPr>
                                  <m:sty m:val="p"/>
                                </m:rPr>
                                <a:rPr lang="en-US" altLang="zh-CN" sz="2400">
                                  <a:solidFill>
                                    <a:srgbClr val="0000FF"/>
                                  </a:solidFill>
                                  <a:latin typeface="Cambria Math" panose="02040503050406030204" pitchFamily="18" charset="0"/>
                                </a:rPr>
                                <m:t>x</m:t>
                              </m:r>
                            </m:e>
                          </m:d>
                          <m:r>
                            <a:rPr lang="en-US" altLang="zh-CN" sz="2400" b="0" i="1" smtClean="0">
                              <a:solidFill>
                                <a:srgbClr val="0000FF"/>
                              </a:solidFill>
                              <a:latin typeface="Cambria Math" panose="02040503050406030204" pitchFamily="18" charset="0"/>
                            </a:rPr>
                            <m:t>+</m:t>
                          </m:r>
                          <m:sSub>
                            <m:sSubPr>
                              <m:ctrlPr>
                                <a:rPr lang="en-US" altLang="zh-CN" sz="2400" i="1">
                                  <a:solidFill>
                                    <a:srgbClr val="0000FF"/>
                                  </a:solidFill>
                                  <a:latin typeface="Cambria Math" panose="02040503050406030204" pitchFamily="18" charset="0"/>
                                </a:rPr>
                              </m:ctrlPr>
                            </m:sSubPr>
                            <m:e>
                              <m:r>
                                <a:rPr lang="en-US" altLang="zh-CN" sz="2400" i="1">
                                  <a:solidFill>
                                    <a:srgbClr val="0000FF"/>
                                  </a:solidFill>
                                  <a:latin typeface="Cambria Math" panose="02040503050406030204" pitchFamily="18" charset="0"/>
                                </a:rPr>
                                <m:t>𝑝</m:t>
                              </m:r>
                            </m:e>
                            <m:sub>
                              <m:r>
                                <m:rPr>
                                  <m:sty m:val="p"/>
                                </m:rPr>
                                <a:rPr lang="en-US" altLang="zh-CN" sz="2400">
                                  <a:solidFill>
                                    <a:srgbClr val="0000FF"/>
                                  </a:solidFill>
                                  <a:latin typeface="Cambria Math" panose="02040503050406030204" pitchFamily="18" charset="0"/>
                                </a:rPr>
                                <m:t>model</m:t>
                              </m:r>
                            </m:sub>
                          </m:sSub>
                          <m:r>
                            <a:rPr lang="en-US" altLang="zh-CN" sz="2400" i="1">
                              <a:solidFill>
                                <a:srgbClr val="0000FF"/>
                              </a:solidFill>
                              <a:latin typeface="Cambria Math" panose="02040503050406030204" pitchFamily="18" charset="0"/>
                            </a:rPr>
                            <m:t>(</m:t>
                          </m:r>
                          <m:r>
                            <m:rPr>
                              <m:sty m:val="p"/>
                            </m:rPr>
                            <a:rPr lang="en-US" altLang="zh-CN" sz="2400">
                              <a:solidFill>
                                <a:srgbClr val="0000FF"/>
                              </a:solidFill>
                              <a:latin typeface="Cambria Math" panose="02040503050406030204" pitchFamily="18" charset="0"/>
                            </a:rPr>
                            <m:t>x</m:t>
                          </m:r>
                          <m:r>
                            <a:rPr lang="en-US" altLang="zh-CN" sz="2400" i="1">
                              <a:solidFill>
                                <a:srgbClr val="0000FF"/>
                              </a:solidFill>
                              <a:latin typeface="Cambria Math" panose="02040503050406030204" pitchFamily="18" charset="0"/>
                            </a:rPr>
                            <m:t>)</m:t>
                          </m:r>
                        </m:den>
                      </m:f>
                    </m:oMath>
                  </m:oMathPara>
                </a14:m>
                <a:endParaRPr lang="zh-CN" altLang="en-US" sz="2400" dirty="0"/>
              </a:p>
            </p:txBody>
          </p:sp>
        </mc:Choice>
        <mc:Fallback xmlns="">
          <p:sp>
            <p:nvSpPr>
              <p:cNvPr id="5" name="矩形 4"/>
              <p:cNvSpPr>
                <a:spLocks noRot="1" noChangeAspect="1" noMove="1" noResize="1" noEditPoints="1" noAdjustHandles="1" noChangeArrowheads="1" noChangeShapeType="1" noTextEdit="1"/>
              </p:cNvSpPr>
              <p:nvPr/>
            </p:nvSpPr>
            <p:spPr>
              <a:xfrm>
                <a:off x="2539616" y="3552808"/>
                <a:ext cx="3959930" cy="861326"/>
              </a:xfrm>
              <a:prstGeom prst="rect">
                <a:avLst/>
              </a:prstGeom>
              <a:blipFill rotWithShape="0">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5330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GAN –</a:t>
            </a:r>
            <a:r>
              <a:rPr lang="en-US" altLang="zh-CN" dirty="0"/>
              <a:t> </a:t>
            </a:r>
            <a:r>
              <a:rPr lang="en-US" altLang="zh-CN" dirty="0" smtClean="0"/>
              <a:t>learning process</a:t>
            </a:r>
            <a:endParaRPr lang="zh-CN" altLang="en-US" dirty="0"/>
          </a:p>
        </p:txBody>
      </p:sp>
      <p:sp>
        <p:nvSpPr>
          <p:cNvPr id="3" name="内容占位符 2"/>
          <p:cNvSpPr>
            <a:spLocks noGrp="1"/>
          </p:cNvSpPr>
          <p:nvPr>
            <p:ph sz="quarter" idx="1"/>
          </p:nvPr>
        </p:nvSpPr>
        <p:spPr>
          <a:xfrm>
            <a:off x="914400" y="1447800"/>
            <a:ext cx="7772400" cy="4999892"/>
          </a:xfrm>
        </p:spPr>
        <p:txBody>
          <a:bodyPr>
            <a:normAutofit fontScale="92500" lnSpcReduction="10000"/>
          </a:bodyPr>
          <a:lstStyle/>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pPr lvl="1"/>
            <a:endParaRPr lang="en-US" altLang="zh-CN" dirty="0" smtClean="0"/>
          </a:p>
          <a:p>
            <a:pPr lvl="1"/>
            <a:endParaRPr lang="en-US" altLang="zh-CN" dirty="0"/>
          </a:p>
          <a:p>
            <a:pPr lvl="1"/>
            <a:r>
              <a:rPr lang="en-US" altLang="zh-CN" dirty="0" smtClean="0"/>
              <a:t>An adversarial pair near convergence: </a:t>
            </a:r>
            <a:r>
              <a:rPr lang="en-US" altLang="zh-CN" i="1" dirty="0" smtClean="0"/>
              <a:t>D</a:t>
            </a:r>
            <a:r>
              <a:rPr lang="en-US" altLang="zh-CN" dirty="0" smtClean="0"/>
              <a:t> is partially accurate</a:t>
            </a:r>
          </a:p>
          <a:p>
            <a:pPr lvl="1"/>
            <a:r>
              <a:rPr lang="en-US" altLang="zh-CN" dirty="0" smtClean="0"/>
              <a:t>Update discriminator distribution </a:t>
            </a:r>
            <a:r>
              <a:rPr lang="en-US" altLang="zh-CN" i="1" dirty="0" smtClean="0"/>
              <a:t>D</a:t>
            </a:r>
            <a:r>
              <a:rPr lang="en-US" altLang="zh-CN" dirty="0" smtClean="0"/>
              <a:t> according to the optimal strategy</a:t>
            </a:r>
          </a:p>
          <a:p>
            <a:pPr lvl="1"/>
            <a:r>
              <a:rPr lang="en-US" altLang="zh-CN" dirty="0" smtClean="0"/>
              <a:t>Update generator distribution to be more similar to data distribution</a:t>
            </a:r>
          </a:p>
          <a:p>
            <a:pPr lvl="1"/>
            <a:r>
              <a:rPr lang="en-US" altLang="zh-CN" dirty="0" smtClean="0"/>
              <a:t>Iterate until convergence</a:t>
            </a:r>
            <a:endParaRPr lang="zh-CN" altLang="en-US" dirty="0"/>
          </a:p>
        </p:txBody>
      </p:sp>
      <p:pic>
        <p:nvPicPr>
          <p:cNvPr id="4" name="图片 3"/>
          <p:cNvPicPr>
            <a:picLocks noChangeAspect="1"/>
          </p:cNvPicPr>
          <p:nvPr/>
        </p:nvPicPr>
        <p:blipFill>
          <a:blip r:embed="rId2"/>
          <a:stretch>
            <a:fillRect/>
          </a:stretch>
        </p:blipFill>
        <p:spPr>
          <a:xfrm>
            <a:off x="914400" y="1721079"/>
            <a:ext cx="3843811" cy="2876550"/>
          </a:xfrm>
          <a:prstGeom prst="rect">
            <a:avLst/>
          </a:prstGeom>
        </p:spPr>
      </p:pic>
      <p:pic>
        <p:nvPicPr>
          <p:cNvPr id="5" name="图片 4"/>
          <p:cNvPicPr>
            <a:picLocks noChangeAspect="1"/>
          </p:cNvPicPr>
          <p:nvPr/>
        </p:nvPicPr>
        <p:blipFill>
          <a:blip r:embed="rId3"/>
          <a:stretch>
            <a:fillRect/>
          </a:stretch>
        </p:blipFill>
        <p:spPr>
          <a:xfrm>
            <a:off x="2803001" y="2474652"/>
            <a:ext cx="1731927" cy="2044579"/>
          </a:xfrm>
          <a:prstGeom prst="rect">
            <a:avLst/>
          </a:prstGeom>
        </p:spPr>
      </p:pic>
      <p:pic>
        <p:nvPicPr>
          <p:cNvPr id="6" name="图片 5"/>
          <p:cNvPicPr>
            <a:picLocks noChangeAspect="1"/>
          </p:cNvPicPr>
          <p:nvPr/>
        </p:nvPicPr>
        <p:blipFill>
          <a:blip r:embed="rId4"/>
          <a:stretch>
            <a:fillRect/>
          </a:stretch>
        </p:blipFill>
        <p:spPr>
          <a:xfrm>
            <a:off x="4652679" y="2377938"/>
            <a:ext cx="1806022" cy="2180126"/>
          </a:xfrm>
          <a:prstGeom prst="rect">
            <a:avLst/>
          </a:prstGeom>
        </p:spPr>
      </p:pic>
      <p:pic>
        <p:nvPicPr>
          <p:cNvPr id="7" name="图片 6"/>
          <p:cNvPicPr>
            <a:picLocks noChangeAspect="1"/>
          </p:cNvPicPr>
          <p:nvPr/>
        </p:nvPicPr>
        <p:blipFill>
          <a:blip r:embed="rId5"/>
          <a:stretch>
            <a:fillRect/>
          </a:stretch>
        </p:blipFill>
        <p:spPr>
          <a:xfrm>
            <a:off x="6423529" y="2219651"/>
            <a:ext cx="2128453" cy="2683492"/>
          </a:xfrm>
          <a:prstGeom prst="rect">
            <a:avLst/>
          </a:prstGeom>
        </p:spPr>
      </p:pic>
    </p:spTree>
    <p:extLst>
      <p:ext uri="{BB962C8B-B14F-4D97-AF65-F5344CB8AC3E}">
        <p14:creationId xmlns:p14="http://schemas.microsoft.com/office/powerpoint/2010/main" val="44006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Practice</a:t>
            </a:r>
            <a:endParaRPr lang="zh-CN" altLang="en-US" dirty="0"/>
          </a:p>
        </p:txBody>
      </p:sp>
      <p:sp>
        <p:nvSpPr>
          <p:cNvPr id="3" name="Content Placeholder 2"/>
          <p:cNvSpPr>
            <a:spLocks noGrp="1"/>
          </p:cNvSpPr>
          <p:nvPr>
            <p:ph sz="quarter" idx="1"/>
          </p:nvPr>
        </p:nvSpPr>
        <p:spPr/>
        <p:txBody>
          <a:bodyPr/>
          <a:lstStyle/>
          <a:p>
            <a:endParaRPr lang="en-US" altLang="zh-CN" dirty="0" smtClean="0"/>
          </a:p>
          <a:p>
            <a:r>
              <a:rPr lang="en-US" altLang="zh-CN" dirty="0" smtClean="0"/>
              <a:t>Early stopping of discriminator training to avoid overfitting</a:t>
            </a:r>
          </a:p>
          <a:p>
            <a:pPr lvl="1"/>
            <a:r>
              <a:rPr lang="en-US" altLang="zh-CN" dirty="0" smtClean="0"/>
              <a:t>Multiple updates of </a:t>
            </a:r>
            <a:r>
              <a:rPr lang="en-US" altLang="zh-CN" i="1" dirty="0" smtClean="0"/>
              <a:t>D</a:t>
            </a:r>
          </a:p>
          <a:p>
            <a:pPr lvl="1"/>
            <a:r>
              <a:rPr lang="en-US" altLang="zh-CN" dirty="0" smtClean="0"/>
              <a:t>One update of </a:t>
            </a:r>
            <a:r>
              <a:rPr lang="en-US" altLang="zh-CN" i="1" dirty="0" smtClean="0"/>
              <a:t>G</a:t>
            </a:r>
          </a:p>
          <a:p>
            <a:r>
              <a:rPr lang="en-US" altLang="zh-CN" dirty="0" smtClean="0"/>
              <a:t>Gradient saturation</a:t>
            </a:r>
          </a:p>
          <a:p>
            <a:endParaRPr lang="en-US" altLang="zh-CN" dirty="0"/>
          </a:p>
          <a:p>
            <a:endParaRPr lang="en-US" altLang="zh-CN" dirty="0" smtClean="0"/>
          </a:p>
        </p:txBody>
      </p:sp>
    </p:spTree>
    <p:extLst>
      <p:ext uri="{BB962C8B-B14F-4D97-AF65-F5344CB8AC3E}">
        <p14:creationId xmlns:p14="http://schemas.microsoft.com/office/powerpoint/2010/main" val="41255438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Moment-Matching DGMs</a:t>
            </a:r>
            <a:endParaRPr lang="zh-CN" altLang="en-US" dirty="0"/>
          </a:p>
        </p:txBody>
      </p:sp>
      <p:sp>
        <p:nvSpPr>
          <p:cNvPr id="3" name="内容占位符 2"/>
          <p:cNvSpPr>
            <a:spLocks noGrp="1"/>
          </p:cNvSpPr>
          <p:nvPr>
            <p:ph sz="quarter" idx="1"/>
          </p:nvPr>
        </p:nvSpPr>
        <p:spPr>
          <a:xfrm>
            <a:off x="914400" y="1447800"/>
            <a:ext cx="7772400" cy="4830170"/>
          </a:xfrm>
        </p:spPr>
        <p:txBody>
          <a:bodyPr>
            <a:normAutofit/>
          </a:bodyPr>
          <a:lstStyle/>
          <a:p>
            <a:r>
              <a:rPr lang="en-US" altLang="zh-CN" dirty="0" smtClean="0"/>
              <a:t>Moment-matching:</a:t>
            </a:r>
          </a:p>
          <a:p>
            <a:pPr lvl="1"/>
            <a:r>
              <a:rPr lang="en-US" altLang="zh-CN" dirty="0" smtClean="0"/>
              <a:t>draw samples from </a:t>
            </a:r>
            <a:r>
              <a:rPr lang="en-US" altLang="zh-CN" i="1" dirty="0" smtClean="0"/>
              <a:t>p </a:t>
            </a:r>
            <a:r>
              <a:rPr lang="en-US" altLang="zh-CN" dirty="0" smtClean="0"/>
              <a:t>via DGM: </a:t>
            </a:r>
          </a:p>
          <a:p>
            <a:pPr lvl="1"/>
            <a:endParaRPr lang="en-US" altLang="zh-CN" dirty="0" smtClean="0"/>
          </a:p>
          <a:p>
            <a:pPr lvl="1"/>
            <a:endParaRPr lang="en-US" altLang="zh-CN" dirty="0" smtClean="0"/>
          </a:p>
          <a:p>
            <a:pPr lvl="1"/>
            <a:endParaRPr lang="en-US" altLang="zh-CN" dirty="0" smtClean="0"/>
          </a:p>
          <a:p>
            <a:pPr lvl="1"/>
            <a:r>
              <a:rPr lang="en-US" altLang="zh-CN" dirty="0" smtClean="0"/>
              <a:t>Kernel MMD:</a:t>
            </a:r>
          </a:p>
          <a:p>
            <a:pPr lvl="1"/>
            <a:endParaRPr lang="en-US" altLang="zh-CN" dirty="0" smtClean="0"/>
          </a:p>
          <a:p>
            <a:pPr lvl="1"/>
            <a:endParaRPr lang="en-US" altLang="zh-CN" dirty="0" smtClean="0"/>
          </a:p>
          <a:p>
            <a:pPr lvl="1"/>
            <a:endParaRPr lang="en-US" altLang="zh-CN" dirty="0" smtClean="0"/>
          </a:p>
          <a:p>
            <a:pPr lvl="2"/>
            <a:r>
              <a:rPr lang="en-US" altLang="zh-CN" dirty="0" smtClean="0"/>
              <a:t>Rich enough to distinguish any two distributions in certain RKHS</a:t>
            </a:r>
          </a:p>
          <a:p>
            <a:pPr lvl="2"/>
            <a:r>
              <a:rPr lang="en-US" altLang="zh-CN" dirty="0" smtClean="0"/>
              <a:t>Back-propagation to update the parameters</a:t>
            </a:r>
          </a:p>
          <a:p>
            <a:endParaRPr lang="en-US" altLang="zh-CN" dirty="0" smtClean="0"/>
          </a:p>
          <a:p>
            <a:pPr marL="0" indent="0">
              <a:buNone/>
            </a:pPr>
            <a:endParaRPr lang="zh-CN" altLang="en-US" dirty="0"/>
          </a:p>
        </p:txBody>
      </p:sp>
      <mc:AlternateContent xmlns:mc="http://schemas.openxmlformats.org/markup-compatibility/2006" xmlns:a14="http://schemas.microsoft.com/office/drawing/2010/main">
        <mc:Choice Requires="a14">
          <p:sp>
            <p:nvSpPr>
              <p:cNvPr id="5" name="文本框 4"/>
              <p:cNvSpPr txBox="1"/>
              <p:nvPr/>
            </p:nvSpPr>
            <p:spPr>
              <a:xfrm>
                <a:off x="1977171" y="3057841"/>
                <a:ext cx="1317284" cy="3246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0000FF"/>
                              </a:solidFill>
                              <a:latin typeface="Cambria Math" panose="02040503050406030204" pitchFamily="18" charset="0"/>
                            </a:rPr>
                          </m:ctrlPr>
                        </m:accPr>
                        <m:e>
                          <m:r>
                            <a:rPr lang="en-US" altLang="zh-CN" sz="2000" b="0" i="1" smtClean="0">
                              <a:solidFill>
                                <a:srgbClr val="0000FF"/>
                              </a:solidFill>
                              <a:latin typeface="Cambria Math" panose="02040503050406030204" pitchFamily="18" charset="0"/>
                            </a:rPr>
                            <m:t>𝐷</m:t>
                          </m:r>
                        </m:e>
                      </m:acc>
                      <m:r>
                        <a:rPr lang="en-US" altLang="zh-CN" sz="2000" b="0" i="1" smtClean="0">
                          <a:solidFill>
                            <a:srgbClr val="0000FF"/>
                          </a:solidFill>
                          <a:latin typeface="Cambria Math" panose="02040503050406030204" pitchFamily="18" charset="0"/>
                        </a:rPr>
                        <m:t>=</m:t>
                      </m:r>
                      <m:sSubSup>
                        <m:sSubSupPr>
                          <m:ctrlPr>
                            <a:rPr lang="en-US" altLang="zh-CN" sz="2000" b="0" i="1" smtClean="0">
                              <a:solidFill>
                                <a:srgbClr val="0000FF"/>
                              </a:solidFill>
                              <a:latin typeface="Cambria Math" panose="02040503050406030204" pitchFamily="18" charset="0"/>
                            </a:rPr>
                          </m:ctrlPr>
                        </m:sSubSupPr>
                        <m:e>
                          <m:d>
                            <m:dPr>
                              <m:begChr m:val="{"/>
                              <m:endChr m:val="}"/>
                              <m:ctrlPr>
                                <a:rPr lang="en-US" altLang="zh-CN" sz="2000" b="0" i="1" smtClean="0">
                                  <a:solidFill>
                                    <a:srgbClr val="0000FF"/>
                                  </a:solidFill>
                                  <a:latin typeface="Cambria Math" panose="02040503050406030204" pitchFamily="18" charset="0"/>
                                </a:rPr>
                              </m:ctrlPr>
                            </m:dPr>
                            <m:e>
                              <m:sSub>
                                <m:sSubPr>
                                  <m:ctrlPr>
                                    <a:rPr lang="en-US" altLang="zh-CN" sz="2000" b="0" i="1" smtClean="0">
                                      <a:solidFill>
                                        <a:srgbClr val="0000FF"/>
                                      </a:solidFill>
                                      <a:latin typeface="Cambria Math" panose="02040503050406030204" pitchFamily="18" charset="0"/>
                                    </a:rPr>
                                  </m:ctrlPr>
                                </m:sSubPr>
                                <m:e>
                                  <m:r>
                                    <m:rPr>
                                      <m:sty m:val="p"/>
                                    </m:rPr>
                                    <a:rPr lang="en-US" altLang="zh-CN" sz="2000" b="0" i="0" smtClean="0">
                                      <a:solidFill>
                                        <a:srgbClr val="0000FF"/>
                                      </a:solidFill>
                                      <a:latin typeface="Cambria Math" panose="02040503050406030204" pitchFamily="18" charset="0"/>
                                    </a:rPr>
                                    <m:t>y</m:t>
                                  </m:r>
                                </m:e>
                                <m:sub>
                                  <m:r>
                                    <a:rPr lang="en-US" altLang="zh-CN" sz="2000" b="0" i="1" smtClean="0">
                                      <a:solidFill>
                                        <a:srgbClr val="0000FF"/>
                                      </a:solidFill>
                                      <a:latin typeface="Cambria Math" panose="02040503050406030204" pitchFamily="18" charset="0"/>
                                    </a:rPr>
                                    <m:t>𝑖</m:t>
                                  </m:r>
                                </m:sub>
                              </m:sSub>
                            </m:e>
                          </m:d>
                        </m:e>
                        <m:sub>
                          <m:r>
                            <a:rPr lang="en-US" altLang="zh-CN" sz="2000" b="0" i="1" smtClean="0">
                              <a:solidFill>
                                <a:srgbClr val="0000FF"/>
                              </a:solidFill>
                              <a:latin typeface="Cambria Math" panose="02040503050406030204" pitchFamily="18" charset="0"/>
                            </a:rPr>
                            <m:t>𝑖</m:t>
                          </m:r>
                          <m:r>
                            <a:rPr lang="en-US" altLang="zh-CN" sz="2000" b="0" i="1" smtClean="0">
                              <a:solidFill>
                                <a:srgbClr val="0000FF"/>
                              </a:solidFill>
                              <a:latin typeface="Cambria Math" panose="02040503050406030204" pitchFamily="18" charset="0"/>
                            </a:rPr>
                            <m:t>=1</m:t>
                          </m:r>
                        </m:sub>
                        <m:sup>
                          <m:r>
                            <a:rPr lang="en-US" altLang="zh-CN" sz="2000" b="0" i="1" smtClean="0">
                              <a:solidFill>
                                <a:srgbClr val="0000FF"/>
                              </a:solidFill>
                              <a:latin typeface="Cambria Math" panose="02040503050406030204" pitchFamily="18" charset="0"/>
                            </a:rPr>
                            <m:t>𝑀</m:t>
                          </m:r>
                        </m:sup>
                      </m:sSubSup>
                    </m:oMath>
                  </m:oMathPara>
                </a14:m>
                <a:endParaRPr lang="zh-CN" altLang="en-US" sz="2000" dirty="0">
                  <a:solidFill>
                    <a:srgbClr val="0000FF"/>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1977171" y="3057841"/>
                <a:ext cx="1317284" cy="324641"/>
              </a:xfrm>
              <a:prstGeom prst="rect">
                <a:avLst/>
              </a:prstGeom>
              <a:blipFill rotWithShape="0">
                <a:blip r:embed="rId3"/>
                <a:stretch>
                  <a:fillRect l="-3704" t="-30189" r="-1852" b="-18868"/>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2389242" y="4098114"/>
            <a:ext cx="4192142" cy="1020059"/>
          </a:xfrm>
          <a:prstGeom prst="rect">
            <a:avLst/>
          </a:prstGeom>
        </p:spPr>
      </p:pic>
      <p:pic>
        <p:nvPicPr>
          <p:cNvPr id="7" name="图片 6"/>
          <p:cNvPicPr>
            <a:picLocks noChangeAspect="1"/>
          </p:cNvPicPr>
          <p:nvPr/>
        </p:nvPicPr>
        <p:blipFill>
          <a:blip r:embed="rId5"/>
          <a:stretch>
            <a:fillRect/>
          </a:stretch>
        </p:blipFill>
        <p:spPr>
          <a:xfrm>
            <a:off x="6581384" y="1830623"/>
            <a:ext cx="1690604" cy="2779075"/>
          </a:xfrm>
          <a:prstGeom prst="rect">
            <a:avLst/>
          </a:prstGeom>
        </p:spPr>
      </p:pic>
      <mc:AlternateContent xmlns:mc="http://schemas.openxmlformats.org/markup-compatibility/2006" xmlns:a14="http://schemas.microsoft.com/office/drawing/2010/main">
        <mc:Choice Requires="a14">
          <p:sp>
            <p:nvSpPr>
              <p:cNvPr id="8" name="文本框 7"/>
              <p:cNvSpPr txBox="1"/>
              <p:nvPr/>
            </p:nvSpPr>
            <p:spPr>
              <a:xfrm>
                <a:off x="1977171" y="2543613"/>
                <a:ext cx="32582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FF"/>
                              </a:solidFill>
                              <a:latin typeface="Cambria Math" panose="02040503050406030204" pitchFamily="18" charset="0"/>
                            </a:rPr>
                          </m:ctrlPr>
                        </m:sSubPr>
                        <m:e>
                          <m:r>
                            <m:rPr>
                              <m:sty m:val="p"/>
                            </m:rPr>
                            <a:rPr lang="en-US" altLang="zh-CN" b="0" i="0" smtClean="0">
                              <a:solidFill>
                                <a:srgbClr val="0000FF"/>
                              </a:solidFill>
                              <a:latin typeface="Cambria Math" panose="02040503050406030204" pitchFamily="18" charset="0"/>
                            </a:rPr>
                            <m:t>y</m:t>
                          </m:r>
                        </m:e>
                        <m:sub>
                          <m:r>
                            <a:rPr lang="en-US" altLang="zh-CN" b="0" i="1" smtClean="0">
                              <a:solidFill>
                                <a:srgbClr val="0000FF"/>
                              </a:solidFill>
                              <a:latin typeface="Cambria Math" panose="02040503050406030204" pitchFamily="18" charset="0"/>
                            </a:rPr>
                            <m:t>𝑖</m:t>
                          </m:r>
                        </m:sub>
                      </m:sSub>
                      <m:r>
                        <a:rPr lang="en-US" altLang="zh-CN" b="0" i="1" smtClean="0">
                          <a:solidFill>
                            <a:srgbClr val="0000FF"/>
                          </a:solidFill>
                          <a:latin typeface="Cambria Math" panose="02040503050406030204" pitchFamily="18" charset="0"/>
                        </a:rPr>
                        <m:t>=</m:t>
                      </m:r>
                      <m:r>
                        <a:rPr lang="en-US" altLang="zh-CN" b="0" i="1" smtClean="0">
                          <a:solidFill>
                            <a:srgbClr val="0000FF"/>
                          </a:solidFill>
                          <a:latin typeface="Cambria Math" panose="02040503050406030204" pitchFamily="18" charset="0"/>
                        </a:rPr>
                        <m:t>𝑓</m:t>
                      </m:r>
                      <m:d>
                        <m:dPr>
                          <m:ctrlPr>
                            <a:rPr lang="en-US" altLang="zh-CN" b="0" i="1" smtClean="0">
                              <a:solidFill>
                                <a:srgbClr val="0000FF"/>
                              </a:solidFill>
                              <a:latin typeface="Cambria Math" panose="02040503050406030204" pitchFamily="18" charset="0"/>
                            </a:rPr>
                          </m:ctrlPr>
                        </m:dPr>
                        <m:e>
                          <m:sSub>
                            <m:sSubPr>
                              <m:ctrlPr>
                                <a:rPr lang="en-US" altLang="zh-CN" b="0" i="1" smtClean="0">
                                  <a:solidFill>
                                    <a:srgbClr val="0000FF"/>
                                  </a:solidFill>
                                  <a:latin typeface="Cambria Math" panose="02040503050406030204" pitchFamily="18" charset="0"/>
                                </a:rPr>
                              </m:ctrlPr>
                            </m:sSubPr>
                            <m:e>
                              <m:r>
                                <a:rPr lang="en-US" altLang="zh-CN" b="0" i="1" smtClean="0">
                                  <a:solidFill>
                                    <a:srgbClr val="0000FF"/>
                                  </a:solidFill>
                                  <a:latin typeface="Cambria Math" panose="02040503050406030204" pitchFamily="18" charset="0"/>
                                </a:rPr>
                                <m:t>𝜖</m:t>
                              </m:r>
                            </m:e>
                            <m:sub>
                              <m:r>
                                <a:rPr lang="en-US" altLang="zh-CN" b="0" i="1" smtClean="0">
                                  <a:solidFill>
                                    <a:srgbClr val="0000FF"/>
                                  </a:solidFill>
                                  <a:latin typeface="Cambria Math" panose="02040503050406030204" pitchFamily="18" charset="0"/>
                                </a:rPr>
                                <m:t>𝑖</m:t>
                              </m:r>
                            </m:sub>
                          </m:sSub>
                          <m:r>
                            <a:rPr lang="en-US" altLang="zh-CN" b="0" i="1" smtClean="0">
                              <a:solidFill>
                                <a:srgbClr val="0000FF"/>
                              </a:solidFill>
                              <a:latin typeface="Cambria Math" panose="02040503050406030204" pitchFamily="18" charset="0"/>
                            </a:rPr>
                            <m:t>;</m:t>
                          </m:r>
                          <m:r>
                            <a:rPr lang="en-US" altLang="zh-CN" b="0" i="1" smtClean="0">
                              <a:solidFill>
                                <a:srgbClr val="0000FF"/>
                              </a:solidFill>
                              <a:latin typeface="Cambria Math" panose="02040503050406030204" pitchFamily="18" charset="0"/>
                            </a:rPr>
                            <m:t>𝜃</m:t>
                          </m:r>
                        </m:e>
                      </m:d>
                      <m:r>
                        <a:rPr lang="en-US" altLang="zh-CN" b="0" i="1" smtClean="0">
                          <a:solidFill>
                            <a:srgbClr val="0000FF"/>
                          </a:solidFill>
                          <a:latin typeface="Cambria Math" panose="02040503050406030204" pitchFamily="18" charset="0"/>
                        </a:rPr>
                        <m:t>, </m:t>
                      </m:r>
                      <m:sSub>
                        <m:sSubPr>
                          <m:ctrlPr>
                            <a:rPr lang="en-US" altLang="zh-CN" b="0" i="1" smtClean="0">
                              <a:solidFill>
                                <a:srgbClr val="0000FF"/>
                              </a:solidFill>
                              <a:latin typeface="Cambria Math" panose="02040503050406030204" pitchFamily="18" charset="0"/>
                            </a:rPr>
                          </m:ctrlPr>
                        </m:sSubPr>
                        <m:e>
                          <m:r>
                            <a:rPr lang="en-US" altLang="zh-CN" b="0" i="1" smtClean="0">
                              <a:solidFill>
                                <a:srgbClr val="0000FF"/>
                              </a:solidFill>
                              <a:latin typeface="Cambria Math" panose="02040503050406030204" pitchFamily="18" charset="0"/>
                            </a:rPr>
                            <m:t>   </m:t>
                          </m:r>
                          <m:r>
                            <a:rPr lang="en-US" altLang="zh-CN" b="0" i="1" smtClean="0">
                              <a:solidFill>
                                <a:srgbClr val="0000FF"/>
                              </a:solidFill>
                              <a:latin typeface="Cambria Math" panose="02040503050406030204" pitchFamily="18" charset="0"/>
                            </a:rPr>
                            <m:t>𝜖</m:t>
                          </m:r>
                        </m:e>
                        <m:sub>
                          <m:r>
                            <a:rPr lang="en-US" altLang="zh-CN" b="0" i="1" smtClean="0">
                              <a:solidFill>
                                <a:srgbClr val="0000FF"/>
                              </a:solidFill>
                              <a:latin typeface="Cambria Math" panose="02040503050406030204" pitchFamily="18" charset="0"/>
                            </a:rPr>
                            <m:t>𝑖</m:t>
                          </m:r>
                        </m:sub>
                      </m:sSub>
                      <m:r>
                        <a:rPr lang="en-US" altLang="zh-CN" b="0" i="1" smtClean="0">
                          <a:solidFill>
                            <a:srgbClr val="0000FF"/>
                          </a:solidFill>
                          <a:latin typeface="Cambria Math" panose="02040503050406030204" pitchFamily="18" charset="0"/>
                        </a:rPr>
                        <m:t>∼</m:t>
                      </m:r>
                      <m:r>
                        <m:rPr>
                          <m:sty m:val="p"/>
                        </m:rPr>
                        <a:rPr lang="en-US" altLang="zh-CN" b="0" i="0" smtClean="0">
                          <a:solidFill>
                            <a:srgbClr val="0000FF"/>
                          </a:solidFill>
                          <a:latin typeface="Cambria Math" panose="02040503050406030204" pitchFamily="18" charset="0"/>
                        </a:rPr>
                        <m:t>Uniform</m:t>
                      </m:r>
                      <m:r>
                        <a:rPr lang="en-US" altLang="zh-CN" b="0" i="1" smtClean="0">
                          <a:solidFill>
                            <a:srgbClr val="0000FF"/>
                          </a:solidFill>
                          <a:latin typeface="Cambria Math" panose="02040503050406030204" pitchFamily="18" charset="0"/>
                        </a:rPr>
                        <m:t>(0,1)</m:t>
                      </m:r>
                    </m:oMath>
                  </m:oMathPara>
                </a14:m>
                <a:endParaRPr lang="zh-CN" altLang="en-US" dirty="0">
                  <a:solidFill>
                    <a:srgbClr val="0000FF"/>
                  </a:solidFill>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1977171" y="2543613"/>
                <a:ext cx="3258263" cy="276999"/>
              </a:xfrm>
              <a:prstGeom prst="rect">
                <a:avLst/>
              </a:prstGeom>
              <a:blipFill rotWithShape="0">
                <a:blip r:embed="rId6"/>
                <a:stretch>
                  <a:fillRect l="-1308" t="-6522" r="-2243" b="-28261"/>
                </a:stretch>
              </a:blipFill>
            </p:spPr>
            <p:txBody>
              <a:bodyPr/>
              <a:lstStyle/>
              <a:p>
                <a:r>
                  <a:rPr lang="zh-CN" altLang="en-US">
                    <a:noFill/>
                  </a:rPr>
                  <a:t> </a:t>
                </a:r>
              </a:p>
            </p:txBody>
          </p:sp>
        </mc:Fallback>
      </mc:AlternateContent>
      <p:sp>
        <p:nvSpPr>
          <p:cNvPr id="9" name="文本框 8"/>
          <p:cNvSpPr txBox="1"/>
          <p:nvPr/>
        </p:nvSpPr>
        <p:spPr>
          <a:xfrm>
            <a:off x="3789554" y="6370527"/>
            <a:ext cx="2022092" cy="369332"/>
          </a:xfrm>
          <a:prstGeom prst="rect">
            <a:avLst/>
          </a:prstGeom>
          <a:noFill/>
        </p:spPr>
        <p:txBody>
          <a:bodyPr wrap="none" rtlCol="0">
            <a:spAutoFit/>
          </a:bodyPr>
          <a:lstStyle/>
          <a:p>
            <a:r>
              <a:rPr lang="en-US" altLang="zh-CN" dirty="0" smtClean="0"/>
              <a:t>[Li et al., ICML 2015]</a:t>
            </a:r>
            <a:endParaRPr lang="zh-CN" altLang="en-US" dirty="0"/>
          </a:p>
        </p:txBody>
      </p:sp>
    </p:spTree>
    <p:extLst>
      <p:ext uri="{BB962C8B-B14F-4D97-AF65-F5344CB8AC3E}">
        <p14:creationId xmlns:p14="http://schemas.microsoft.com/office/powerpoint/2010/main" val="2983425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Generative models are everywhere …</a:t>
            </a:r>
            <a:endParaRPr lang="zh-CN" altLang="en-US" dirty="0"/>
          </a:p>
        </p:txBody>
      </p:sp>
      <p:sp>
        <p:nvSpPr>
          <p:cNvPr id="3" name="Content Placeholder 2"/>
          <p:cNvSpPr>
            <a:spLocks noGrp="1"/>
          </p:cNvSpPr>
          <p:nvPr>
            <p:ph sz="quarter" idx="1"/>
          </p:nvPr>
        </p:nvSpPr>
        <p:spPr/>
        <p:txBody>
          <a:bodyPr/>
          <a:lstStyle/>
          <a:p>
            <a:r>
              <a:rPr lang="en-US" altLang="zh-CN" dirty="0" smtClean="0"/>
              <a:t>Learn a simple generative model </a:t>
            </a:r>
          </a:p>
          <a:p>
            <a:pPr lvl="1"/>
            <a:r>
              <a:rPr lang="en-US" altLang="zh-CN" dirty="0" smtClean="0"/>
              <a:t>Given a set of observations </a:t>
            </a:r>
          </a:p>
          <a:p>
            <a:pPr lvl="2"/>
            <a:endParaRPr lang="en-US" altLang="zh-CN" dirty="0" smtClean="0"/>
          </a:p>
          <a:p>
            <a:pPr lvl="1"/>
            <a:r>
              <a:rPr lang="en-US" altLang="zh-CN" dirty="0" smtClean="0"/>
              <a:t>Maximize the log-likelihood</a:t>
            </a:r>
          </a:p>
          <a:p>
            <a:pPr lvl="2"/>
            <a:endParaRPr lang="en-US" altLang="zh-CN" dirty="0"/>
          </a:p>
          <a:p>
            <a:pPr lvl="2"/>
            <a:endParaRPr lang="en-US" altLang="zh-CN" dirty="0" smtClean="0"/>
          </a:p>
          <a:p>
            <a:pPr lvl="2"/>
            <a:endParaRPr lang="en-US" altLang="zh-CN" dirty="0"/>
          </a:p>
          <a:p>
            <a:pPr lvl="1"/>
            <a:r>
              <a:rPr lang="en-US" altLang="zh-CN" dirty="0" smtClean="0"/>
              <a:t>Simple closed-form solutions: </a:t>
            </a:r>
          </a:p>
          <a:p>
            <a:pPr lvl="2"/>
            <a:r>
              <a:rPr lang="en-US" altLang="zh-CN" dirty="0" smtClean="0"/>
              <a:t>count frequency for discrete multinomial</a:t>
            </a:r>
          </a:p>
          <a:p>
            <a:pPr lvl="2"/>
            <a:endParaRPr lang="en-US" altLang="zh-CN" dirty="0" smtClean="0"/>
          </a:p>
          <a:p>
            <a:pPr lvl="2"/>
            <a:r>
              <a:rPr lang="en-US" altLang="zh-CN" dirty="0" smtClean="0"/>
              <a:t>empirical mean/variance for Gaussian distribution </a:t>
            </a:r>
            <a:endParaRPr lang="zh-CN" altLang="en-US" dirty="0"/>
          </a:p>
        </p:txBody>
      </p:sp>
      <mc:AlternateContent xmlns:mc="http://schemas.openxmlformats.org/markup-compatibility/2006" xmlns:a14="http://schemas.microsoft.com/office/drawing/2010/main">
        <mc:Choice Requires="a14">
          <p:sp>
            <p:nvSpPr>
              <p:cNvPr id="4" name="TextBox 3"/>
              <p:cNvSpPr txBox="1"/>
              <p:nvPr/>
            </p:nvSpPr>
            <p:spPr>
              <a:xfrm>
                <a:off x="4601933" y="1885879"/>
                <a:ext cx="23870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800" b="0" i="0" smtClean="0">
                          <a:latin typeface="Cambria Math" panose="02040503050406030204" pitchFamily="18" charset="0"/>
                        </a:rPr>
                        <m:t>X</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m:rPr>
                              <m:sty m:val="p"/>
                            </m:rPr>
                            <a:rPr lang="en-US" altLang="zh-CN" sz="2800" b="0" i="0" smtClean="0">
                              <a:latin typeface="Cambria Math" panose="02040503050406030204" pitchFamily="18" charset="0"/>
                            </a:rPr>
                            <m:t>x</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m:rPr>
                              <m:sty m:val="p"/>
                            </m:rPr>
                            <a:rPr lang="en-US" altLang="zh-CN" sz="2800" b="0" i="0" smtClean="0">
                              <a:latin typeface="Cambria Math" panose="02040503050406030204" pitchFamily="18" charset="0"/>
                            </a:rPr>
                            <m:t>x</m:t>
                          </m:r>
                        </m:e>
                        <m:sub>
                          <m:r>
                            <a:rPr lang="en-US" altLang="zh-CN" sz="2800" b="0" i="1" smtClean="0">
                              <a:latin typeface="Cambria Math" panose="02040503050406030204" pitchFamily="18" charset="0"/>
                            </a:rPr>
                            <m:t>𝑁</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4601933" y="1885879"/>
                <a:ext cx="2387000" cy="430887"/>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269675" y="3185733"/>
                <a:ext cx="4527843" cy="8943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limLow>
                        <m:limLowPr>
                          <m:ctrlPr>
                            <a:rPr lang="en-US" altLang="zh-CN" sz="2400" b="0" i="1" smtClean="0">
                              <a:latin typeface="Cambria Math" panose="02040503050406030204" pitchFamily="18" charset="0"/>
                            </a:rPr>
                          </m:ctrlPr>
                        </m:limLowPr>
                        <m:e>
                          <m:r>
                            <m:rPr>
                              <m:sty m:val="p"/>
                            </m:rPr>
                            <a:rPr lang="en-US" altLang="zh-CN" sz="2400" b="0" i="0" smtClean="0">
                              <a:latin typeface="Cambria Math" panose="02040503050406030204" pitchFamily="18" charset="0"/>
                            </a:rPr>
                            <m:t>max</m:t>
                          </m:r>
                        </m:e>
                        <m:lim>
                          <m:r>
                            <a:rPr lang="en-US" altLang="zh-CN" sz="2400" b="0" i="1" smtClean="0">
                              <a:latin typeface="Cambria Math" panose="02040503050406030204" pitchFamily="18" charset="0"/>
                            </a:rPr>
                            <m:t>𝜃</m:t>
                          </m:r>
                        </m:lim>
                      </m:limLow>
                      <m:r>
                        <a:rPr lang="en-US" altLang="zh-CN" sz="2400" b="0" i="1" smtClean="0">
                          <a:latin typeface="Cambria Math" panose="02040503050406030204" pitchFamily="18" charset="0"/>
                        </a:rPr>
                        <m:t>  </m:t>
                      </m:r>
                      <m:r>
                        <m:rPr>
                          <m:sty m:val="p"/>
                        </m:rPr>
                        <a:rPr lang="en-US" altLang="zh-CN" sz="2400" b="0" i="1" smtClean="0">
                          <a:latin typeface="Cambria Math" panose="02040503050406030204" pitchFamily="18" charset="0"/>
                        </a:rPr>
                        <m:t>log</m:t>
                      </m:r>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𝑝</m:t>
                      </m:r>
                      <m:d>
                        <m:dPr>
                          <m:ctrlPr>
                            <a:rPr lang="en-US" altLang="zh-CN" sz="2400" b="0" i="1" smtClean="0">
                              <a:latin typeface="Cambria Math" panose="02040503050406030204" pitchFamily="18" charset="0"/>
                            </a:rPr>
                          </m:ctrlPr>
                        </m:dPr>
                        <m:e>
                          <m:r>
                            <m:rPr>
                              <m:sty m:val="p"/>
                            </m:rPr>
                            <a:rPr lang="en-US" altLang="zh-CN" sz="2400" b="0" i="0" smtClean="0">
                              <a:latin typeface="Cambria Math" panose="02040503050406030204" pitchFamily="18" charset="0"/>
                            </a:rPr>
                            <m:t>X</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𝜃</m:t>
                          </m:r>
                        </m:e>
                      </m:d>
                      <m:r>
                        <a:rPr lang="en-US" altLang="zh-CN" sz="2400" b="0" i="1" smtClean="0">
                          <a:latin typeface="Cambria Math" panose="02040503050406030204" pitchFamily="18" charset="0"/>
                        </a:rPr>
                        <m:t>=</m:t>
                      </m:r>
                      <m:nary>
                        <m:naryPr>
                          <m:chr m:val="∑"/>
                          <m:subHide m:val="on"/>
                          <m:supHide m:val="on"/>
                          <m:ctrlPr>
                            <a:rPr lang="en-US" altLang="zh-CN" sz="2400" b="0" i="1" smtClean="0">
                              <a:latin typeface="Cambria Math" panose="02040503050406030204" pitchFamily="18" charset="0"/>
                            </a:rPr>
                          </m:ctrlPr>
                        </m:naryPr>
                        <m:sub/>
                        <m:sup/>
                        <m:e>
                          <m:r>
                            <m:rPr>
                              <m:sty m:val="p"/>
                            </m:rPr>
                            <a:rPr lang="en-US" altLang="zh-CN" sz="2400" i="1">
                              <a:latin typeface="Cambria Math" panose="02040503050406030204" pitchFamily="18" charset="0"/>
                            </a:rPr>
                            <m:t>log</m:t>
                          </m:r>
                          <m:r>
                            <a:rPr lang="en-US" altLang="zh-CN" sz="2400" i="1">
                              <a:latin typeface="Cambria Math" panose="02040503050406030204" pitchFamily="18" charset="0"/>
                            </a:rPr>
                            <m:t> </m:t>
                          </m:r>
                          <m:r>
                            <a:rPr lang="en-US" altLang="zh-CN" sz="2400" i="1">
                              <a:latin typeface="Cambria Math" panose="02040503050406030204" pitchFamily="18" charset="0"/>
                            </a:rPr>
                            <m:t>𝑝</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m:rPr>
                                      <m:sty m:val="p"/>
                                    </m:rPr>
                                    <a:rPr lang="en-US" altLang="zh-CN" sz="2400">
                                      <a:latin typeface="Cambria Math" panose="02040503050406030204" pitchFamily="18" charset="0"/>
                                    </a:rPr>
                                    <m:t>x</m:t>
                                  </m:r>
                                </m:e>
                                <m:sub>
                                  <m:r>
                                    <m:rPr>
                                      <m:sty m:val="p"/>
                                    </m:rPr>
                                    <a:rPr lang="en-US" altLang="zh-CN" sz="2400">
                                      <a:latin typeface="Cambria Math" panose="02040503050406030204" pitchFamily="18" charset="0"/>
                                    </a:rPr>
                                    <m:t>i</m:t>
                                  </m:r>
                                </m:sub>
                              </m:sSub>
                              <m:r>
                                <a:rPr lang="en-US" altLang="zh-CN" sz="2400" i="1">
                                  <a:latin typeface="Cambria Math" panose="02040503050406030204" pitchFamily="18" charset="0"/>
                                </a:rPr>
                                <m:t> ;</m:t>
                              </m:r>
                              <m:r>
                                <a:rPr lang="en-US" altLang="zh-CN" sz="2400" i="1">
                                  <a:latin typeface="Cambria Math" panose="02040503050406030204" pitchFamily="18" charset="0"/>
                                </a:rPr>
                                <m:t>𝜃</m:t>
                              </m:r>
                            </m:e>
                          </m:d>
                        </m:e>
                      </m:nary>
                    </m:oMath>
                  </m:oMathPara>
                </a14:m>
                <a:endParaRPr lang="zh-CN" alt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2269675" y="3185733"/>
                <a:ext cx="4527843" cy="894347"/>
              </a:xfrm>
              <a:prstGeom prst="rect">
                <a:avLst/>
              </a:prstGeom>
              <a:blipFill>
                <a:blip r:embed="rId3"/>
                <a:stretch>
                  <a:fillRect/>
                </a:stretch>
              </a:blipFill>
            </p:spPr>
            <p:txBody>
              <a:bodyPr/>
              <a:lstStyle/>
              <a:p>
                <a:r>
                  <a:rPr lang="zh-CN" altLang="en-US">
                    <a:noFill/>
                  </a:rPr>
                  <a:t> </a:t>
                </a:r>
              </a:p>
            </p:txBody>
          </p:sp>
        </mc:Fallback>
      </mc:AlternateContent>
      <p:sp>
        <p:nvSpPr>
          <p:cNvPr id="6" name="Flowchart: Document 5"/>
          <p:cNvSpPr/>
          <p:nvPr/>
        </p:nvSpPr>
        <p:spPr>
          <a:xfrm>
            <a:off x="6797518" y="4307358"/>
            <a:ext cx="1593969" cy="2096553"/>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en-US" altLang="zh-CN" sz="2400" dirty="0" smtClean="0">
                <a:solidFill>
                  <a:schemeClr val="tx1"/>
                </a:solidFill>
              </a:rPr>
              <a:t>retrieval 0.05</a:t>
            </a:r>
          </a:p>
          <a:p>
            <a:r>
              <a:rPr lang="en-US" altLang="zh-CN" sz="2400" dirty="0">
                <a:solidFill>
                  <a:schemeClr val="tx1"/>
                </a:solidFill>
              </a:rPr>
              <a:t> </a:t>
            </a:r>
            <a:r>
              <a:rPr lang="en-US" altLang="zh-CN" sz="2400" dirty="0" smtClean="0">
                <a:solidFill>
                  <a:schemeClr val="tx1"/>
                </a:solidFill>
              </a:rPr>
              <a:t>text        0.02</a:t>
            </a:r>
          </a:p>
          <a:p>
            <a:r>
              <a:rPr lang="en-US" altLang="zh-CN" sz="2400" dirty="0">
                <a:solidFill>
                  <a:schemeClr val="tx1"/>
                </a:solidFill>
              </a:rPr>
              <a:t> </a:t>
            </a:r>
            <a:r>
              <a:rPr lang="en-US" altLang="zh-CN" sz="2400" dirty="0" smtClean="0">
                <a:solidFill>
                  <a:schemeClr val="tx1"/>
                </a:solidFill>
              </a:rPr>
              <a:t>learning 0.01</a:t>
            </a:r>
          </a:p>
          <a:p>
            <a:r>
              <a:rPr lang="en-US" altLang="zh-CN" sz="2400" dirty="0">
                <a:solidFill>
                  <a:schemeClr val="tx1"/>
                </a:solidFill>
              </a:rPr>
              <a:t> </a:t>
            </a:r>
            <a:r>
              <a:rPr lang="en-US" altLang="zh-CN" sz="2400" dirty="0" smtClean="0">
                <a:solidFill>
                  <a:schemeClr val="tx1"/>
                </a:solidFill>
              </a:rPr>
              <a:t>sports    0.01</a:t>
            </a:r>
          </a:p>
          <a:p>
            <a:r>
              <a:rPr lang="en-US" altLang="zh-CN" sz="2400" dirty="0">
                <a:solidFill>
                  <a:schemeClr val="tx1"/>
                </a:solidFill>
              </a:rPr>
              <a:t> </a:t>
            </a:r>
            <a:r>
              <a:rPr lang="en-US" altLang="zh-CN" sz="2400" dirty="0" smtClean="0">
                <a:solidFill>
                  <a:schemeClr val="tx1"/>
                </a:solidFill>
              </a:rPr>
              <a:t>… </a:t>
            </a:r>
            <a:endParaRPr lang="zh-CN" altLang="en-US" sz="2400" dirty="0">
              <a:solidFill>
                <a:schemeClr val="tx1"/>
              </a:solidFill>
            </a:endParaRPr>
          </a:p>
        </p:txBody>
      </p:sp>
    </p:spTree>
    <p:extLst>
      <p:ext uri="{BB962C8B-B14F-4D97-AF65-F5344CB8AC3E}">
        <p14:creationId xmlns:p14="http://schemas.microsoft.com/office/powerpoint/2010/main" val="27480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Conditional Models</a:t>
            </a:r>
            <a:endParaRPr lang="zh-CN" altLang="en-US" dirty="0"/>
          </a:p>
        </p:txBody>
      </p:sp>
      <p:sp>
        <p:nvSpPr>
          <p:cNvPr id="3" name="内容占位符 2"/>
          <p:cNvSpPr>
            <a:spLocks noGrp="1"/>
          </p:cNvSpPr>
          <p:nvPr>
            <p:ph sz="quarter" idx="1"/>
          </p:nvPr>
        </p:nvSpPr>
        <p:spPr/>
        <p:txBody>
          <a:bodyPr/>
          <a:lstStyle/>
          <a:p>
            <a:r>
              <a:rPr lang="en-US" altLang="zh-CN" dirty="0" smtClean="0"/>
              <a:t>We’re more interested in conditional distributions in many cases</a:t>
            </a:r>
            <a:endParaRPr lang="en-US" altLang="zh-CN" dirty="0"/>
          </a:p>
          <a:p>
            <a:pPr lvl="1"/>
            <a:r>
              <a:rPr lang="en-US" altLang="zh-CN" dirty="0" smtClean="0"/>
              <a:t>Predictive modeling: </a:t>
            </a:r>
          </a:p>
          <a:p>
            <a:pPr lvl="2"/>
            <a:endParaRPr lang="en-US" altLang="zh-CN" dirty="0" smtClean="0"/>
          </a:p>
          <a:p>
            <a:pPr lvl="2"/>
            <a:r>
              <a:rPr lang="en-US" altLang="zh-CN" dirty="0" smtClean="0"/>
              <a:t>Better performance with fewer training samples</a:t>
            </a:r>
          </a:p>
          <a:p>
            <a:pPr lvl="1"/>
            <a:r>
              <a:rPr lang="en-US" altLang="zh-CN" dirty="0" smtClean="0"/>
              <a:t>Contextual generation:</a:t>
            </a:r>
          </a:p>
          <a:p>
            <a:pPr lvl="1"/>
            <a:endParaRPr lang="en-US" altLang="zh-CN" dirty="0" smtClean="0"/>
          </a:p>
          <a:p>
            <a:pPr lvl="1"/>
            <a:endParaRPr lang="en-US" altLang="zh-CN" dirty="0" smtClean="0"/>
          </a:p>
          <a:p>
            <a:pPr lvl="1"/>
            <a:endParaRPr lang="en-US" altLang="zh-CN" dirty="0" smtClean="0"/>
          </a:p>
          <a:p>
            <a:pPr lvl="1"/>
            <a:r>
              <a:rPr lang="en-US" altLang="zh-CN" dirty="0" smtClean="0"/>
              <a:t>Building large networks:</a:t>
            </a:r>
          </a:p>
          <a:p>
            <a:endParaRPr lang="en-US" altLang="zh-CN" dirty="0" smtClean="0"/>
          </a:p>
        </p:txBody>
      </p:sp>
      <p:grpSp>
        <p:nvGrpSpPr>
          <p:cNvPr id="13" name="组合 12"/>
          <p:cNvGrpSpPr/>
          <p:nvPr/>
        </p:nvGrpSpPr>
        <p:grpSpPr>
          <a:xfrm>
            <a:off x="4105346" y="2205356"/>
            <a:ext cx="3116412" cy="775344"/>
            <a:chOff x="3417877" y="2759343"/>
            <a:chExt cx="3116412" cy="775344"/>
          </a:xfrm>
        </p:grpSpPr>
        <p:pic>
          <p:nvPicPr>
            <p:cNvPr id="1588226" name="Picture 2" descr="可爱小猫图片"/>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6814" y="2813577"/>
              <a:ext cx="983986" cy="704282"/>
            </a:xfrm>
            <a:prstGeom prst="rect">
              <a:avLst/>
            </a:prstGeom>
            <a:noFill/>
            <a:extLst>
              <a:ext uri="{909E8E84-426E-40DD-AFC4-6F175D3DCCD1}">
                <a14:hiddenFill xmlns:a14="http://schemas.microsoft.com/office/drawing/2010/main">
                  <a:solidFill>
                    <a:srgbClr val="FFFFFF"/>
                  </a:solidFill>
                </a14:hiddenFill>
              </a:ext>
            </a:extLst>
          </p:spPr>
        </p:pic>
        <p:sp>
          <p:nvSpPr>
            <p:cNvPr id="6" name="双括号 5"/>
            <p:cNvSpPr/>
            <p:nvPr/>
          </p:nvSpPr>
          <p:spPr>
            <a:xfrm>
              <a:off x="3877856" y="2836638"/>
              <a:ext cx="2656433" cy="674120"/>
            </a:xfrm>
            <a:prstGeom prst="bracketPair">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FF"/>
                </a:solidFill>
              </a:endParaRPr>
            </a:p>
          </p:txBody>
        </p:sp>
        <mc:AlternateContent xmlns:mc="http://schemas.openxmlformats.org/markup-compatibility/2006" xmlns:a14="http://schemas.microsoft.com/office/drawing/2010/main">
          <mc:Choice Requires="a14">
            <p:sp>
              <p:nvSpPr>
                <p:cNvPr id="7" name="文本框 6"/>
                <p:cNvSpPr txBox="1"/>
                <p:nvPr/>
              </p:nvSpPr>
              <p:spPr>
                <a:xfrm>
                  <a:off x="5016063" y="3024091"/>
                  <a:ext cx="4007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x</m:t>
                        </m:r>
                        <m:r>
                          <a:rPr lang="en-US" altLang="zh-CN" b="0" i="1" smtClean="0">
                            <a:latin typeface="Cambria Math" panose="02040503050406030204" pitchFamily="18" charset="0"/>
                          </a:rPr>
                          <m:t>=</m:t>
                        </m:r>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5016063" y="3024091"/>
                  <a:ext cx="400751" cy="276999"/>
                </a:xfrm>
                <a:prstGeom prst="rect">
                  <a:avLst/>
                </a:prstGeom>
                <a:blipFill rotWithShape="0">
                  <a:blip r:embed="rId3"/>
                  <a:stretch>
                    <a:fillRect l="-9231" r="-6154"/>
                  </a:stretch>
                </a:blipFill>
              </p:spPr>
              <p:txBody>
                <a:bodyPr/>
                <a:lstStyle/>
                <a:p>
                  <a:r>
                    <a:rPr lang="zh-CN" altLang="en-US">
                      <a:noFill/>
                    </a:rPr>
                    <a:t> </a:t>
                  </a:r>
                </a:p>
              </p:txBody>
            </p:sp>
          </mc:Fallback>
        </mc:AlternateContent>
        <p:cxnSp>
          <p:nvCxnSpPr>
            <p:cNvPr id="9" name="直接连接符 8"/>
            <p:cNvCxnSpPr/>
            <p:nvPr/>
          </p:nvCxnSpPr>
          <p:spPr>
            <a:xfrm>
              <a:off x="4927414" y="2849986"/>
              <a:ext cx="0" cy="68470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文本框 10"/>
                <p:cNvSpPr txBox="1"/>
                <p:nvPr/>
              </p:nvSpPr>
              <p:spPr>
                <a:xfrm>
                  <a:off x="3941540" y="3024090"/>
                  <a:ext cx="800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y</m:t>
                        </m:r>
                        <m:r>
                          <a:rPr lang="en-US" altLang="zh-CN" b="0" i="1" smtClean="0">
                            <a:latin typeface="Cambria Math" panose="02040503050406030204" pitchFamily="18" charset="0"/>
                          </a:rPr>
                          <m:t>=</m:t>
                        </m:r>
                        <m:r>
                          <a:rPr lang="en-US" altLang="zh-CN" b="0" i="1" smtClean="0">
                            <a:latin typeface="Cambria Math" panose="02040503050406030204" pitchFamily="18" charset="0"/>
                          </a:rPr>
                          <m:t>𝑐𝑎𝑡</m:t>
                        </m:r>
                      </m:oMath>
                    </m:oMathPara>
                  </a14:m>
                  <a:endParaRPr lang="zh-CN" altLang="en-US" dirty="0"/>
                </a:p>
              </p:txBody>
            </p:sp>
          </mc:Choice>
          <mc:Fallback xmlns="">
            <p:sp>
              <p:nvSpPr>
                <p:cNvPr id="11" name="文本框 10"/>
                <p:cNvSpPr txBox="1">
                  <a:spLocks noRot="1" noChangeAspect="1" noMove="1" noResize="1" noEditPoints="1" noAdjustHandles="1" noChangeArrowheads="1" noChangeShapeType="1" noTextEdit="1"/>
                </p:cNvSpPr>
                <p:nvPr/>
              </p:nvSpPr>
              <p:spPr>
                <a:xfrm>
                  <a:off x="3941540" y="3024090"/>
                  <a:ext cx="800732" cy="276999"/>
                </a:xfrm>
                <a:prstGeom prst="rect">
                  <a:avLst/>
                </a:prstGeom>
                <a:blipFill rotWithShape="0">
                  <a:blip r:embed="rId4"/>
                  <a:stretch>
                    <a:fillRect l="-6818" r="-5303" b="-19565"/>
                  </a:stretch>
                </a:blipFill>
              </p:spPr>
              <p:txBody>
                <a:bodyPr/>
                <a:lstStyle/>
                <a:p>
                  <a:r>
                    <a:rPr lang="zh-CN" altLang="en-US">
                      <a:noFill/>
                    </a:rPr>
                    <a:t> </a:t>
                  </a:r>
                </a:p>
              </p:txBody>
            </p:sp>
          </mc:Fallback>
        </mc:AlternateContent>
        <p:sp>
          <p:nvSpPr>
            <p:cNvPr id="12" name="文本框 11"/>
            <p:cNvSpPr txBox="1"/>
            <p:nvPr/>
          </p:nvSpPr>
          <p:spPr>
            <a:xfrm>
              <a:off x="3417877" y="2759343"/>
              <a:ext cx="367408" cy="646331"/>
            </a:xfrm>
            <a:prstGeom prst="rect">
              <a:avLst/>
            </a:prstGeom>
            <a:noFill/>
          </p:spPr>
          <p:txBody>
            <a:bodyPr wrap="none" rtlCol="0">
              <a:spAutoFit/>
            </a:bodyPr>
            <a:lstStyle/>
            <a:p>
              <a:r>
                <a:rPr lang="en-US" altLang="zh-CN" sz="3600" i="1" dirty="0" smtClean="0"/>
                <a:t>p</a:t>
              </a:r>
              <a:endParaRPr lang="zh-CN" altLang="en-US" i="1" dirty="0"/>
            </a:p>
          </p:txBody>
        </p:sp>
      </p:grpSp>
      <p:grpSp>
        <p:nvGrpSpPr>
          <p:cNvPr id="22" name="组合 21"/>
          <p:cNvGrpSpPr/>
          <p:nvPr/>
        </p:nvGrpSpPr>
        <p:grpSpPr>
          <a:xfrm>
            <a:off x="2785078" y="3921777"/>
            <a:ext cx="4567157" cy="1095704"/>
            <a:chOff x="2785078" y="3881733"/>
            <a:chExt cx="4567157" cy="1095704"/>
          </a:xfrm>
        </p:grpSpPr>
        <p:grpSp>
          <p:nvGrpSpPr>
            <p:cNvPr id="15" name="组合 14"/>
            <p:cNvGrpSpPr/>
            <p:nvPr/>
          </p:nvGrpSpPr>
          <p:grpSpPr>
            <a:xfrm>
              <a:off x="2785078" y="4126483"/>
              <a:ext cx="4567157" cy="704723"/>
              <a:chOff x="2463443" y="2829964"/>
              <a:chExt cx="4567157" cy="704723"/>
            </a:xfrm>
          </p:grpSpPr>
          <p:sp>
            <p:nvSpPr>
              <p:cNvPr id="17" name="双括号 16"/>
              <p:cNvSpPr/>
              <p:nvPr/>
            </p:nvSpPr>
            <p:spPr>
              <a:xfrm>
                <a:off x="2956782" y="2836638"/>
                <a:ext cx="4073818" cy="674120"/>
              </a:xfrm>
              <a:prstGeom prst="bracketPair">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FF"/>
                  </a:solidFill>
                </a:endParaRPr>
              </a:p>
            </p:txBody>
          </p:sp>
          <mc:AlternateContent xmlns:mc="http://schemas.openxmlformats.org/markup-compatibility/2006" xmlns:a14="http://schemas.microsoft.com/office/drawing/2010/main">
            <mc:Choice Requires="a14">
              <p:sp>
                <p:nvSpPr>
                  <p:cNvPr id="18" name="文本框 17"/>
                  <p:cNvSpPr txBox="1"/>
                  <p:nvPr/>
                </p:nvSpPr>
                <p:spPr>
                  <a:xfrm>
                    <a:off x="5052559" y="2956760"/>
                    <a:ext cx="197804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x</m:t>
                          </m:r>
                          <m:r>
                            <a:rPr lang="en-US" altLang="zh-CN" b="0" i="1" smtClean="0">
                              <a:latin typeface="Cambria Math" panose="02040503050406030204" pitchFamily="18" charset="0"/>
                            </a:rPr>
                            <m:t>=</m:t>
                          </m:r>
                          <m:r>
                            <a:rPr lang="en-US" altLang="zh-CN" b="0" i="1" smtClean="0">
                              <a:latin typeface="Cambria Math" panose="02040503050406030204" pitchFamily="18" charset="0"/>
                            </a:rPr>
                            <m:t>𝑐𝑎𝑡</m:t>
                          </m:r>
                          <m:r>
                            <a:rPr lang="en-US" altLang="zh-CN" b="0" i="1" smtClean="0">
                              <a:latin typeface="Cambria Math" panose="02040503050406030204" pitchFamily="18" charset="0"/>
                            </a:rPr>
                            <m:t> </m:t>
                          </m:r>
                          <m:r>
                            <a:rPr lang="en-US" altLang="zh-CN" b="0" i="1" smtClean="0">
                              <a:latin typeface="Cambria Math" panose="02040503050406030204" pitchFamily="18" charset="0"/>
                            </a:rPr>
                            <m:t>𝑤𝑖𝑡h</m:t>
                          </m:r>
                          <m:r>
                            <a:rPr lang="en-US" altLang="zh-CN" b="0" i="1" smtClean="0">
                              <a:latin typeface="Cambria Math" panose="02040503050406030204" pitchFamily="18" charset="0"/>
                            </a:rPr>
                            <m:t> </m:t>
                          </m:r>
                          <m:r>
                            <a:rPr lang="en-US" altLang="zh-CN" b="0" i="1" smtClean="0">
                              <a:latin typeface="Cambria Math" panose="02040503050406030204" pitchFamily="18" charset="0"/>
                            </a:rPr>
                            <m:t>𝑔𝑙𝑎𝑠𝑠</m:t>
                          </m:r>
                          <m:r>
                            <a:rPr lang="en-US" altLang="zh-CN" b="0" i="1" smtClean="0">
                              <a:latin typeface="Cambria Math" panose="02040503050406030204" pitchFamily="18" charset="0"/>
                            </a:rPr>
                            <m:t> </m:t>
                          </m:r>
                        </m:oMath>
                      </m:oMathPara>
                    </a14:m>
                    <a:endParaRPr lang="en-US" altLang="zh-CN"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𝑎𝑛𝑑</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𝑡𝑖𝑒</m:t>
                          </m:r>
                        </m:oMath>
                      </m:oMathPara>
                    </a14:m>
                    <a:endParaRPr lang="zh-CN" altLang="en-US" dirty="0"/>
                  </a:p>
                </p:txBody>
              </p:sp>
            </mc:Choice>
            <mc:Fallback xmlns="">
              <p:sp>
                <p:nvSpPr>
                  <p:cNvPr id="18" name="文本框 17"/>
                  <p:cNvSpPr txBox="1">
                    <a:spLocks noRot="1" noChangeAspect="1" noMove="1" noResize="1" noEditPoints="1" noAdjustHandles="1" noChangeArrowheads="1" noChangeShapeType="1" noTextEdit="1"/>
                  </p:cNvSpPr>
                  <p:nvPr/>
                </p:nvSpPr>
                <p:spPr>
                  <a:xfrm>
                    <a:off x="5052559" y="2956760"/>
                    <a:ext cx="1978041" cy="553998"/>
                  </a:xfrm>
                  <a:prstGeom prst="rect">
                    <a:avLst/>
                  </a:prstGeom>
                  <a:blipFill rotWithShape="0">
                    <a:blip r:embed="rId5"/>
                    <a:stretch>
                      <a:fillRect l="-1235" r="-1543" b="-1099"/>
                    </a:stretch>
                  </a:blipFill>
                </p:spPr>
                <p:txBody>
                  <a:bodyPr/>
                  <a:lstStyle/>
                  <a:p>
                    <a:r>
                      <a:rPr lang="zh-CN" altLang="en-US">
                        <a:noFill/>
                      </a:rPr>
                      <a:t> </a:t>
                    </a:r>
                  </a:p>
                </p:txBody>
              </p:sp>
            </mc:Fallback>
          </mc:AlternateContent>
          <p:cxnSp>
            <p:nvCxnSpPr>
              <p:cNvPr id="19" name="直接连接符 18"/>
              <p:cNvCxnSpPr/>
              <p:nvPr/>
            </p:nvCxnSpPr>
            <p:spPr>
              <a:xfrm>
                <a:off x="4927414" y="2849986"/>
                <a:ext cx="0" cy="68470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本框 19"/>
                  <p:cNvSpPr txBox="1"/>
                  <p:nvPr/>
                </p:nvSpPr>
                <p:spPr>
                  <a:xfrm>
                    <a:off x="3046690" y="3053836"/>
                    <a:ext cx="4055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y</m:t>
                          </m:r>
                          <m:r>
                            <a:rPr lang="en-US" altLang="zh-CN" b="0" i="1" smtClean="0">
                              <a:latin typeface="Cambria Math" panose="02040503050406030204" pitchFamily="18" charset="0"/>
                            </a:rPr>
                            <m:t>=</m:t>
                          </m:r>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3046690" y="3053836"/>
                    <a:ext cx="405559" cy="276999"/>
                  </a:xfrm>
                  <a:prstGeom prst="rect">
                    <a:avLst/>
                  </a:prstGeom>
                  <a:blipFill rotWithShape="0">
                    <a:blip r:embed="rId6"/>
                    <a:stretch>
                      <a:fillRect l="-15152" r="-6061" b="-19565"/>
                    </a:stretch>
                  </a:blipFill>
                </p:spPr>
                <p:txBody>
                  <a:bodyPr/>
                  <a:lstStyle/>
                  <a:p>
                    <a:r>
                      <a:rPr lang="zh-CN" altLang="en-US">
                        <a:noFill/>
                      </a:rPr>
                      <a:t> </a:t>
                    </a:r>
                  </a:p>
                </p:txBody>
              </p:sp>
            </mc:Fallback>
          </mc:AlternateContent>
          <p:sp>
            <p:nvSpPr>
              <p:cNvPr id="21" name="文本框 20"/>
              <p:cNvSpPr txBox="1"/>
              <p:nvPr/>
            </p:nvSpPr>
            <p:spPr>
              <a:xfrm>
                <a:off x="2463443" y="2829964"/>
                <a:ext cx="367408" cy="646331"/>
              </a:xfrm>
              <a:prstGeom prst="rect">
                <a:avLst/>
              </a:prstGeom>
              <a:noFill/>
            </p:spPr>
            <p:txBody>
              <a:bodyPr wrap="none" rtlCol="0">
                <a:spAutoFit/>
              </a:bodyPr>
              <a:lstStyle/>
              <a:p>
                <a:r>
                  <a:rPr lang="en-US" altLang="zh-CN" sz="3600" i="1" dirty="0" smtClean="0"/>
                  <a:t>p</a:t>
                </a:r>
                <a:endParaRPr lang="zh-CN" altLang="en-US" i="1" dirty="0"/>
              </a:p>
            </p:txBody>
          </p:sp>
        </p:grpSp>
        <p:pic>
          <p:nvPicPr>
            <p:cNvPr id="14" name="图片 13"/>
            <p:cNvPicPr>
              <a:picLocks noChangeAspect="1"/>
            </p:cNvPicPr>
            <p:nvPr/>
          </p:nvPicPr>
          <p:blipFill>
            <a:blip r:embed="rId7"/>
            <a:stretch>
              <a:fillRect/>
            </a:stretch>
          </p:blipFill>
          <p:spPr>
            <a:xfrm>
              <a:off x="3834159" y="3881733"/>
              <a:ext cx="1189006" cy="1095704"/>
            </a:xfrm>
            <a:prstGeom prst="rect">
              <a:avLst/>
            </a:prstGeom>
          </p:spPr>
        </p:pic>
      </p:grpSp>
      <p:pic>
        <p:nvPicPr>
          <p:cNvPr id="25" name="图片 24"/>
          <p:cNvPicPr>
            <a:picLocks noChangeAspect="1"/>
          </p:cNvPicPr>
          <p:nvPr/>
        </p:nvPicPr>
        <p:blipFill>
          <a:blip r:embed="rId8"/>
          <a:stretch>
            <a:fillRect/>
          </a:stretch>
        </p:blipFill>
        <p:spPr>
          <a:xfrm>
            <a:off x="4331646" y="5178276"/>
            <a:ext cx="3020589" cy="1563287"/>
          </a:xfrm>
          <a:prstGeom prst="rect">
            <a:avLst/>
          </a:prstGeom>
        </p:spPr>
      </p:pic>
    </p:spTree>
    <p:extLst>
      <p:ext uri="{BB962C8B-B14F-4D97-AF65-F5344CB8AC3E}">
        <p14:creationId xmlns:p14="http://schemas.microsoft.com/office/powerpoint/2010/main" val="163598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Conditional Moment-Matching Networks</a:t>
            </a:r>
            <a:endParaRPr lang="zh-CN" altLang="en-US" dirty="0"/>
          </a:p>
        </p:txBody>
      </p:sp>
      <p:sp>
        <p:nvSpPr>
          <p:cNvPr id="3" name="内容占位符 2"/>
          <p:cNvSpPr>
            <a:spLocks noGrp="1"/>
          </p:cNvSpPr>
          <p:nvPr>
            <p:ph sz="quarter" idx="1"/>
          </p:nvPr>
        </p:nvSpPr>
        <p:spPr/>
        <p:txBody>
          <a:bodyPr/>
          <a:lstStyle/>
          <a:p>
            <a:r>
              <a:rPr lang="en-US" altLang="zh-CN" dirty="0" smtClean="0"/>
              <a:t>Two sets of data samples (one from training set, one from the </a:t>
            </a:r>
            <a:r>
              <a:rPr lang="en-US" altLang="zh-CN" dirty="0" err="1" smtClean="0"/>
              <a:t>mdoel</a:t>
            </a:r>
            <a:r>
              <a:rPr lang="en-US" altLang="zh-CN" dirty="0" smtClean="0"/>
              <a:t>)</a:t>
            </a:r>
          </a:p>
          <a:p>
            <a:endParaRPr lang="en-US" altLang="zh-CN" dirty="0"/>
          </a:p>
          <a:p>
            <a:endParaRPr lang="en-US" altLang="zh-CN" dirty="0" smtClean="0"/>
          </a:p>
          <a:p>
            <a:r>
              <a:rPr lang="en-US" altLang="zh-CN" dirty="0" smtClean="0"/>
              <a:t>A DGM:</a:t>
            </a:r>
            <a:endParaRPr lang="zh-CN" altLang="en-US" dirty="0"/>
          </a:p>
        </p:txBody>
      </p:sp>
      <p:pic>
        <p:nvPicPr>
          <p:cNvPr id="5" name="图片 4"/>
          <p:cNvPicPr>
            <a:picLocks noChangeAspect="1"/>
          </p:cNvPicPr>
          <p:nvPr/>
        </p:nvPicPr>
        <p:blipFill>
          <a:blip r:embed="rId2"/>
          <a:stretch>
            <a:fillRect/>
          </a:stretch>
        </p:blipFill>
        <p:spPr>
          <a:xfrm>
            <a:off x="3067636" y="2133978"/>
            <a:ext cx="2883877" cy="405924"/>
          </a:xfrm>
          <a:prstGeom prst="rect">
            <a:avLst/>
          </a:prstGeom>
        </p:spPr>
      </p:pic>
      <p:pic>
        <p:nvPicPr>
          <p:cNvPr id="6" name="图片 5"/>
          <p:cNvPicPr>
            <a:picLocks noChangeAspect="1"/>
          </p:cNvPicPr>
          <p:nvPr/>
        </p:nvPicPr>
        <p:blipFill>
          <a:blip r:embed="rId3"/>
          <a:stretch>
            <a:fillRect/>
          </a:stretch>
        </p:blipFill>
        <p:spPr>
          <a:xfrm>
            <a:off x="2952164" y="2706285"/>
            <a:ext cx="2999349" cy="423145"/>
          </a:xfrm>
          <a:prstGeom prst="rect">
            <a:avLst/>
          </a:prstGeom>
        </p:spPr>
      </p:pic>
      <p:pic>
        <p:nvPicPr>
          <p:cNvPr id="7" name="图片 6"/>
          <p:cNvPicPr>
            <a:picLocks noChangeAspect="1"/>
          </p:cNvPicPr>
          <p:nvPr/>
        </p:nvPicPr>
        <p:blipFill>
          <a:blip r:embed="rId4"/>
          <a:stretch>
            <a:fillRect/>
          </a:stretch>
        </p:blipFill>
        <p:spPr>
          <a:xfrm>
            <a:off x="4643061" y="3475524"/>
            <a:ext cx="3706447" cy="2835432"/>
          </a:xfrm>
          <a:prstGeom prst="rect">
            <a:avLst/>
          </a:prstGeom>
        </p:spPr>
      </p:pic>
      <p:pic>
        <p:nvPicPr>
          <p:cNvPr id="8" name="图片 7"/>
          <p:cNvPicPr>
            <a:picLocks noChangeAspect="1"/>
          </p:cNvPicPr>
          <p:nvPr/>
        </p:nvPicPr>
        <p:blipFill>
          <a:blip r:embed="rId5"/>
          <a:stretch>
            <a:fillRect/>
          </a:stretch>
        </p:blipFill>
        <p:spPr>
          <a:xfrm>
            <a:off x="1673130" y="4274449"/>
            <a:ext cx="2126794" cy="1065724"/>
          </a:xfrm>
          <a:prstGeom prst="rect">
            <a:avLst/>
          </a:prstGeom>
        </p:spPr>
      </p:pic>
      <p:pic>
        <p:nvPicPr>
          <p:cNvPr id="9" name="图片 8"/>
          <p:cNvPicPr>
            <a:picLocks noChangeAspect="1"/>
          </p:cNvPicPr>
          <p:nvPr/>
        </p:nvPicPr>
        <p:blipFill>
          <a:blip r:embed="rId6"/>
          <a:stretch>
            <a:fillRect/>
          </a:stretch>
        </p:blipFill>
        <p:spPr>
          <a:xfrm>
            <a:off x="2010583" y="5533404"/>
            <a:ext cx="1883162" cy="484383"/>
          </a:xfrm>
          <a:prstGeom prst="rect">
            <a:avLst/>
          </a:prstGeom>
        </p:spPr>
      </p:pic>
      <p:sp>
        <p:nvSpPr>
          <p:cNvPr id="10" name="文本框 9"/>
          <p:cNvSpPr txBox="1"/>
          <p:nvPr/>
        </p:nvSpPr>
        <p:spPr>
          <a:xfrm>
            <a:off x="3067636" y="6407643"/>
            <a:ext cx="2119876" cy="369332"/>
          </a:xfrm>
          <a:prstGeom prst="rect">
            <a:avLst/>
          </a:prstGeom>
          <a:noFill/>
        </p:spPr>
        <p:txBody>
          <a:bodyPr wrap="none" rtlCol="0">
            <a:spAutoFit/>
          </a:bodyPr>
          <a:lstStyle/>
          <a:p>
            <a:r>
              <a:rPr lang="en-US" altLang="zh-CN" dirty="0" smtClean="0"/>
              <a:t>[</a:t>
            </a:r>
            <a:r>
              <a:rPr lang="en-US" altLang="zh-CN" dirty="0" err="1" smtClean="0"/>
              <a:t>Ren</a:t>
            </a:r>
            <a:r>
              <a:rPr lang="en-US" altLang="zh-CN" dirty="0" smtClean="0"/>
              <a:t> et al., NIPS 2016]</a:t>
            </a:r>
            <a:endParaRPr lang="zh-CN" altLang="en-US" dirty="0"/>
          </a:p>
        </p:txBody>
      </p:sp>
    </p:spTree>
    <p:extLst>
      <p:ext uri="{BB962C8B-B14F-4D97-AF65-F5344CB8AC3E}">
        <p14:creationId xmlns:p14="http://schemas.microsoft.com/office/powerpoint/2010/main" val="1544525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Conditional Moment-Matching Networks</a:t>
            </a:r>
            <a:endParaRPr lang="zh-CN" altLang="en-US" dirty="0"/>
          </a:p>
        </p:txBody>
      </p:sp>
      <p:sp>
        <p:nvSpPr>
          <p:cNvPr id="3" name="内容占位符 2"/>
          <p:cNvSpPr>
            <a:spLocks noGrp="1"/>
          </p:cNvSpPr>
          <p:nvPr>
            <p:ph sz="quarter" idx="1"/>
          </p:nvPr>
        </p:nvSpPr>
        <p:spPr/>
        <p:txBody>
          <a:bodyPr/>
          <a:lstStyle/>
          <a:p>
            <a:r>
              <a:rPr lang="en-US" altLang="zh-CN" dirty="0" smtClean="0"/>
              <a:t>We define conditional max-min discrepancy (CMMD):</a:t>
            </a:r>
            <a:endParaRPr lang="zh-CN" altLang="en-US" dirty="0"/>
          </a:p>
        </p:txBody>
      </p:sp>
      <p:pic>
        <p:nvPicPr>
          <p:cNvPr id="4" name="图片 3"/>
          <p:cNvPicPr>
            <a:picLocks noChangeAspect="1"/>
          </p:cNvPicPr>
          <p:nvPr/>
        </p:nvPicPr>
        <p:blipFill>
          <a:blip r:embed="rId2"/>
          <a:stretch>
            <a:fillRect/>
          </a:stretch>
        </p:blipFill>
        <p:spPr>
          <a:xfrm>
            <a:off x="1345187" y="1997722"/>
            <a:ext cx="6511654" cy="1808563"/>
          </a:xfrm>
          <a:prstGeom prst="rect">
            <a:avLst/>
          </a:prstGeom>
        </p:spPr>
      </p:pic>
      <p:grpSp>
        <p:nvGrpSpPr>
          <p:cNvPr id="9" name="组合 8"/>
          <p:cNvGrpSpPr/>
          <p:nvPr/>
        </p:nvGrpSpPr>
        <p:grpSpPr>
          <a:xfrm>
            <a:off x="1087936" y="3900959"/>
            <a:ext cx="7682295" cy="2583013"/>
            <a:chOff x="1087936" y="3971299"/>
            <a:chExt cx="7682295" cy="2583013"/>
          </a:xfrm>
        </p:grpSpPr>
        <p:pic>
          <p:nvPicPr>
            <p:cNvPr id="7" name="图片 6"/>
            <p:cNvPicPr>
              <a:picLocks noChangeAspect="1"/>
            </p:cNvPicPr>
            <p:nvPr/>
          </p:nvPicPr>
          <p:blipFill>
            <a:blip r:embed="rId3"/>
            <a:stretch>
              <a:fillRect/>
            </a:stretch>
          </p:blipFill>
          <p:spPr>
            <a:xfrm>
              <a:off x="1087936" y="3971299"/>
              <a:ext cx="7318782" cy="2511655"/>
            </a:xfrm>
            <a:prstGeom prst="rect">
              <a:avLst/>
            </a:prstGeom>
          </p:spPr>
        </p:pic>
        <p:sp>
          <p:nvSpPr>
            <p:cNvPr id="8" name="矩形 7"/>
            <p:cNvSpPr/>
            <p:nvPr/>
          </p:nvSpPr>
          <p:spPr>
            <a:xfrm>
              <a:off x="5639912" y="6200566"/>
              <a:ext cx="3130319" cy="353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3067636" y="6407643"/>
            <a:ext cx="2119876" cy="369332"/>
          </a:xfrm>
          <a:prstGeom prst="rect">
            <a:avLst/>
          </a:prstGeom>
          <a:noFill/>
        </p:spPr>
        <p:txBody>
          <a:bodyPr wrap="none" rtlCol="0">
            <a:spAutoFit/>
          </a:bodyPr>
          <a:lstStyle/>
          <a:p>
            <a:r>
              <a:rPr lang="en-US" altLang="zh-CN" dirty="0" smtClean="0"/>
              <a:t>[</a:t>
            </a:r>
            <a:r>
              <a:rPr lang="en-US" altLang="zh-CN" dirty="0" err="1" smtClean="0"/>
              <a:t>Ren</a:t>
            </a:r>
            <a:r>
              <a:rPr lang="en-US" altLang="zh-CN" dirty="0" smtClean="0"/>
              <a:t> et al., NIPS 2016]</a:t>
            </a:r>
            <a:endParaRPr lang="zh-CN" altLang="en-US" dirty="0"/>
          </a:p>
        </p:txBody>
      </p:sp>
    </p:spTree>
    <p:extLst>
      <p:ext uri="{BB962C8B-B14F-4D97-AF65-F5344CB8AC3E}">
        <p14:creationId xmlns:p14="http://schemas.microsoft.com/office/powerpoint/2010/main" val="29180585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Connections with MMD</a:t>
            </a:r>
            <a:endParaRPr lang="zh-CN" altLang="en-US" dirty="0"/>
          </a:p>
        </p:txBody>
      </p:sp>
      <p:sp>
        <p:nvSpPr>
          <p:cNvPr id="3" name="内容占位符 2"/>
          <p:cNvSpPr>
            <a:spLocks noGrp="1"/>
          </p:cNvSpPr>
          <p:nvPr>
            <p:ph sz="quarter" idx="1"/>
          </p:nvPr>
        </p:nvSpPr>
        <p:spPr/>
        <p:txBody>
          <a:bodyPr/>
          <a:lstStyle/>
          <a:p>
            <a:r>
              <a:rPr lang="en-US" altLang="zh-CN" dirty="0" smtClean="0"/>
              <a:t>MMD:</a:t>
            </a:r>
          </a:p>
          <a:p>
            <a:endParaRPr lang="en-US" altLang="zh-CN" dirty="0"/>
          </a:p>
          <a:p>
            <a:endParaRPr lang="en-US" altLang="zh-CN" dirty="0" smtClean="0"/>
          </a:p>
          <a:p>
            <a:endParaRPr lang="en-US" altLang="zh-CN" dirty="0"/>
          </a:p>
          <a:p>
            <a:r>
              <a:rPr lang="en-US" altLang="zh-CN" dirty="0" smtClean="0"/>
              <a:t>CMMD:</a:t>
            </a:r>
            <a:endParaRPr lang="zh-CN" altLang="en-US" dirty="0"/>
          </a:p>
        </p:txBody>
      </p:sp>
      <p:pic>
        <p:nvPicPr>
          <p:cNvPr id="4" name="图片 3"/>
          <p:cNvPicPr>
            <a:picLocks noChangeAspect="1"/>
          </p:cNvPicPr>
          <p:nvPr/>
        </p:nvPicPr>
        <p:blipFill>
          <a:blip r:embed="rId2"/>
          <a:stretch>
            <a:fillRect/>
          </a:stretch>
        </p:blipFill>
        <p:spPr>
          <a:xfrm>
            <a:off x="1139483" y="1947862"/>
            <a:ext cx="7473680" cy="1012502"/>
          </a:xfrm>
          <a:prstGeom prst="rect">
            <a:avLst/>
          </a:prstGeom>
        </p:spPr>
      </p:pic>
      <p:pic>
        <p:nvPicPr>
          <p:cNvPr id="5" name="图片 4"/>
          <p:cNvPicPr>
            <a:picLocks noChangeAspect="1"/>
          </p:cNvPicPr>
          <p:nvPr/>
        </p:nvPicPr>
        <p:blipFill>
          <a:blip r:embed="rId3"/>
          <a:stretch>
            <a:fillRect/>
          </a:stretch>
        </p:blipFill>
        <p:spPr>
          <a:xfrm>
            <a:off x="1139483" y="4022848"/>
            <a:ext cx="7711073" cy="1187280"/>
          </a:xfrm>
          <a:prstGeom prst="rect">
            <a:avLst/>
          </a:prstGeom>
        </p:spPr>
      </p:pic>
      <p:pic>
        <p:nvPicPr>
          <p:cNvPr id="6" name="图片 5"/>
          <p:cNvPicPr>
            <a:picLocks noChangeAspect="1"/>
          </p:cNvPicPr>
          <p:nvPr/>
        </p:nvPicPr>
        <p:blipFill>
          <a:blip r:embed="rId4"/>
          <a:stretch>
            <a:fillRect/>
          </a:stretch>
        </p:blipFill>
        <p:spPr>
          <a:xfrm>
            <a:off x="487312" y="5350325"/>
            <a:ext cx="8412481" cy="669475"/>
          </a:xfrm>
          <a:prstGeom prst="rect">
            <a:avLst/>
          </a:prstGeom>
        </p:spPr>
      </p:pic>
      <p:sp>
        <p:nvSpPr>
          <p:cNvPr id="7" name="文本框 6"/>
          <p:cNvSpPr txBox="1"/>
          <p:nvPr/>
        </p:nvSpPr>
        <p:spPr>
          <a:xfrm>
            <a:off x="3067636" y="6407643"/>
            <a:ext cx="2119876" cy="369332"/>
          </a:xfrm>
          <a:prstGeom prst="rect">
            <a:avLst/>
          </a:prstGeom>
          <a:noFill/>
        </p:spPr>
        <p:txBody>
          <a:bodyPr wrap="none" rtlCol="0">
            <a:spAutoFit/>
          </a:bodyPr>
          <a:lstStyle/>
          <a:p>
            <a:r>
              <a:rPr lang="en-US" altLang="zh-CN" dirty="0" smtClean="0"/>
              <a:t>[</a:t>
            </a:r>
            <a:r>
              <a:rPr lang="en-US" altLang="zh-CN" dirty="0" err="1" smtClean="0"/>
              <a:t>Ren</a:t>
            </a:r>
            <a:r>
              <a:rPr lang="en-US" altLang="zh-CN" dirty="0" smtClean="0"/>
              <a:t> et al., NIPS 2016]</a:t>
            </a:r>
            <a:endParaRPr lang="zh-CN" altLang="en-US" dirty="0"/>
          </a:p>
        </p:txBody>
      </p:sp>
    </p:spTree>
    <p:extLst>
      <p:ext uri="{BB962C8B-B14F-4D97-AF65-F5344CB8AC3E}">
        <p14:creationId xmlns:p14="http://schemas.microsoft.com/office/powerpoint/2010/main" val="3934910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Mini-batch Training Algorithm</a:t>
            </a:r>
            <a:endParaRPr lang="zh-CN" altLang="en-US" dirty="0"/>
          </a:p>
        </p:txBody>
      </p:sp>
      <p:sp>
        <p:nvSpPr>
          <p:cNvPr id="3" name="内容占位符 2"/>
          <p:cNvSpPr>
            <a:spLocks noGrp="1"/>
          </p:cNvSpPr>
          <p:nvPr>
            <p:ph sz="quarter" idx="1"/>
          </p:nvPr>
        </p:nvSpPr>
        <p:spPr/>
        <p:txBody>
          <a:bodyPr/>
          <a:lstStyle/>
          <a:p>
            <a:r>
              <a:rPr lang="en-US" altLang="zh-CN" dirty="0" smtClean="0"/>
              <a:t>BP to compute the gradients:</a:t>
            </a:r>
            <a:endParaRPr lang="zh-CN" altLang="en-US" dirty="0"/>
          </a:p>
        </p:txBody>
      </p:sp>
      <p:pic>
        <p:nvPicPr>
          <p:cNvPr id="4" name="图片 3"/>
          <p:cNvPicPr>
            <a:picLocks noChangeAspect="1"/>
          </p:cNvPicPr>
          <p:nvPr/>
        </p:nvPicPr>
        <p:blipFill>
          <a:blip r:embed="rId2"/>
          <a:stretch>
            <a:fillRect/>
          </a:stretch>
        </p:blipFill>
        <p:spPr>
          <a:xfrm>
            <a:off x="266979" y="2109777"/>
            <a:ext cx="8710781" cy="3844546"/>
          </a:xfrm>
          <a:prstGeom prst="rect">
            <a:avLst/>
          </a:prstGeom>
        </p:spPr>
      </p:pic>
      <p:sp>
        <p:nvSpPr>
          <p:cNvPr id="5" name="文本框 4"/>
          <p:cNvSpPr txBox="1"/>
          <p:nvPr/>
        </p:nvSpPr>
        <p:spPr>
          <a:xfrm>
            <a:off x="3067636" y="6407643"/>
            <a:ext cx="2119876" cy="369332"/>
          </a:xfrm>
          <a:prstGeom prst="rect">
            <a:avLst/>
          </a:prstGeom>
          <a:noFill/>
        </p:spPr>
        <p:txBody>
          <a:bodyPr wrap="none" rtlCol="0">
            <a:spAutoFit/>
          </a:bodyPr>
          <a:lstStyle/>
          <a:p>
            <a:r>
              <a:rPr lang="en-US" altLang="zh-CN" dirty="0" smtClean="0"/>
              <a:t>[</a:t>
            </a:r>
            <a:r>
              <a:rPr lang="en-US" altLang="zh-CN" dirty="0" err="1" smtClean="0"/>
              <a:t>Ren</a:t>
            </a:r>
            <a:r>
              <a:rPr lang="en-US" altLang="zh-CN" dirty="0" smtClean="0"/>
              <a:t> et al., NIPS 2016]</a:t>
            </a:r>
            <a:endParaRPr lang="zh-CN" altLang="en-US" dirty="0"/>
          </a:p>
        </p:txBody>
      </p:sp>
    </p:spTree>
    <p:extLst>
      <p:ext uri="{BB962C8B-B14F-4D97-AF65-F5344CB8AC3E}">
        <p14:creationId xmlns:p14="http://schemas.microsoft.com/office/powerpoint/2010/main" val="11187050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Some Results – Classification</a:t>
            </a:r>
            <a:endParaRPr lang="zh-CN" altLang="en-US" dirty="0"/>
          </a:p>
        </p:txBody>
      </p:sp>
      <p:sp>
        <p:nvSpPr>
          <p:cNvPr id="3" name="内容占位符 2"/>
          <p:cNvSpPr>
            <a:spLocks noGrp="1"/>
          </p:cNvSpPr>
          <p:nvPr>
            <p:ph sz="quarter"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374845" y="1857849"/>
            <a:ext cx="8469654" cy="4356065"/>
          </a:xfrm>
          <a:prstGeom prst="rect">
            <a:avLst/>
          </a:prstGeom>
        </p:spPr>
      </p:pic>
    </p:spTree>
    <p:extLst>
      <p:ext uri="{BB962C8B-B14F-4D97-AF65-F5344CB8AC3E}">
        <p14:creationId xmlns:p14="http://schemas.microsoft.com/office/powerpoint/2010/main" val="29414307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Some Results – Generation</a:t>
            </a:r>
            <a:endParaRPr lang="zh-CN" altLang="en-US" dirty="0"/>
          </a:p>
        </p:txBody>
      </p:sp>
      <p:sp>
        <p:nvSpPr>
          <p:cNvPr id="3" name="内容占位符 2"/>
          <p:cNvSpPr>
            <a:spLocks noGrp="1"/>
          </p:cNvSpPr>
          <p:nvPr>
            <p:ph sz="quarter"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427230" y="2038059"/>
            <a:ext cx="8319847" cy="3808761"/>
          </a:xfrm>
          <a:prstGeom prst="rect">
            <a:avLst/>
          </a:prstGeom>
        </p:spPr>
      </p:pic>
    </p:spTree>
    <p:extLst>
      <p:ext uri="{BB962C8B-B14F-4D97-AF65-F5344CB8AC3E}">
        <p14:creationId xmlns:p14="http://schemas.microsoft.com/office/powerpoint/2010/main" val="16871447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Some </a:t>
            </a:r>
            <a:r>
              <a:rPr lang="en-US" altLang="zh-CN" dirty="0" smtClean="0"/>
              <a:t>Results – Bayesian Dark Knowledge</a:t>
            </a:r>
            <a:endParaRPr lang="zh-CN" altLang="en-US" dirty="0"/>
          </a:p>
        </p:txBody>
      </p:sp>
      <p:sp>
        <p:nvSpPr>
          <p:cNvPr id="3" name="内容占位符 2"/>
          <p:cNvSpPr>
            <a:spLocks noGrp="1"/>
          </p:cNvSpPr>
          <p:nvPr>
            <p:ph sz="quarter" idx="1"/>
          </p:nvPr>
        </p:nvSpPr>
        <p:spPr/>
        <p:txBody>
          <a:bodyPr>
            <a:normAutofit/>
          </a:bodyPr>
          <a:lstStyle/>
          <a:p>
            <a:r>
              <a:rPr lang="en-US" altLang="zh-CN" dirty="0" smtClean="0"/>
              <a:t>Distilling the knowledge (</a:t>
            </a:r>
            <a:r>
              <a:rPr lang="en-US" altLang="zh-CN" dirty="0" err="1" smtClean="0"/>
              <a:t>Hinto</a:t>
            </a:r>
            <a:r>
              <a:rPr lang="en-US" altLang="zh-CN" dirty="0" smtClean="0"/>
              <a:t> et al., 2015) &amp; Bayesian </a:t>
            </a:r>
            <a:r>
              <a:rPr lang="en-US" altLang="zh-CN" dirty="0"/>
              <a:t>dark knowledge (</a:t>
            </a:r>
            <a:r>
              <a:rPr lang="en-US" altLang="zh-CN" dirty="0" err="1"/>
              <a:t>Korattikara</a:t>
            </a:r>
            <a:r>
              <a:rPr lang="en-US" altLang="zh-CN" dirty="0"/>
              <a:t> et al., 2015</a:t>
            </a:r>
            <a:r>
              <a:rPr lang="en-US" altLang="zh-CN" dirty="0" smtClean="0"/>
              <a:t>)</a:t>
            </a:r>
            <a:endParaRPr lang="en-US" altLang="zh-CN" dirty="0"/>
          </a:p>
        </p:txBody>
      </p:sp>
      <p:pic>
        <p:nvPicPr>
          <p:cNvPr id="1727490" name="Picture 2" descr="3-layer 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73" y="2509726"/>
            <a:ext cx="3687081" cy="1836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3-layer 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27" y="3475228"/>
            <a:ext cx="3687081" cy="1836957"/>
          </a:xfrm>
          <a:prstGeom prst="rect">
            <a:avLst/>
          </a:prstGeom>
          <a:solidFill>
            <a:schemeClr val="bg1"/>
          </a:solidFill>
        </p:spPr>
      </p:pic>
      <p:pic>
        <p:nvPicPr>
          <p:cNvPr id="8" name="Picture 2" descr="3-layer 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39" y="4508630"/>
            <a:ext cx="4063533" cy="2024511"/>
          </a:xfrm>
          <a:prstGeom prst="rect">
            <a:avLst/>
          </a:prstGeom>
          <a:solidFill>
            <a:schemeClr val="bg1"/>
          </a:solidFill>
        </p:spPr>
      </p:pic>
      <p:grpSp>
        <p:nvGrpSpPr>
          <p:cNvPr id="6" name="组合 5"/>
          <p:cNvGrpSpPr/>
          <p:nvPr/>
        </p:nvGrpSpPr>
        <p:grpSpPr>
          <a:xfrm>
            <a:off x="5049196" y="2859200"/>
            <a:ext cx="3590762" cy="975479"/>
            <a:chOff x="5223060" y="2851069"/>
            <a:chExt cx="3590762" cy="975479"/>
          </a:xfrm>
        </p:grpSpPr>
        <p:pic>
          <p:nvPicPr>
            <p:cNvPr id="4" name="图片 3"/>
            <p:cNvPicPr>
              <a:picLocks noChangeAspect="1"/>
            </p:cNvPicPr>
            <p:nvPr/>
          </p:nvPicPr>
          <p:blipFill>
            <a:blip r:embed="rId4"/>
            <a:stretch>
              <a:fillRect/>
            </a:stretch>
          </p:blipFill>
          <p:spPr>
            <a:xfrm>
              <a:off x="5223060" y="2851069"/>
              <a:ext cx="3590762" cy="325523"/>
            </a:xfrm>
            <a:prstGeom prst="rect">
              <a:avLst/>
            </a:prstGeom>
          </p:spPr>
        </p:pic>
        <p:sp>
          <p:nvSpPr>
            <p:cNvPr id="5" name="文本框 4"/>
            <p:cNvSpPr txBox="1"/>
            <p:nvPr/>
          </p:nvSpPr>
          <p:spPr>
            <a:xfrm>
              <a:off x="5334023" y="3364883"/>
              <a:ext cx="3479799" cy="461665"/>
            </a:xfrm>
            <a:prstGeom prst="rect">
              <a:avLst/>
            </a:prstGeom>
            <a:noFill/>
          </p:spPr>
          <p:txBody>
            <a:bodyPr wrap="none" rtlCol="0">
              <a:spAutoFit/>
            </a:bodyPr>
            <a:lstStyle/>
            <a:p>
              <a:r>
                <a:rPr lang="en-US" altLang="zh-CN" sz="2400" dirty="0" smtClean="0">
                  <a:solidFill>
                    <a:srgbClr val="FF0000"/>
                  </a:solidFill>
                </a:rPr>
                <a:t>Bayes prediction is expensive!</a:t>
              </a:r>
              <a:endParaRPr lang="zh-CN" altLang="en-US" sz="2400" dirty="0">
                <a:solidFill>
                  <a:srgbClr val="FF0000"/>
                </a:solidFill>
              </a:endParaRPr>
            </a:p>
          </p:txBody>
        </p:sp>
      </p:grpSp>
      <p:grpSp>
        <p:nvGrpSpPr>
          <p:cNvPr id="10" name="组合 9"/>
          <p:cNvGrpSpPr/>
          <p:nvPr/>
        </p:nvGrpSpPr>
        <p:grpSpPr>
          <a:xfrm>
            <a:off x="5011400" y="4232929"/>
            <a:ext cx="3777316" cy="2460822"/>
            <a:chOff x="5131141" y="4232929"/>
            <a:chExt cx="3777316" cy="2460822"/>
          </a:xfrm>
        </p:grpSpPr>
        <p:pic>
          <p:nvPicPr>
            <p:cNvPr id="1727494" name="Picture 6" descr="http://bwmining.com/wp-content/uploads/2012/10/artificial_neural_netwo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159" y="4508630"/>
              <a:ext cx="3734969" cy="2185121"/>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5131141" y="4232929"/>
              <a:ext cx="3777316" cy="400110"/>
            </a:xfrm>
            <a:prstGeom prst="rect">
              <a:avLst/>
            </a:prstGeom>
            <a:noFill/>
          </p:spPr>
          <p:txBody>
            <a:bodyPr wrap="none" rtlCol="0">
              <a:spAutoFit/>
            </a:bodyPr>
            <a:lstStyle/>
            <a:p>
              <a:r>
                <a:rPr lang="en-US" altLang="zh-CN" sz="2000" dirty="0" smtClean="0">
                  <a:solidFill>
                    <a:srgbClr val="0000FF"/>
                  </a:solidFill>
                </a:rPr>
                <a:t>Teach a student network for prediction</a:t>
              </a:r>
              <a:endParaRPr lang="zh-CN" altLang="en-US" sz="2000" dirty="0">
                <a:solidFill>
                  <a:srgbClr val="0000FF"/>
                </a:solidFill>
              </a:endParaRPr>
            </a:p>
          </p:txBody>
        </p:sp>
      </p:grpSp>
    </p:spTree>
    <p:extLst>
      <p:ext uri="{BB962C8B-B14F-4D97-AF65-F5344CB8AC3E}">
        <p14:creationId xmlns:p14="http://schemas.microsoft.com/office/powerpoint/2010/main" val="27791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Some </a:t>
            </a:r>
            <a:r>
              <a:rPr lang="en-US" altLang="zh-CN" dirty="0" smtClean="0"/>
              <a:t>Results – Bayesian Dark Knowledge</a:t>
            </a:r>
            <a:endParaRPr lang="zh-CN" altLang="en-US" dirty="0"/>
          </a:p>
        </p:txBody>
      </p:sp>
      <p:sp>
        <p:nvSpPr>
          <p:cNvPr id="3" name="内容占位符 2"/>
          <p:cNvSpPr>
            <a:spLocks noGrp="1"/>
          </p:cNvSpPr>
          <p:nvPr>
            <p:ph sz="quarter" idx="1"/>
          </p:nvPr>
        </p:nvSpPr>
        <p:spPr/>
        <p:txBody>
          <a:bodyPr>
            <a:normAutofit/>
          </a:bodyPr>
          <a:lstStyle/>
          <a:p>
            <a:endParaRPr lang="en-US" altLang="zh-CN" dirty="0"/>
          </a:p>
        </p:txBody>
      </p:sp>
      <p:pic>
        <p:nvPicPr>
          <p:cNvPr id="11" name="图片 10"/>
          <p:cNvPicPr>
            <a:picLocks noChangeAspect="1"/>
          </p:cNvPicPr>
          <p:nvPr/>
        </p:nvPicPr>
        <p:blipFill>
          <a:blip r:embed="rId3"/>
          <a:stretch>
            <a:fillRect/>
          </a:stretch>
        </p:blipFill>
        <p:spPr>
          <a:xfrm>
            <a:off x="914400" y="1461148"/>
            <a:ext cx="8036041" cy="5191570"/>
          </a:xfrm>
          <a:prstGeom prst="rect">
            <a:avLst/>
          </a:prstGeom>
        </p:spPr>
      </p:pic>
    </p:spTree>
    <p:extLst>
      <p:ext uri="{BB962C8B-B14F-4D97-AF65-F5344CB8AC3E}">
        <p14:creationId xmlns:p14="http://schemas.microsoft.com/office/powerpoint/2010/main" val="18406251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Outline</a:t>
            </a:r>
            <a:endParaRPr lang="zh-CN" altLang="en-US" dirty="0"/>
          </a:p>
        </p:txBody>
      </p:sp>
      <p:sp>
        <p:nvSpPr>
          <p:cNvPr id="3" name="Content Placeholder 2"/>
          <p:cNvSpPr>
            <a:spLocks noGrp="1"/>
          </p:cNvSpPr>
          <p:nvPr>
            <p:ph sz="quarter" idx="1"/>
          </p:nvPr>
        </p:nvSpPr>
        <p:spPr/>
        <p:txBody>
          <a:bodyPr/>
          <a:lstStyle/>
          <a:p>
            <a:endParaRPr lang="en-US" altLang="zh-CN" dirty="0" smtClean="0"/>
          </a:p>
          <a:p>
            <a:r>
              <a:rPr lang="en-US" altLang="zh-CN" dirty="0" smtClean="0">
                <a:solidFill>
                  <a:schemeClr val="bg1">
                    <a:lumMod val="85000"/>
                  </a:schemeClr>
                </a:solidFill>
              </a:rPr>
              <a:t>Basics of Generative Models </a:t>
            </a:r>
          </a:p>
          <a:p>
            <a:r>
              <a:rPr lang="en-US" altLang="zh-CN" dirty="0" smtClean="0">
                <a:solidFill>
                  <a:schemeClr val="bg1">
                    <a:lumMod val="85000"/>
                  </a:schemeClr>
                </a:solidFill>
              </a:rPr>
              <a:t>Deep Generative Models </a:t>
            </a:r>
          </a:p>
          <a:p>
            <a:r>
              <a:rPr lang="en-US" altLang="zh-CN" dirty="0" smtClean="0"/>
              <a:t>Semi-supervised Learning</a:t>
            </a:r>
          </a:p>
          <a:p>
            <a:r>
              <a:rPr lang="en-US" altLang="zh-CN" dirty="0" err="1" smtClean="0">
                <a:solidFill>
                  <a:schemeClr val="bg1">
                    <a:lumMod val="85000"/>
                  </a:schemeClr>
                </a:solidFill>
              </a:rPr>
              <a:t>ZhuSuan</a:t>
            </a:r>
            <a:r>
              <a:rPr lang="en-US" altLang="zh-CN" dirty="0" smtClean="0">
                <a:solidFill>
                  <a:schemeClr val="bg1">
                    <a:lumMod val="85000"/>
                  </a:schemeClr>
                </a:solidFill>
              </a:rPr>
              <a:t>: a Probabilistic Programming library</a:t>
            </a:r>
          </a:p>
          <a:p>
            <a:r>
              <a:rPr lang="en-US" altLang="zh-CN" dirty="0" smtClean="0">
                <a:solidFill>
                  <a:schemeClr val="bg1">
                    <a:lumMod val="85000"/>
                  </a:schemeClr>
                </a:solidFill>
              </a:rPr>
              <a:t>Conclusions &amp; QA</a:t>
            </a:r>
          </a:p>
        </p:txBody>
      </p:sp>
    </p:spTree>
    <p:extLst>
      <p:ext uri="{BB962C8B-B14F-4D97-AF65-F5344CB8AC3E}">
        <p14:creationId xmlns:p14="http://schemas.microsoft.com/office/powerpoint/2010/main" val="16720797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177625</TotalTime>
  <Words>5405</Words>
  <Application>Microsoft Office PowerPoint</Application>
  <PresentationFormat>On-screen Show (4:3)</PresentationFormat>
  <Paragraphs>1508</Paragraphs>
  <Slides>156</Slides>
  <Notes>24</Notes>
  <HiddenSlides>7</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156</vt:i4>
      </vt:variant>
    </vt:vector>
  </HeadingPairs>
  <TitlesOfParts>
    <vt:vector size="178" baseType="lpstr">
      <vt:lpstr>Adobe Arabic</vt:lpstr>
      <vt:lpstr>Aharoni</vt:lpstr>
      <vt:lpstr>Comfortaa</vt:lpstr>
      <vt:lpstr>Helvetica Light</vt:lpstr>
      <vt:lpstr>Latin Modern Roman Slanted 12</vt:lpstr>
      <vt:lpstr>Malgun Gothic</vt:lpstr>
      <vt:lpstr>黑体</vt:lpstr>
      <vt:lpstr>宋体</vt:lpstr>
      <vt:lpstr>微软雅黑</vt:lpstr>
      <vt:lpstr>幼圆</vt:lpstr>
      <vt:lpstr>Arial</vt:lpstr>
      <vt:lpstr>Calibri</vt:lpstr>
      <vt:lpstr>Cambria Math</vt:lpstr>
      <vt:lpstr>Consolas</vt:lpstr>
      <vt:lpstr>Franklin Gothic Book</vt:lpstr>
      <vt:lpstr>Perpetua</vt:lpstr>
      <vt:lpstr>Script MT Bold</vt:lpstr>
      <vt:lpstr>Times New Roman</vt:lpstr>
      <vt:lpstr>Wingdings</vt:lpstr>
      <vt:lpstr>Wingdings 2</vt:lpstr>
      <vt:lpstr>Equity</vt:lpstr>
      <vt:lpstr>Formula</vt:lpstr>
      <vt:lpstr> Deep Generative Models, Algorithms and a Probabilistic Programming Library</vt:lpstr>
      <vt:lpstr>Outline</vt:lpstr>
      <vt:lpstr>Discriminative (Deep) Learning</vt:lpstr>
      <vt:lpstr>Generative Modeling</vt:lpstr>
      <vt:lpstr>Why generative models?</vt:lpstr>
      <vt:lpstr>Why generative models?</vt:lpstr>
      <vt:lpstr>Generative models are everywhere …</vt:lpstr>
      <vt:lpstr>Generative models are everywhere …</vt:lpstr>
      <vt:lpstr>Generative models are everywhere …</vt:lpstr>
      <vt:lpstr>Generative models are everywhere …</vt:lpstr>
      <vt:lpstr>Generative models are everywhere …</vt:lpstr>
      <vt:lpstr>Generative models are everywhere …</vt:lpstr>
      <vt:lpstr>Generative models are everywhere …</vt:lpstr>
      <vt:lpstr>Generative models are everywhere …</vt:lpstr>
      <vt:lpstr>Outline</vt:lpstr>
      <vt:lpstr>Lessons to go deep</vt:lpstr>
      <vt:lpstr>Two ways to build deep generative models</vt:lpstr>
      <vt:lpstr>PowerPoint Presentation</vt:lpstr>
      <vt:lpstr>Hierarchical Bayesian Modeling</vt:lpstr>
      <vt:lpstr>Multiple Topics exist in a Document</vt:lpstr>
      <vt:lpstr>Latent Dirichlet Allocation (LDA)</vt:lpstr>
      <vt:lpstr>Latent Dirichlet Allocation</vt:lpstr>
      <vt:lpstr>Latent Dirichlet Allocation</vt:lpstr>
      <vt:lpstr>Latent Dirichlet Allocation (LDA)</vt:lpstr>
      <vt:lpstr>LDA has been widely extended …</vt:lpstr>
      <vt:lpstr>PowerPoint Presentation</vt:lpstr>
      <vt:lpstr>Learning with Big Data</vt:lpstr>
      <vt:lpstr>Learning with Big Data</vt:lpstr>
      <vt:lpstr>Bayesian Inference for LDA</vt:lpstr>
      <vt:lpstr>Bayesian Inference for LDA</vt:lpstr>
      <vt:lpstr>PowerPoint Presentation</vt:lpstr>
      <vt:lpstr>WarpLDA</vt:lpstr>
      <vt:lpstr>WarpLDA</vt:lpstr>
      <vt:lpstr>WarpLDA</vt:lpstr>
      <vt:lpstr>WarpLDA</vt:lpstr>
      <vt:lpstr>WarpLDA</vt:lpstr>
      <vt:lpstr>WarpLDA</vt:lpstr>
      <vt:lpstr>WarpLDA</vt:lpstr>
      <vt:lpstr>WarpLDA</vt:lpstr>
      <vt:lpstr>Generative Topic Embedding </vt:lpstr>
      <vt:lpstr>Bag-of-Vectors View of a Document</vt:lpstr>
      <vt:lpstr>Topic Embeddings in a Single Document</vt:lpstr>
      <vt:lpstr>Topic Embeddings Illustrated</vt:lpstr>
      <vt:lpstr>Topic Embeddings Illustrated (2)</vt:lpstr>
      <vt:lpstr> The Topic in a Topic Model</vt:lpstr>
      <vt:lpstr> Continuous Representation of Topics</vt:lpstr>
      <vt:lpstr>   Graphical Model</vt:lpstr>
      <vt:lpstr> Evaluation on Document Classification</vt:lpstr>
      <vt:lpstr>PowerPoint Presentation</vt:lpstr>
      <vt:lpstr>Deep Generative Models</vt:lpstr>
      <vt:lpstr>Deep Generative Models</vt:lpstr>
      <vt:lpstr>An example with MLP</vt:lpstr>
      <vt:lpstr>Implicit Deep Generative Models</vt:lpstr>
      <vt:lpstr>Deep Generative Models</vt:lpstr>
      <vt:lpstr>Deep Generative Models</vt:lpstr>
      <vt:lpstr>Learning Deep Generative Models</vt:lpstr>
      <vt:lpstr>Learning Deep Generative Models</vt:lpstr>
      <vt:lpstr>Variational Bayes</vt:lpstr>
      <vt:lpstr>Recap: Auto-Encoder</vt:lpstr>
      <vt:lpstr>Auto-Encoding Variational Bayes (AEVB)</vt:lpstr>
      <vt:lpstr>The Encoder Network</vt:lpstr>
      <vt:lpstr>The Complete Auto-encoder</vt:lpstr>
      <vt:lpstr>Stochastic Variational Inference</vt:lpstr>
      <vt:lpstr>Example with Gaussian Distributions</vt:lpstr>
      <vt:lpstr>Example with Gaussian Distributions</vt:lpstr>
      <vt:lpstr>Example with Gaussian Distributions</vt:lpstr>
      <vt:lpstr>Example with Gaussian Distributions</vt:lpstr>
      <vt:lpstr>Reparameterization Trick</vt:lpstr>
      <vt:lpstr>Reparameterization Trick</vt:lpstr>
      <vt:lpstr>The General Form</vt:lpstr>
      <vt:lpstr>Reparameterization Trick</vt:lpstr>
      <vt:lpstr>Reparam-Trick Summary</vt:lpstr>
      <vt:lpstr>Importance Weighted Auto-Encoder (IWAE)</vt:lpstr>
      <vt:lpstr>Reparametrization Trick</vt:lpstr>
      <vt:lpstr>Symmetric Q-P Network</vt:lpstr>
      <vt:lpstr>A Layer with Memory and Attention</vt:lpstr>
      <vt:lpstr>A Stacked Deep Model with Memory</vt:lpstr>
      <vt:lpstr>Some Results</vt:lpstr>
      <vt:lpstr>Missing Value Imputation</vt:lpstr>
      <vt:lpstr>Learnt Memory Slots</vt:lpstr>
      <vt:lpstr>Generative Adversarial Networks (GAN)</vt:lpstr>
      <vt:lpstr>GAN – architecture </vt:lpstr>
      <vt:lpstr>GAN – architecture </vt:lpstr>
      <vt:lpstr>GAN - objective</vt:lpstr>
      <vt:lpstr>GAN - objective</vt:lpstr>
      <vt:lpstr>GAN – objective </vt:lpstr>
      <vt:lpstr>GAN – learning process</vt:lpstr>
      <vt:lpstr>Practice</vt:lpstr>
      <vt:lpstr>Moment-Matching DGMs</vt:lpstr>
      <vt:lpstr>Conditional Models</vt:lpstr>
      <vt:lpstr>Conditional Moment-Matching Networks</vt:lpstr>
      <vt:lpstr>Conditional Moment-Matching Networks</vt:lpstr>
      <vt:lpstr>Connections with MMD</vt:lpstr>
      <vt:lpstr>Mini-batch Training Algorithm</vt:lpstr>
      <vt:lpstr>Some Results – Classification</vt:lpstr>
      <vt:lpstr>Some Results – Generation</vt:lpstr>
      <vt:lpstr>Some Results – Bayesian Dark Knowledge</vt:lpstr>
      <vt:lpstr>Some Results – Bayesian Dark Knowledge</vt:lpstr>
      <vt:lpstr>Outline</vt:lpstr>
      <vt:lpstr>Semi-supervised Learning</vt:lpstr>
      <vt:lpstr>Representation Matters </vt:lpstr>
      <vt:lpstr>Representation Matters </vt:lpstr>
      <vt:lpstr>Triple Generative Adversarial Nets</vt:lpstr>
      <vt:lpstr>Triple-GAN</vt:lpstr>
      <vt:lpstr>A minimax game</vt:lpstr>
      <vt:lpstr>Major theoretical results</vt:lpstr>
      <vt:lpstr>Some Practical Tricks for SSL</vt:lpstr>
      <vt:lpstr>Some Results</vt:lpstr>
      <vt:lpstr>Some Results</vt:lpstr>
      <vt:lpstr>Some Results</vt:lpstr>
      <vt:lpstr>Some Results</vt:lpstr>
      <vt:lpstr>Some Results</vt:lpstr>
      <vt:lpstr>Some Results</vt:lpstr>
      <vt:lpstr>Learning Problem</vt:lpstr>
      <vt:lpstr>Variational Objective</vt:lpstr>
      <vt:lpstr>Classification Loss</vt:lpstr>
      <vt:lpstr>Doubly stochastic subgradient descent</vt:lpstr>
      <vt:lpstr>2-Layer MLP: Q-P network architecture</vt:lpstr>
      <vt:lpstr>5-Layer CNN: Q-P network architecture</vt:lpstr>
      <vt:lpstr>Classification Performance</vt:lpstr>
      <vt:lpstr>Imputation examples</vt:lpstr>
      <vt:lpstr>Classification with Missing Values</vt:lpstr>
      <vt:lpstr>Semi-supervised Learning</vt:lpstr>
      <vt:lpstr>Learning Objective</vt:lpstr>
      <vt:lpstr>Some Results</vt:lpstr>
      <vt:lpstr>Some Results</vt:lpstr>
      <vt:lpstr>Disentangle Class and Style </vt:lpstr>
      <vt:lpstr>Outline</vt:lpstr>
      <vt:lpstr>Bayesian inference</vt:lpstr>
      <vt:lpstr>PowerPoint Presentation</vt:lpstr>
      <vt:lpstr>ZhuSuan</vt:lpstr>
      <vt:lpstr>Towards Bayesian Deep Learning</vt:lpstr>
      <vt:lpstr>ZhuSuan</vt:lpstr>
      <vt:lpstr>ZhuSuan</vt:lpstr>
      <vt:lpstr>Model Primitives: BayesianNet</vt:lpstr>
      <vt:lpstr>Example: Variational Autoencoders</vt:lpstr>
      <vt:lpstr>Inference in Old Days</vt:lpstr>
      <vt:lpstr>Inference in ZhuSuan</vt:lpstr>
      <vt:lpstr>3-Step Variational Inference in ZhuSuan</vt:lpstr>
      <vt:lpstr>Example: Variational Autoencoders</vt:lpstr>
      <vt:lpstr>Variational Inference Algorithms </vt:lpstr>
      <vt:lpstr>Use HMC like a TensorFlow optimizer</vt:lpstr>
      <vt:lpstr>Applications: ZhuSuan as a Research Platform</vt:lpstr>
      <vt:lpstr>ZhuSuan: GitHub Page</vt:lpstr>
      <vt:lpstr>ZhuSuan: Online Documents</vt:lpstr>
      <vt:lpstr>Summary</vt:lpstr>
      <vt:lpstr>References</vt:lpstr>
      <vt:lpstr>References</vt:lpstr>
      <vt:lpstr>PowerPoint Presentation</vt:lpstr>
      <vt:lpstr>Applications: Semi-supervised Learning with Generative models</vt:lpstr>
      <vt:lpstr>Applications: Semi-supervised Learning with Generative models</vt:lpstr>
      <vt:lpstr>Variational Bayes</vt:lpstr>
      <vt:lpstr>Recap: Auto-Encoder</vt:lpstr>
      <vt:lpstr>Auto-Encoding Variational Bayes (AEVB)</vt:lpstr>
      <vt:lpstr>The Encoder Network</vt:lpstr>
      <vt:lpstr>The Complete Auto-encoder</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Infinite SVM: a DP Mixture of Large-margin Kernel Machines</dc:title>
  <dc:creator>SCS</dc:creator>
  <cp:lastModifiedBy>jun zhu</cp:lastModifiedBy>
  <cp:revision>7526</cp:revision>
  <dcterms:created xsi:type="dcterms:W3CDTF">2011-04-24T18:48:21Z</dcterms:created>
  <dcterms:modified xsi:type="dcterms:W3CDTF">2017-10-13T03:33:59Z</dcterms:modified>
</cp:coreProperties>
</file>