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58" r:id="rId3"/>
    <p:sldId id="284" r:id="rId4"/>
    <p:sldId id="270" r:id="rId5"/>
    <p:sldId id="280" r:id="rId6"/>
    <p:sldId id="261" r:id="rId7"/>
    <p:sldId id="281" r:id="rId8"/>
    <p:sldId id="262" r:id="rId9"/>
    <p:sldId id="263" r:id="rId10"/>
    <p:sldId id="266" r:id="rId11"/>
    <p:sldId id="264" r:id="rId12"/>
    <p:sldId id="273" r:id="rId13"/>
    <p:sldId id="276" r:id="rId14"/>
    <p:sldId id="277" r:id="rId15"/>
    <p:sldId id="279" r:id="rId16"/>
    <p:sldId id="265" r:id="rId17"/>
    <p:sldId id="271" r:id="rId18"/>
    <p:sldId id="272" r:id="rId19"/>
    <p:sldId id="282" r:id="rId20"/>
    <p:sldId id="274" r:id="rId21"/>
    <p:sldId id="275" r:id="rId22"/>
    <p:sldId id="268" r:id="rId23"/>
    <p:sldId id="269" r:id="rId24"/>
    <p:sldId id="283" r:id="rId25"/>
    <p:sldId id="267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>
        <p:scale>
          <a:sx n="96" d="100"/>
          <a:sy n="96" d="100"/>
        </p:scale>
        <p:origin x="7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10/20/2018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584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10/20/2018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66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10/20/2018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417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10/20/2018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330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6F822A4-8DA6-4447-9B1F-C5DB58435268}" type="datetimeFigureOut">
              <a:rPr lang="en-US" smtClean="0"/>
              <a:t>10/20/2018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38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10/20/2018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03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10/20/2018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621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77919A6-33EB-49BD-A62F-1FA56B9F9712}" type="datetimeFigureOut">
              <a:rPr lang="en-US" smtClean="0"/>
              <a:t>10/20/2018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253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10/20/2018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986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10/20/2018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88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10/20/2018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87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10/20/2018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321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clweb.org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 smtClean="0"/>
              <a:t>自然语言处理</a:t>
            </a:r>
            <a:r>
              <a:rPr lang="zh-CN" altLang="en-US" dirty="0" smtClean="0">
                <a:solidFill>
                  <a:srgbClr val="FF0000"/>
                </a:solidFill>
              </a:rPr>
              <a:t>国际</a:t>
            </a:r>
            <a:r>
              <a:rPr lang="zh-CN" altLang="en-US" dirty="0" smtClean="0">
                <a:solidFill>
                  <a:srgbClr val="FF0000"/>
                </a:solidFill>
              </a:rPr>
              <a:t>前沿动态</a:t>
            </a:r>
            <a:r>
              <a:rPr lang="zh-CN" altLang="en-US" dirty="0" smtClean="0">
                <a:solidFill>
                  <a:srgbClr val="FF0000"/>
                </a:solidFill>
              </a:rPr>
              <a:t>综述</a:t>
            </a:r>
            <a:r>
              <a:rPr lang="en-US" altLang="zh-CN" dirty="0" smtClean="0"/>
              <a:t>@CCL2018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CN" altLang="en-US" sz="3000" dirty="0"/>
              <a:t>孙薇薇</a:t>
            </a:r>
            <a:endParaRPr lang="en-US" altLang="zh-CN" sz="3000" dirty="0"/>
          </a:p>
          <a:p>
            <a:r>
              <a:rPr lang="zh-CN" altLang="en-US" sz="3000" dirty="0"/>
              <a:t>北京大学</a:t>
            </a:r>
          </a:p>
        </p:txBody>
      </p:sp>
      <p:sp>
        <p:nvSpPr>
          <p:cNvPr id="4" name="矩形标注 3"/>
          <p:cNvSpPr/>
          <p:nvPr/>
        </p:nvSpPr>
        <p:spPr>
          <a:xfrm>
            <a:off x="4161183" y="4108174"/>
            <a:ext cx="4287077" cy="2040835"/>
          </a:xfrm>
          <a:prstGeom prst="wedgeRectCallout">
            <a:avLst>
              <a:gd name="adj1" fmla="val 5864"/>
              <a:gd name="adj2" fmla="val -71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dirty="0"/>
              <a:t>CCL</a:t>
            </a:r>
            <a:r>
              <a:rPr lang="zh-CN" altLang="en-US" sz="3200" dirty="0"/>
              <a:t>每年都有都有国际前沿动态</a:t>
            </a:r>
            <a:r>
              <a:rPr lang="zh-CN" altLang="en-US" sz="3200" dirty="0" smtClean="0"/>
              <a:t>报告。所以</a:t>
            </a:r>
            <a:r>
              <a:rPr lang="zh-CN" altLang="en-US" sz="3200" dirty="0"/>
              <a:t>，我重点介绍过去一年的最新</a:t>
            </a:r>
            <a:r>
              <a:rPr lang="zh-CN" altLang="en-US" sz="3200" dirty="0" smtClean="0"/>
              <a:t>热点</a:t>
            </a:r>
            <a:endParaRPr lang="en-US" altLang="zh-CN" sz="3200" dirty="0"/>
          </a:p>
        </p:txBody>
      </p:sp>
      <p:sp>
        <p:nvSpPr>
          <p:cNvPr id="5" name="矩形标注 4"/>
          <p:cNvSpPr/>
          <p:nvPr/>
        </p:nvSpPr>
        <p:spPr>
          <a:xfrm>
            <a:off x="802386" y="4468031"/>
            <a:ext cx="4287077" cy="2040835"/>
          </a:xfrm>
          <a:prstGeom prst="wedgeRectCallout">
            <a:avLst>
              <a:gd name="adj1" fmla="val 5400"/>
              <a:gd name="adj2" fmla="val -90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dirty="0"/>
              <a:t>Best </a:t>
            </a:r>
            <a:r>
              <a:rPr lang="en-US" altLang="zh-CN" sz="3200" dirty="0" smtClean="0"/>
              <a:t>paper</a:t>
            </a:r>
            <a:r>
              <a:rPr lang="zh-CN" altLang="en-US" sz="3200" dirty="0" smtClean="0"/>
              <a:t>或提名</a:t>
            </a:r>
            <a:endParaRPr lang="en-US" altLang="zh-CN" sz="3200" dirty="0"/>
          </a:p>
          <a:p>
            <a:r>
              <a:rPr lang="en-US" altLang="zh-CN" sz="3200" dirty="0"/>
              <a:t>Presentation</a:t>
            </a:r>
            <a:r>
              <a:rPr lang="zh-CN" altLang="en-US" sz="3200" dirty="0"/>
              <a:t>的时候人山人海</a:t>
            </a:r>
            <a:endParaRPr lang="zh-CN" alt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1574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54"/>
    </mc:Choice>
    <mc:Fallback>
      <p:transition spd="slow" advTm="32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保卫地球大作战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Is linguistic information useful for neural network architectures</a:t>
            </a:r>
            <a:r>
              <a:rPr lang="en-US" altLang="zh-CN" sz="2400" dirty="0"/>
              <a:t>: </a:t>
            </a:r>
            <a:r>
              <a:rPr lang="en-US" altLang="zh-CN" sz="2400" dirty="0" smtClean="0"/>
              <a:t>can </a:t>
            </a:r>
            <a:r>
              <a:rPr lang="en-US" altLang="zh-CN" sz="2400" dirty="0"/>
              <a:t>it improve state of the art neural architectures, and how should it be used? </a:t>
            </a:r>
            <a:r>
              <a:rPr lang="en-US" altLang="zh-CN" sz="2400" dirty="0" smtClean="0"/>
              <a:t>Does </a:t>
            </a:r>
            <a:r>
              <a:rPr lang="en-US" altLang="zh-CN" sz="2400" dirty="0"/>
              <a:t>it help in building models that transfer better to new domains, new languages, new tasks, or for other limited annotated data scenarios?</a:t>
            </a:r>
          </a:p>
          <a:p>
            <a:r>
              <a:rPr lang="en-US" altLang="zh-CN" sz="2400" dirty="0">
                <a:solidFill>
                  <a:srgbClr val="FF0000"/>
                </a:solidFill>
              </a:rPr>
              <a:t>Are there any better implicit representations that neural networks can extract</a:t>
            </a:r>
            <a:r>
              <a:rPr lang="en-US" altLang="zh-CN" sz="2400" dirty="0"/>
              <a:t>, whether similar or not to linguistic structures, that can be transferred or shared across tasks and, hence, serve as core language representation layers?</a:t>
            </a:r>
          </a:p>
        </p:txBody>
      </p:sp>
    </p:spTree>
    <p:extLst>
      <p:ext uri="{BB962C8B-B14F-4D97-AF65-F5344CB8AC3E}">
        <p14:creationId xmlns:p14="http://schemas.microsoft.com/office/powerpoint/2010/main" val="275843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29"/>
    </mc:Choice>
    <mc:Fallback>
      <p:transition spd="slow" advTm="3612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LISA: Linguistically-Informed Self-Attention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66126"/>
            <a:ext cx="7772400" cy="1966933"/>
          </a:xfrm>
        </p:spPr>
      </p:pic>
      <p:sp>
        <p:nvSpPr>
          <p:cNvPr id="5" name="矩形 4"/>
          <p:cNvSpPr/>
          <p:nvPr/>
        </p:nvSpPr>
        <p:spPr>
          <a:xfrm>
            <a:off x="554746" y="5019678"/>
            <a:ext cx="83260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EMNLP 2018 Best Paper</a:t>
            </a:r>
            <a:endParaRPr lang="zh-CN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3085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01"/>
    </mc:Choice>
    <mc:Fallback>
      <p:transition spd="slow" advTm="26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LISA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43" y="245717"/>
            <a:ext cx="4463680" cy="4051300"/>
          </a:xfrm>
        </p:spPr>
      </p:pic>
      <p:sp>
        <p:nvSpPr>
          <p:cNvPr id="5" name="圆角矩形 4"/>
          <p:cNvSpPr/>
          <p:nvPr/>
        </p:nvSpPr>
        <p:spPr>
          <a:xfrm>
            <a:off x="4777409" y="2464904"/>
            <a:ext cx="3114261" cy="37768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4691270" y="3003272"/>
            <a:ext cx="3114261" cy="37768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29" y="1650183"/>
            <a:ext cx="3721291" cy="4896102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92765" y="4711148"/>
            <a:ext cx="606287" cy="609600"/>
            <a:chOff x="92765" y="4711148"/>
            <a:chExt cx="606287" cy="609600"/>
          </a:xfrm>
        </p:grpSpPr>
        <p:cxnSp>
          <p:nvCxnSpPr>
            <p:cNvPr id="20" name="直接连接符 19"/>
            <p:cNvCxnSpPr/>
            <p:nvPr/>
          </p:nvCxnSpPr>
          <p:spPr>
            <a:xfrm flipH="1">
              <a:off x="92765" y="4711148"/>
              <a:ext cx="593035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139148" y="4711148"/>
              <a:ext cx="0" cy="60960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/>
            <p:nvPr/>
          </p:nvCxnSpPr>
          <p:spPr>
            <a:xfrm flipV="1">
              <a:off x="92765" y="5261113"/>
              <a:ext cx="606287" cy="331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4472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71"/>
    </mc:Choice>
    <mc:Fallback>
      <p:transition spd="slow" advTm="53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LISA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261" y="801757"/>
            <a:ext cx="5566203" cy="5373756"/>
          </a:xfrm>
        </p:spPr>
      </p:pic>
      <p:sp>
        <p:nvSpPr>
          <p:cNvPr id="5" name="圆角矩形 4"/>
          <p:cNvSpPr/>
          <p:nvPr/>
        </p:nvSpPr>
        <p:spPr>
          <a:xfrm>
            <a:off x="6414052" y="4253949"/>
            <a:ext cx="1186070" cy="198782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标注 5"/>
          <p:cNvSpPr/>
          <p:nvPr/>
        </p:nvSpPr>
        <p:spPr>
          <a:xfrm>
            <a:off x="1936603" y="4837044"/>
            <a:ext cx="2504660" cy="1156319"/>
          </a:xfrm>
          <a:prstGeom prst="wedgeRectCallout">
            <a:avLst>
              <a:gd name="adj1" fmla="val 127854"/>
              <a:gd name="adj2" fmla="val 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/>
              <a:t>结论是：</a:t>
            </a:r>
            <a:endParaRPr lang="en-US" altLang="zh-CN" sz="2800" dirty="0" smtClean="0"/>
          </a:p>
          <a:p>
            <a:pPr algn="ctr"/>
            <a:r>
              <a:rPr lang="en-US" altLang="zh-CN" sz="2800" dirty="0" err="1" smtClean="0"/>
              <a:t>ELMo</a:t>
            </a:r>
            <a:r>
              <a:rPr lang="zh-CN" altLang="en-US" sz="2800" dirty="0" smtClean="0"/>
              <a:t>很强大</a:t>
            </a:r>
            <a:endParaRPr lang="zh-CN" altLang="en-US" sz="2800" dirty="0"/>
          </a:p>
        </p:txBody>
      </p:sp>
      <p:sp>
        <p:nvSpPr>
          <p:cNvPr id="7" name="圆角矩形 6"/>
          <p:cNvSpPr/>
          <p:nvPr/>
        </p:nvSpPr>
        <p:spPr>
          <a:xfrm>
            <a:off x="6389723" y="1477684"/>
            <a:ext cx="1186070" cy="219979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标注 7"/>
          <p:cNvSpPr/>
          <p:nvPr/>
        </p:nvSpPr>
        <p:spPr>
          <a:xfrm>
            <a:off x="1936603" y="2537792"/>
            <a:ext cx="2504660" cy="1381606"/>
          </a:xfrm>
          <a:prstGeom prst="wedgeRectCallout">
            <a:avLst>
              <a:gd name="adj1" fmla="val 127854"/>
              <a:gd name="adj2" fmla="val 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/>
              <a:t>结论是：</a:t>
            </a:r>
            <a:endParaRPr lang="en-US" altLang="zh-CN" sz="2800" dirty="0" smtClean="0"/>
          </a:p>
          <a:p>
            <a:pPr algn="ctr"/>
            <a:r>
              <a:rPr lang="en-US" altLang="zh-CN" sz="2800" dirty="0" smtClean="0"/>
              <a:t>LISA</a:t>
            </a:r>
            <a:r>
              <a:rPr lang="zh-CN" altLang="en-US" sz="2800" dirty="0" smtClean="0"/>
              <a:t>在背起手的时候很不错</a:t>
            </a:r>
            <a:endParaRPr lang="zh-CN" alt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57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02"/>
    </mc:Choice>
    <mc:Fallback>
      <p:transition spd="slow" advTm="63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句法分析就这点能耐？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806" y="2120900"/>
            <a:ext cx="4196387" cy="4051300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189"/>
            <a:ext cx="9144000" cy="3923796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8401877" y="2491409"/>
            <a:ext cx="649357" cy="368079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标注 7"/>
          <p:cNvSpPr/>
          <p:nvPr/>
        </p:nvSpPr>
        <p:spPr>
          <a:xfrm>
            <a:off x="3970812" y="3753644"/>
            <a:ext cx="2504660" cy="2445480"/>
          </a:xfrm>
          <a:prstGeom prst="wedgeRectCallout">
            <a:avLst>
              <a:gd name="adj1" fmla="val 127854"/>
              <a:gd name="adj2" fmla="val 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/>
              <a:t>句法分析显著提升了系统鲁棒性</a:t>
            </a:r>
            <a:endParaRPr lang="en-US" altLang="zh-CN" sz="32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2372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58"/>
    </mc:Choice>
    <mc:Fallback>
      <p:transition spd="slow" advTm="31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gsa.baidu.com/timg?image&amp;quality=80&amp;size=b9999_10000&amp;sec=1540081302061&amp;di=be895a52b7f2ab138a0d295eb88e7be4&amp;imgtype=0&amp;src=http%3A%2F%2Fwww.rmzxb.com.cn%2Fupload%2Fresources%2Fimage%2F2017%2F10%2F25%2F20465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9" y="563219"/>
            <a:ext cx="8692423" cy="579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94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76"/>
    </mc:Choice>
    <mc:Fallback>
      <p:transition spd="slow" advTm="1097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拥抱喵星人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8" y="2282693"/>
            <a:ext cx="7772400" cy="1607367"/>
          </a:xfrm>
        </p:spPr>
      </p:pic>
      <p:sp>
        <p:nvSpPr>
          <p:cNvPr id="5" name="矩形 4"/>
          <p:cNvSpPr/>
          <p:nvPr/>
        </p:nvSpPr>
        <p:spPr>
          <a:xfrm>
            <a:off x="450261" y="4529350"/>
            <a:ext cx="85350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ACL 2018 Best Paper</a:t>
            </a:r>
            <a:r>
              <a:rPr lang="zh-CN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提名</a:t>
            </a:r>
            <a:endParaRPr lang="zh-CN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2553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02"/>
    </mc:Choice>
    <mc:Fallback>
      <p:transition spd="slow" advTm="28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QA-SRL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44" y="1789596"/>
            <a:ext cx="6358042" cy="4051300"/>
          </a:xfrm>
        </p:spPr>
      </p:pic>
      <p:sp>
        <p:nvSpPr>
          <p:cNvPr id="5" name="圆角矩形 4"/>
          <p:cNvSpPr/>
          <p:nvPr/>
        </p:nvSpPr>
        <p:spPr>
          <a:xfrm>
            <a:off x="1729409" y="4929809"/>
            <a:ext cx="3114261" cy="100716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标注 5"/>
          <p:cNvSpPr/>
          <p:nvPr/>
        </p:nvSpPr>
        <p:spPr>
          <a:xfrm>
            <a:off x="5646333" y="997424"/>
            <a:ext cx="2504660" cy="2193103"/>
          </a:xfrm>
          <a:prstGeom prst="wedgeRectCallout">
            <a:avLst>
              <a:gd name="adj1" fmla="val 17007"/>
              <a:gd name="adj2" fmla="val 1311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/>
              <a:t>“标准”</a:t>
            </a:r>
            <a:r>
              <a:rPr lang="en-US" altLang="zh-CN" sz="2800" dirty="0" smtClean="0"/>
              <a:t>SRL</a:t>
            </a:r>
            <a:r>
              <a:rPr lang="zh-CN" altLang="en-US" sz="2800" dirty="0" smtClean="0"/>
              <a:t>：</a:t>
            </a:r>
            <a:endParaRPr lang="en-US" altLang="zh-CN" sz="2800" dirty="0" smtClean="0"/>
          </a:p>
          <a:p>
            <a:pPr algn="ctr"/>
            <a:r>
              <a:rPr lang="en-US" altLang="zh-CN" sz="2800" dirty="0" smtClean="0"/>
              <a:t>Arg0/Agent</a:t>
            </a:r>
          </a:p>
          <a:p>
            <a:pPr algn="ctr"/>
            <a:r>
              <a:rPr lang="en-US" altLang="zh-CN" sz="2800" dirty="0" smtClean="0"/>
              <a:t>Arg1/Patient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612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29"/>
    </mc:Choice>
    <mc:Fallback>
      <p:transition spd="slow" advTm="25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QA-SRL</a:t>
            </a:r>
            <a:r>
              <a:rPr lang="zh-CN" altLang="en-US" dirty="0"/>
              <a:t>优点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 smtClean="0"/>
              <a:t>降低了对标注者“专业性”的要求，使得普通人也可以充当标注者，有利于扩大数据量</a:t>
            </a:r>
            <a:endParaRPr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5326"/>
            <a:ext cx="9144000" cy="256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27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23"/>
    </mc:Choice>
    <mc:Fallback>
      <p:transition spd="slow" advTm="2092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大佬说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2" y="3041904"/>
            <a:ext cx="3517392" cy="3517392"/>
          </a:xfrm>
          <a:prstGeom prst="rect">
            <a:avLst/>
          </a:prstGeom>
        </p:spPr>
      </p:pic>
      <p:sp>
        <p:nvSpPr>
          <p:cNvPr id="6" name="矩形标注 5"/>
          <p:cNvSpPr/>
          <p:nvPr/>
        </p:nvSpPr>
        <p:spPr>
          <a:xfrm>
            <a:off x="2565203" y="268554"/>
            <a:ext cx="2504660" cy="2193103"/>
          </a:xfrm>
          <a:prstGeom prst="wedgeRectCallout">
            <a:avLst>
              <a:gd name="adj1" fmla="val -56803"/>
              <a:gd name="adj2" fmla="val 1214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/>
              <a:t>ACL2017</a:t>
            </a:r>
            <a:r>
              <a:rPr lang="zh-CN" altLang="en-US" sz="2800" dirty="0" smtClean="0"/>
              <a:t>的论文：找点儿新数据，定义个新任务，然后扔</a:t>
            </a:r>
            <a:r>
              <a:rPr lang="en-US" altLang="zh-CN" sz="2800" dirty="0" smtClean="0"/>
              <a:t>LSTM</a:t>
            </a:r>
            <a:r>
              <a:rPr lang="zh-CN" altLang="en-US" sz="2800" dirty="0" smtClean="0"/>
              <a:t>里</a:t>
            </a:r>
            <a:endParaRPr lang="en-US" altLang="zh-CN" sz="2800" dirty="0" smtClean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991" y="145904"/>
            <a:ext cx="3877499" cy="5830826"/>
          </a:xfrm>
          <a:prstGeom prst="rect">
            <a:avLst/>
          </a:prstGeom>
        </p:spPr>
      </p:pic>
      <p:sp>
        <p:nvSpPr>
          <p:cNvPr id="8" name="矩形标注 7"/>
          <p:cNvSpPr/>
          <p:nvPr/>
        </p:nvSpPr>
        <p:spPr>
          <a:xfrm>
            <a:off x="4360872" y="4122355"/>
            <a:ext cx="2504660" cy="2193103"/>
          </a:xfrm>
          <a:prstGeom prst="wedgeRectCallout">
            <a:avLst>
              <a:gd name="adj1" fmla="val 51928"/>
              <a:gd name="adj2" fmla="val -119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/>
              <a:t>2018</a:t>
            </a:r>
            <a:endParaRPr lang="en-US" altLang="zh-CN" sz="2800" dirty="0"/>
          </a:p>
          <a:p>
            <a:pPr algn="ctr"/>
            <a:r>
              <a:rPr lang="zh-CN" altLang="en-US" sz="2800" dirty="0" smtClean="0"/>
              <a:t>仍然如此</a:t>
            </a:r>
            <a:endParaRPr lang="en-US" altLang="zh-CN" sz="28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5894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50"/>
    </mc:Choice>
    <mc:Fallback>
      <p:transition spd="slow" advTm="29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汤，亦或石头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 smtClean="0"/>
              <a:t>两种论文</a:t>
            </a:r>
            <a:endParaRPr lang="en-US" altLang="zh-CN" sz="2800" dirty="0" smtClean="0"/>
          </a:p>
          <a:p>
            <a:pPr lvl="1"/>
            <a:r>
              <a:rPr lang="zh-CN" altLang="en-US" sz="2800" dirty="0" smtClean="0"/>
              <a:t>简单问题复杂化</a:t>
            </a:r>
            <a:endParaRPr lang="en-US" altLang="zh-CN" sz="2800" dirty="0" smtClean="0"/>
          </a:p>
          <a:p>
            <a:pPr lvl="1"/>
            <a:r>
              <a:rPr lang="zh-CN" altLang="en-US" sz="2800" dirty="0" smtClean="0"/>
              <a:t>复杂问题简单化</a:t>
            </a:r>
            <a:endParaRPr lang="zh-CN" altLang="en-US" sz="2800" dirty="0"/>
          </a:p>
        </p:txBody>
      </p:sp>
      <p:grpSp>
        <p:nvGrpSpPr>
          <p:cNvPr id="9" name="组合 8"/>
          <p:cNvGrpSpPr/>
          <p:nvPr/>
        </p:nvGrpSpPr>
        <p:grpSpPr>
          <a:xfrm>
            <a:off x="0" y="957015"/>
            <a:ext cx="9144000" cy="4943969"/>
            <a:chOff x="0" y="957015"/>
            <a:chExt cx="9144000" cy="494396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57015"/>
              <a:ext cx="9144000" cy="4943969"/>
            </a:xfrm>
            <a:prstGeom prst="rect">
              <a:avLst/>
            </a:prstGeom>
          </p:spPr>
        </p:pic>
        <p:sp>
          <p:nvSpPr>
            <p:cNvPr id="8" name="圆角矩形 7"/>
            <p:cNvSpPr/>
            <p:nvPr/>
          </p:nvSpPr>
          <p:spPr>
            <a:xfrm>
              <a:off x="4446104" y="1199322"/>
              <a:ext cx="2259496" cy="4638261"/>
            </a:xfrm>
            <a:prstGeom prst="roundRect">
              <a:avLst/>
            </a:prstGeom>
            <a:noFill/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6897757" y="1119809"/>
            <a:ext cx="1560443" cy="4717774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9" y="198783"/>
            <a:ext cx="5234609" cy="62815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406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22"/>
    </mc:Choice>
    <mc:Fallback>
      <p:transition spd="slow" advTm="33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Transfer</a:t>
            </a:r>
            <a:r>
              <a:rPr lang="en-US" altLang="zh-CN" dirty="0" smtClean="0"/>
              <a:t> Learning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5" y="2735844"/>
            <a:ext cx="8714036" cy="3438084"/>
          </a:xfrm>
        </p:spPr>
      </p:pic>
      <p:sp>
        <p:nvSpPr>
          <p:cNvPr id="5" name="矩形 4"/>
          <p:cNvSpPr/>
          <p:nvPr/>
        </p:nvSpPr>
        <p:spPr>
          <a:xfrm>
            <a:off x="2337737" y="1547611"/>
            <a:ext cx="6310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ACL 2017 Keynote</a:t>
            </a:r>
            <a:endParaRPr lang="zh-CN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5" y="1774678"/>
            <a:ext cx="2936088" cy="4399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349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20"/>
    </mc:Choice>
    <mc:Fallback>
      <p:transition spd="slow" advTm="26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Multitask Learning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00" y="2148332"/>
            <a:ext cx="4463680" cy="40513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3054627" y="4837045"/>
            <a:ext cx="3107636" cy="44394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764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74"/>
    </mc:Choice>
    <mc:Fallback>
      <p:transition spd="slow" advTm="22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What is Computational linguistics?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>
                <a:hlinkClick r:id="rId2"/>
              </a:rPr>
              <a:t>https://</a:t>
            </a:r>
            <a:r>
              <a:rPr lang="en-US" altLang="zh-CN" sz="2400" dirty="0" smtClean="0">
                <a:hlinkClick r:id="rId2"/>
              </a:rPr>
              <a:t>www.aclweb.org</a:t>
            </a:r>
            <a:endParaRPr lang="en-US" altLang="zh-CN" sz="2400" dirty="0"/>
          </a:p>
          <a:p>
            <a:r>
              <a:rPr lang="en-US" altLang="zh-CN" sz="2400" i="1" dirty="0"/>
              <a:t>Computational linguistics</a:t>
            </a:r>
            <a:r>
              <a:rPr lang="en-US" altLang="zh-CN" sz="2400" dirty="0"/>
              <a:t> is </a:t>
            </a:r>
            <a:r>
              <a:rPr lang="en-US" altLang="zh-CN" sz="2400" dirty="0">
                <a:solidFill>
                  <a:srgbClr val="FF0000"/>
                </a:solidFill>
              </a:rPr>
              <a:t>the scientific study of language from a computational perspective</a:t>
            </a:r>
            <a:r>
              <a:rPr lang="en-US" altLang="zh-CN" sz="2400" dirty="0"/>
              <a:t>. </a:t>
            </a:r>
            <a:r>
              <a:rPr lang="en-US" altLang="zh-CN" sz="2400" dirty="0" smtClean="0"/>
              <a:t>[…] Work </a:t>
            </a:r>
            <a:r>
              <a:rPr lang="en-US" altLang="zh-CN" sz="2400" dirty="0"/>
              <a:t>in computational linguistics is in some cases motivated from a scientific perspective in that one is </a:t>
            </a:r>
            <a:r>
              <a:rPr lang="en-US" altLang="zh-CN" sz="2400" dirty="0">
                <a:solidFill>
                  <a:srgbClr val="FF0000"/>
                </a:solidFill>
              </a:rPr>
              <a:t>trying to provide a computational explanation for a particular linguistic or psycholinguistic phenomenon</a:t>
            </a:r>
            <a:r>
              <a:rPr lang="en-US" altLang="zh-CN" sz="2400" dirty="0"/>
              <a:t>; and in other cases the motivation may be more purely technological in that one wants to </a:t>
            </a:r>
            <a:r>
              <a:rPr lang="en-US" altLang="zh-CN" sz="2400" dirty="0">
                <a:solidFill>
                  <a:srgbClr val="FF0000"/>
                </a:solidFill>
              </a:rPr>
              <a:t>provide a working component of a speech or natural language system</a:t>
            </a:r>
            <a:r>
              <a:rPr lang="en-US" altLang="zh-CN" sz="2400" dirty="0"/>
              <a:t>. </a:t>
            </a:r>
            <a:r>
              <a:rPr lang="en-US" altLang="zh-CN" sz="2400" dirty="0" smtClean="0"/>
              <a:t>[…]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6609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68"/>
    </mc:Choice>
    <mc:Fallback>
      <p:transition spd="slow" advTm="4996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Computational </a:t>
            </a:r>
            <a:r>
              <a:rPr lang="en-US" altLang="zh-CN" dirty="0" err="1" smtClean="0"/>
              <a:t>explaination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32163"/>
            <a:ext cx="7772400" cy="2159000"/>
          </a:xfrm>
        </p:spPr>
      </p:pic>
      <p:sp>
        <p:nvSpPr>
          <p:cNvPr id="5" name="矩形 4"/>
          <p:cNvSpPr/>
          <p:nvPr/>
        </p:nvSpPr>
        <p:spPr>
          <a:xfrm>
            <a:off x="1145964" y="4529350"/>
            <a:ext cx="7143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ACL 2018 Best Paper</a:t>
            </a:r>
            <a:endParaRPr lang="zh-CN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62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60"/>
    </mc:Choice>
    <mc:Fallback>
      <p:transition spd="slow" advTm="35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552123"/>
            <a:ext cx="9143999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7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谢谢</a:t>
            </a:r>
            <a:r>
              <a:rPr lang="zh-CN" altLang="en-US" sz="7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大家的耐心聆听</a:t>
            </a:r>
            <a:endParaRPr lang="zh-CN" altLang="en-US" sz="7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685799" y="1596887"/>
            <a:ext cx="2395331" cy="1623392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数据很重要</a:t>
            </a:r>
            <a:endParaRPr lang="en-US" altLang="zh-CN" sz="2800" dirty="0" smtClean="0"/>
          </a:p>
          <a:p>
            <a:r>
              <a:rPr lang="zh-CN" altLang="en-US" sz="2800" dirty="0" smtClean="0"/>
              <a:t>数据很重要</a:t>
            </a:r>
            <a:endParaRPr lang="en-US" altLang="zh-CN" sz="2800" dirty="0" smtClean="0"/>
          </a:p>
          <a:p>
            <a:r>
              <a:rPr lang="zh-CN" altLang="en-US" sz="2800" dirty="0" smtClean="0"/>
              <a:t>数据很重要</a:t>
            </a:r>
            <a:endParaRPr lang="zh-CN" altLang="en-US" sz="2800" dirty="0"/>
          </a:p>
        </p:txBody>
      </p:sp>
      <p:sp>
        <p:nvSpPr>
          <p:cNvPr id="6" name="右箭头 5"/>
          <p:cNvSpPr/>
          <p:nvPr/>
        </p:nvSpPr>
        <p:spPr>
          <a:xfrm>
            <a:off x="3220278" y="1961322"/>
            <a:ext cx="1219200" cy="702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4687956" y="1106554"/>
            <a:ext cx="3912705" cy="2703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 smtClean="0"/>
              <a:t>折腾数据很重要</a:t>
            </a:r>
            <a:endParaRPr lang="en-US" altLang="zh-CN" sz="2800" dirty="0" smtClean="0"/>
          </a:p>
          <a:p>
            <a:pPr lvl="1"/>
            <a:r>
              <a:rPr lang="zh-CN" altLang="en-US" sz="2600" dirty="0" smtClean="0"/>
              <a:t>无标注数据（</a:t>
            </a:r>
            <a:r>
              <a:rPr lang="en-US" altLang="zh-CN" sz="2600" dirty="0" smtClean="0"/>
              <a:t>LM</a:t>
            </a:r>
            <a:r>
              <a:rPr lang="zh-CN" altLang="en-US" sz="2600" dirty="0" smtClean="0"/>
              <a:t>）</a:t>
            </a:r>
            <a:endParaRPr lang="en-US" altLang="zh-CN" sz="2600" dirty="0" smtClean="0"/>
          </a:p>
          <a:p>
            <a:pPr lvl="1"/>
            <a:r>
              <a:rPr lang="zh-CN" altLang="en-US" sz="2600" dirty="0" smtClean="0"/>
              <a:t>异质数据（</a:t>
            </a:r>
            <a:r>
              <a:rPr lang="en-US" altLang="zh-CN" sz="2600" dirty="0" smtClean="0"/>
              <a:t>Multitask Learning</a:t>
            </a:r>
            <a:r>
              <a:rPr lang="zh-CN" altLang="en-US" sz="2600" dirty="0" smtClean="0"/>
              <a:t>）</a:t>
            </a:r>
            <a:endParaRPr lang="en-US" altLang="zh-CN" sz="2600" dirty="0" smtClean="0"/>
          </a:p>
          <a:p>
            <a:pPr lvl="1"/>
            <a:r>
              <a:rPr lang="zh-CN" altLang="en-US" sz="2600" dirty="0" smtClean="0"/>
              <a:t>相关数据（</a:t>
            </a:r>
            <a:r>
              <a:rPr lang="en-US" altLang="zh-CN" sz="2600" dirty="0" smtClean="0"/>
              <a:t>MT</a:t>
            </a:r>
            <a:r>
              <a:rPr lang="zh-CN" altLang="en-US" sz="2600" dirty="0" smtClean="0"/>
              <a:t>平行语料）</a:t>
            </a:r>
            <a:endParaRPr lang="zh-CN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69629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7"/>
    </mc:Choice>
    <mc:Fallback>
      <p:transition spd="slow" advTm="2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写</a:t>
            </a:r>
            <a:r>
              <a:rPr lang="zh-CN" altLang="en-US" dirty="0" smtClean="0"/>
              <a:t>在“可解释性”之前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89084"/>
            <a:ext cx="7772400" cy="2686132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32" y="3674500"/>
            <a:ext cx="7702946" cy="2305168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609600" y="1889084"/>
            <a:ext cx="7848600" cy="37768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255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46"/>
    </mc:Choice>
    <mc:Fallback>
      <p:transition spd="slow" advTm="66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49020" y="939750"/>
            <a:ext cx="6445995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这</a:t>
            </a:r>
            <a:r>
              <a:rPr lang="zh-CN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才是</a:t>
            </a:r>
            <a:endParaRPr lang="en-US" altLang="zh-CN" sz="5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zh-CN" alt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人民群众喜闻乐见的</a:t>
            </a:r>
            <a:endParaRPr lang="en-US" altLang="zh-CN" sz="5400" b="1" cap="none" spc="0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zh-CN" alt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技术</a:t>
            </a:r>
            <a:endParaRPr lang="en-US" altLang="zh-CN" sz="5400" b="1" cap="none" spc="0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altLang="zh-CN" sz="5400" b="1" cap="none" spc="0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zh-CN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哪都能用</a:t>
            </a:r>
            <a:endParaRPr lang="en-US" altLang="zh-CN" sz="5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zh-CN" alt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哪用哪好</a:t>
            </a:r>
            <a:endParaRPr lang="zh-CN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1112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3"/>
    </mc:Choice>
    <mc:Fallback>
      <p:transition spd="slow" advTm="547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包治百病的</a:t>
            </a:r>
            <a:r>
              <a:rPr lang="en-US" altLang="zh-CN" dirty="0" smtClean="0"/>
              <a:t>ELMO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635023" y="4920286"/>
            <a:ext cx="8165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NAACL 2018 Best Paper</a:t>
            </a:r>
            <a:endParaRPr lang="zh-CN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35" y="2175623"/>
            <a:ext cx="8650929" cy="1705816"/>
          </a:xfrm>
        </p:spPr>
      </p:pic>
      <p:sp>
        <p:nvSpPr>
          <p:cNvPr id="10" name="圆角矩形 9"/>
          <p:cNvSpPr/>
          <p:nvPr/>
        </p:nvSpPr>
        <p:spPr>
          <a:xfrm>
            <a:off x="2332383" y="3503751"/>
            <a:ext cx="602974" cy="37768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606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28"/>
    </mc:Choice>
    <mc:Fallback>
      <p:transition spd="slow" advTm="38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0596"/>
            <a:ext cx="9144000" cy="171680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ELMO</a:t>
            </a:r>
            <a:r>
              <a:rPr lang="zh-CN" altLang="en-US" dirty="0" smtClean="0"/>
              <a:t>前身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470" y="484631"/>
            <a:ext cx="5640530" cy="6155082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5445"/>
            <a:ext cx="9144000" cy="48430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379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72"/>
    </mc:Choice>
    <mc:Fallback>
      <p:transition spd="slow" advTm="65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ELMo</a:t>
            </a:r>
            <a:r>
              <a:rPr lang="zh-CN" altLang="en-US" dirty="0" smtClean="0"/>
              <a:t>本尊</a:t>
            </a:r>
            <a:endParaRPr lang="zh-CN" altLang="en-US" dirty="0"/>
          </a:p>
        </p:txBody>
      </p:sp>
      <p:pic>
        <p:nvPicPr>
          <p:cNvPr id="12" name="内容占位符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521184"/>
            <a:ext cx="7772400" cy="1250731"/>
          </a:xfrm>
        </p:spPr>
      </p:pic>
      <p:cxnSp>
        <p:nvCxnSpPr>
          <p:cNvPr id="6" name="曲线连接符 5"/>
          <p:cNvCxnSpPr/>
          <p:nvPr/>
        </p:nvCxnSpPr>
        <p:spPr>
          <a:xfrm rot="5400000" flipH="1" flipV="1">
            <a:off x="7252820" y="4854176"/>
            <a:ext cx="1430101" cy="443949"/>
          </a:xfrm>
          <a:prstGeom prst="curvedConnector3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曲线连接符 7"/>
          <p:cNvCxnSpPr/>
          <p:nvPr/>
        </p:nvCxnSpPr>
        <p:spPr>
          <a:xfrm rot="5400000">
            <a:off x="6492202" y="2539158"/>
            <a:ext cx="1208679" cy="755371"/>
          </a:xfrm>
          <a:prstGeom prst="curvedConnector3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0081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79"/>
    </mc:Choice>
    <mc:Fallback>
      <p:transition spd="slow" advTm="21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ELMo</a:t>
            </a:r>
            <a:r>
              <a:rPr lang="zh-CN" altLang="en-US" dirty="0" smtClean="0"/>
              <a:t>本尊</a:t>
            </a:r>
            <a:endParaRPr lang="zh-CN" altLang="en-US" dirty="0"/>
          </a:p>
        </p:txBody>
      </p:sp>
      <p:pic>
        <p:nvPicPr>
          <p:cNvPr id="12" name="内容占位符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521184"/>
            <a:ext cx="7772400" cy="1250731"/>
          </a:xfr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919"/>
            <a:ext cx="9144000" cy="484304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088297" y="3531703"/>
            <a:ext cx="1020417" cy="1954697"/>
            <a:chOff x="4088297" y="3531703"/>
            <a:chExt cx="1020417" cy="1954697"/>
          </a:xfrm>
        </p:grpSpPr>
        <p:cxnSp>
          <p:nvCxnSpPr>
            <p:cNvPr id="6" name="曲线连接符 5"/>
            <p:cNvCxnSpPr/>
            <p:nvPr/>
          </p:nvCxnSpPr>
          <p:spPr>
            <a:xfrm rot="16200000" flipV="1">
              <a:off x="3892827" y="4270513"/>
              <a:ext cx="1411357" cy="1020417"/>
            </a:xfrm>
            <a:prstGeom prst="curvedConnector3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曲线连接符 7"/>
            <p:cNvCxnSpPr/>
            <p:nvPr/>
          </p:nvCxnSpPr>
          <p:spPr>
            <a:xfrm rot="5400000">
              <a:off x="4595192" y="3535017"/>
              <a:ext cx="437323" cy="430695"/>
            </a:xfrm>
            <a:prstGeom prst="curvedConnector3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圆角矩形 12"/>
          <p:cNvSpPr/>
          <p:nvPr/>
        </p:nvSpPr>
        <p:spPr>
          <a:xfrm>
            <a:off x="165652" y="1610139"/>
            <a:ext cx="4267200" cy="11860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/>
              <a:t>各种各样的</a:t>
            </a:r>
            <a:r>
              <a:rPr lang="en-US" altLang="zh-CN" sz="2800" dirty="0" smtClean="0"/>
              <a:t>task</a:t>
            </a:r>
            <a:endParaRPr lang="en-US" altLang="zh-CN" sz="2800" dirty="0"/>
          </a:p>
          <a:p>
            <a:pPr algn="ctr"/>
            <a:r>
              <a:rPr lang="zh-CN" altLang="en-US" sz="2800" dirty="0" smtClean="0"/>
              <a:t>不仅仅是序列标注</a:t>
            </a:r>
            <a:endParaRPr lang="zh-CN" alt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6032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13"/>
    </mc:Choice>
    <mc:Fallback>
      <p:transition spd="slow" advTm="20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33" y="397566"/>
            <a:ext cx="7973392" cy="5980044"/>
          </a:xfrm>
        </p:spPr>
      </p:pic>
    </p:spTree>
    <p:extLst>
      <p:ext uri="{BB962C8B-B14F-4D97-AF65-F5344CB8AC3E}">
        <p14:creationId xmlns:p14="http://schemas.microsoft.com/office/powerpoint/2010/main" val="528060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75"/>
    </mc:Choice>
    <mc:Fallback>
      <p:transition spd="slow" advTm="1717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保卫地球大作战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00" y="2219739"/>
            <a:ext cx="8846364" cy="3843131"/>
          </a:xfrm>
        </p:spPr>
      </p:pic>
      <p:sp>
        <p:nvSpPr>
          <p:cNvPr id="6" name="矩形标注 5"/>
          <p:cNvSpPr/>
          <p:nvPr/>
        </p:nvSpPr>
        <p:spPr>
          <a:xfrm>
            <a:off x="6023113" y="4664897"/>
            <a:ext cx="2504660" cy="2193103"/>
          </a:xfrm>
          <a:prstGeom prst="wedgeRectCallout">
            <a:avLst>
              <a:gd name="adj1" fmla="val -138813"/>
              <a:gd name="adj2" fmla="val 66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/>
              <a:t>Chris Dyer</a:t>
            </a:r>
          </a:p>
          <a:p>
            <a:pPr algn="ctr"/>
            <a:r>
              <a:rPr lang="en-US" altLang="zh-CN" sz="2800" dirty="0" smtClean="0"/>
              <a:t>Emily Bender</a:t>
            </a:r>
          </a:p>
          <a:p>
            <a:pPr algn="ctr"/>
            <a:r>
              <a:rPr lang="en-US" altLang="zh-CN" sz="2800" dirty="0" smtClean="0"/>
              <a:t>Jason Eisner</a:t>
            </a:r>
          </a:p>
          <a:p>
            <a:pPr algn="ctr"/>
            <a:r>
              <a:rPr lang="en-US" altLang="zh-CN" sz="2800" dirty="0" smtClean="0"/>
              <a:t>Mark Johnson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5870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1"/>
    </mc:Choice>
    <mc:Fallback>
      <p:transition spd="slow" advTm="5111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4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1.8|18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4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8.8|1.9|3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4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2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3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9|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9.1|11.1|2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1.6|12.9|7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活字">
  <a:themeElements>
    <a:clrScheme name="木活字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木活字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活字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TM03090434[[fn=木头类型]]</Template>
  <TotalTime>1609</TotalTime>
  <Words>360</Words>
  <Application>Microsoft Office PowerPoint</Application>
  <PresentationFormat>全屏显示(4:3)</PresentationFormat>
  <Paragraphs>70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1" baseType="lpstr">
      <vt:lpstr>方正姚体</vt:lpstr>
      <vt:lpstr>Arial</vt:lpstr>
      <vt:lpstr>Rockwell</vt:lpstr>
      <vt:lpstr>Rockwell Condensed</vt:lpstr>
      <vt:lpstr>Wingdings</vt:lpstr>
      <vt:lpstr>木活字</vt:lpstr>
      <vt:lpstr>自然语言处理国际前沿动态综述@CCL2018</vt:lpstr>
      <vt:lpstr>汤，亦或石头</vt:lpstr>
      <vt:lpstr>PowerPoint 演示文稿</vt:lpstr>
      <vt:lpstr>包治百病的ELMO</vt:lpstr>
      <vt:lpstr>ELMO前身</vt:lpstr>
      <vt:lpstr>ELMo本尊</vt:lpstr>
      <vt:lpstr>ELMo本尊</vt:lpstr>
      <vt:lpstr>PowerPoint 演示文稿</vt:lpstr>
      <vt:lpstr>保卫地球大作战</vt:lpstr>
      <vt:lpstr>保卫地球大作战</vt:lpstr>
      <vt:lpstr>LISA: Linguistically-Informed Self-Attention</vt:lpstr>
      <vt:lpstr>LISA</vt:lpstr>
      <vt:lpstr>LISA</vt:lpstr>
      <vt:lpstr>句法分析就这点能耐？</vt:lpstr>
      <vt:lpstr>PowerPoint 演示文稿</vt:lpstr>
      <vt:lpstr>拥抱喵星人</vt:lpstr>
      <vt:lpstr>QA-SRL</vt:lpstr>
      <vt:lpstr>QA-SRL优点</vt:lpstr>
      <vt:lpstr>大佬说</vt:lpstr>
      <vt:lpstr>Transfer Learning</vt:lpstr>
      <vt:lpstr>Multitask Learning</vt:lpstr>
      <vt:lpstr>What is Computational linguistics?</vt:lpstr>
      <vt:lpstr>Computational explaination</vt:lpstr>
      <vt:lpstr>PowerPoint 演示文稿</vt:lpstr>
      <vt:lpstr>写在“可解释性”之前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自然语言处理国际前沿动态综述</dc:title>
  <dc:creator>sun weiwei</dc:creator>
  <cp:lastModifiedBy>sun weiwei</cp:lastModifiedBy>
  <cp:revision>33</cp:revision>
  <dcterms:created xsi:type="dcterms:W3CDTF">2018-10-20T00:08:31Z</dcterms:created>
  <dcterms:modified xsi:type="dcterms:W3CDTF">2018-10-21T04:03:38Z</dcterms:modified>
</cp:coreProperties>
</file>